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46"/>
  </p:notesMasterIdLst>
  <p:handoutMasterIdLst>
    <p:handoutMasterId r:id="rId47"/>
  </p:handoutMasterIdLst>
  <p:sldIdLst>
    <p:sldId id="256" r:id="rId2"/>
    <p:sldId id="257" r:id="rId3"/>
    <p:sldId id="275" r:id="rId4"/>
    <p:sldId id="258" r:id="rId5"/>
    <p:sldId id="260" r:id="rId6"/>
    <p:sldId id="323" r:id="rId7"/>
    <p:sldId id="306" r:id="rId8"/>
    <p:sldId id="278" r:id="rId9"/>
    <p:sldId id="273" r:id="rId10"/>
    <p:sldId id="277" r:id="rId11"/>
    <p:sldId id="325" r:id="rId12"/>
    <p:sldId id="326" r:id="rId13"/>
    <p:sldId id="327" r:id="rId14"/>
    <p:sldId id="348" r:id="rId15"/>
    <p:sldId id="341" r:id="rId16"/>
    <p:sldId id="342" r:id="rId17"/>
    <p:sldId id="328" r:id="rId18"/>
    <p:sldId id="329" r:id="rId19"/>
    <p:sldId id="330" r:id="rId20"/>
    <p:sldId id="331" r:id="rId21"/>
    <p:sldId id="332" r:id="rId22"/>
    <p:sldId id="333" r:id="rId23"/>
    <p:sldId id="310" r:id="rId24"/>
    <p:sldId id="334" r:id="rId25"/>
    <p:sldId id="335" r:id="rId26"/>
    <p:sldId id="336" r:id="rId27"/>
    <p:sldId id="337" r:id="rId28"/>
    <p:sldId id="311" r:id="rId29"/>
    <p:sldId id="338" r:id="rId30"/>
    <p:sldId id="295" r:id="rId31"/>
    <p:sldId id="259" r:id="rId32"/>
    <p:sldId id="312" r:id="rId33"/>
    <p:sldId id="313" r:id="rId34"/>
    <p:sldId id="314" r:id="rId35"/>
    <p:sldId id="315" r:id="rId36"/>
    <p:sldId id="316" r:id="rId37"/>
    <p:sldId id="343" r:id="rId38"/>
    <p:sldId id="344" r:id="rId39"/>
    <p:sldId id="345" r:id="rId40"/>
    <p:sldId id="346" r:id="rId41"/>
    <p:sldId id="347" r:id="rId42"/>
    <p:sldId id="317" r:id="rId43"/>
    <p:sldId id="318" r:id="rId44"/>
    <p:sldId id="308"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5E09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snapToObjects="1">
      <p:cViewPr varScale="1">
        <p:scale>
          <a:sx n="114" d="100"/>
          <a:sy n="114" d="100"/>
        </p:scale>
        <p:origin x="1446" y="120"/>
      </p:cViewPr>
      <p:guideLst>
        <p:guide orient="horz" pos="2160"/>
        <p:guide pos="2880"/>
      </p:guideLst>
    </p:cSldViewPr>
  </p:slideViewPr>
  <p:notesTextViewPr>
    <p:cViewPr>
      <p:scale>
        <a:sx n="3" d="2"/>
        <a:sy n="3" d="2"/>
      </p:scale>
      <p:origin x="0" y="0"/>
    </p:cViewPr>
  </p:notesTextViewPr>
  <p:sorterViewPr>
    <p:cViewPr>
      <p:scale>
        <a:sx n="100" d="100"/>
        <a:sy n="100" d="100"/>
      </p:scale>
      <p:origin x="0" y="-4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A4FF90D-B071-4BF9-AE61-D3E9FB8F0792}" type="datetimeFigureOut">
              <a:rPr lang="en-US" smtClean="0"/>
              <a:t>11/22/2019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4C70E71-3C3B-4652-AD89-33EAD3207D37}" type="slidenum">
              <a:rPr lang="en-US" smtClean="0"/>
              <a:t>‹#›</a:t>
            </a:fld>
            <a:endParaRPr lang="en-US"/>
          </a:p>
        </p:txBody>
      </p:sp>
    </p:spTree>
    <p:extLst>
      <p:ext uri="{BB962C8B-B14F-4D97-AF65-F5344CB8AC3E}">
        <p14:creationId xmlns:p14="http://schemas.microsoft.com/office/powerpoint/2010/main" val="183052405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18-10-08T15:14:35.370"/>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0 200 108 0,'-3'0'44'0,"3"3"-24"0,3-6-15 0,-3 3 11 16,0 0-7-16,4-3-1 15,0 0-2-15,-1 0-1 16,1-1-3-16,-1 1-2 0,1 3 1 15,0 0 1 1,-1-3 1-16,1 3 1 16,-4 0-2-16,0 0-2 15,0 0 3-15,0-3 0 16,0 3 1-16,0-4 2 16,0 4-3-16,0 0 0 15,0 0-3-15,0 0-3 0,0 0 2 16,0-3-2-1,0 3 1-15,0 0 4 16,0 0 3-16,0 0-4 16,0-3-3-16,4 6-2 15,-1 0 3-15,1-3 0 16,0 4 1-16,-1-1 0 16,1-3 2-16,0 3-3 0,-1-3 0 15,1 3 1-15,3 1 0 16,0-1-3-16,1 0 2 15,-5-3 3-15,1 0 3 16,7 3-7 0,-4-3 2-16,4 3-1 15,-4-3 1-15,4 0 0 16,0 0-3-16,0 0 2 16,-4 0 1-16,4 0 0 15,4-3 4-15,-4-6 2 16,14-4-2-16,1 0-3 15,-1 0 2-15,1 0 0 0,-4 3-4 16,-1 0 1-16,1 1 0 16,0-1 0-16,-4 3 0 15,1 1 2-15,-1-4 1 16,0 1 3-16,0 2-3 16,4 1-2-16,-4-1-3 15,0 4-1-15,1 0 2 16,-5-1 0-16,-3 1 3 15,0 0 1-15,0 3-4 16,0 0 1-16,-4 0 2 16,0 0 1-16,1 0-1 15,-1 0-2-15,0 0 1 16,-3 0-1-16,3 0 2 16,0 0 1-16,-3 0-4 15,3 0 1-15,1 0-2 16,-1 0 0-16,0 0 4 0,1 0 3 15,-5 0-2-15,4 0-2 16,4 0-3-16,0 0 1 16,-3 0 1-16,6 0 2 15,1 0-1 1,-4 0 2-16,0 0 2 16,3 0 0-1,1 0-3 1,3 0-1-1,-4 0-3-15,1 0 1 16,0 0 1-16,-4 0 2 16,3 0-1-16,1 0-1 0,-1 0 1 15,1 0-1-15,-1-3 0 16,1-1 2-16,-4 4-1 16,0-3 2-16,3 3-2 15,-3 0-1-15,4 0 1 16,-1 0-1-16,-3 0 0 15,0 0 0-15,0 0 0 16,0 0 0-16,-4 0-3 16,1 0 2-16,-1 0 1 15,0 0 0-15,0 0 0 16,1 0 2-16,3 0-3 16,-4 0 0-16,4 0 1 15,-4 0 0-15,0 0 2 16,8 0 1-16,0 0-4 0,6 0-1 15,-2 0 1 1,-1 0 0-16,0 0 1 16,0 0-3-16,-3 3 2 15,-1 1 1-15,1-4 2 16,-1 3-1-16,1-3-1 16,0 3 1-16,-4-3 1 15,-1 0-1-15,5 0-1 16,0 0 1-16,-4 0-1 15,3 0-3 1,4 0 2-16,0 0 3 16,-3 0-3-16,3 0 0 15,0 0 1-15,-3 3 0 0,0-3 0 16,-1 4 2-16,1-4-3 16,-4 3 0-16,0-3 1 15,-1 0 2-15,5 0-1 16,-4 0-1-16,11 0 3 15,7-3 0-15,-4-1-1 16,-3 4-2-16,0 0 1 16,-4 0-1-16,1 0 0 15,-5 0 0-15,1 0 0 16,-1 0 0-16,1 0-3 16,-4 0 2-16,0 0 3 0,0 0 1 15,0 0-4-15,-1 0 1 16,1 0 0-16,0 0 0 15,0 0-3-15,-4 0 2 16,1 0 1-16,-1 0 2 16,8 0-1-16,-4 0-1 15,3 0 1-15,1 0-1 16,-4 0 0-16,0 0 2 16,-1 0-1-16,-2 0-1 15,-1 0 1-15,0 0-1 16,1 0 2-16,-1 0 3 15,0 0-2-15,0 0-2 0,1 0 0 16,-1 0 1-16,0 4-3 16,1-4-2-16,-1 0 2 15,0 0 0-15,19 0 7 16,-1 0-5 0,1-4 0-16,-5 4-1 15,1 0 0-15,-4 0 0 16,1 0 0-16,3 0 0 15,-4 0 0-15,0 0-3 16,0 0 2-16,0 0-1 16,1 0 0-16,-1 0 4 15,4 0 1-15,-1 0-1 16,-2 0-2-16,-1 0 1 16,0 0 1-16,-3 0-3 15,-1 0 0-15,1 0 1 16,-1 0 0-16,1 0 0 0,-4 0 0 15,0 0-3-15,7 0 2 16,7 0 1-16,1 0 0 16,-4 0 0-16,-4 0 0 15,4 0 0-15,-8 0 0 16,1-3 2-16,-1 3 1 16,1 0-1-16,0-3-2 15,-1 3-2-15,-3 0 1 16,0 0 1-16,0-3 0 15,0 3 0-15,0-4 2 0,0 4-3 16,0-3 0-16,0 3 1 16,-1-3 0-16,9 0 2 15,3 3 3-15,-4 0-4 16,-4 0-1-16,1 0 0 16,-1 0 0-16,1-3-3 15,0 3 2-15,-1-4 1 16,1 4 2-16,-1 0-1 0,4-3-1 15,8 0 3-15,-1 0 0 16,-3 3-4-16,0 0 1 16,-4 0 0-16,1 0 0 15,-5 0 0-15,1 0 0 16,-1 3 0-16,1-3 0 16,-1 3 0-16,1-3 0 15,-1 0 0-15,-3 3 2 16,0-3-1-16,0 0-1 0,0 0 1 15,0 0-1-15,7 0 0 16,1 0 2-16,-1 0 1 16,-4 0 1-16,1 0-2 15,-1 0-2-15,1 0 1 16,-4 0 1-16,0 0-1 16,0 0 2-16,0 0 0 15,0 0 1-15,0 4-2 16,-1-4 1-16,-2 3 2 15,-1 0 2-15,11-3-10 16,8 0 2 15,-4 0-1-31,-4 0 4 16,0 0-1-16,-3 3-1 16,-1-3 1-16,-3 0-1 15,0 0 0-15,3 0 2 16,-3 3-1-16,0-3-1 15,0 0 1-15,0 4 1 16,0-4-3-16,0 0 0 16,0 0-1-16,0 0 0 0,0 0 2 15,0 0 2-15,0 3-3 16,0-3 0-16,7 0 1 16,4 3 0-16,-4 0 0 15,0-3 2-15,0 0 1 16,-3 0 1-16,3 0-2 15,-3 0-2-15,-1-3 1 16,1 3-1-16,-4 0 0 16,10 0 2-1,9 0-1 1,-9 0-1-16,1 0 1 0,-7 0-1 16,-1 0-3-16,1 0 2 15,-4 0 1-15,0 0 0 16,0 0 0-16,3 0 0 15,1 0 0-15,-1 0 0 16,1 0 0-16,3 0 2 16,0 0-1-16,1 0 2 15,-1 0-4-15,4 0 0 16,0 0 1-16,-4 0 0 16,0-3 0-16,0 3 0 15,4-3-7-15,-4-1-3 16,4 4 10-16,-4 0 6 0,8 0-2 15,6-3-2-15,-2 3-1 16,-1 0 1-16,0 0-1 16,-4 0-1-16,1 0 1 15,-1 0 1-15,-3 0-3 16,4 3 0-16,-4-3 1 16,3 4 0-16,0-1-3 15,-3 0 2-15,-3-3 1 16,-1 3 0-16,0-3 0 15,-3 4 0-15,-1-1 2 0,1 0 1 16,-1 0-1-16,1 1 1 16,7-1-7-16,-4-3 1 15,7 3 1-15,1 0 3 16,-1-3 0-16,-3 0-1 16,0 0 1-16,0 4-1 15,-4-4 0-15,-3 0 0 16,-1 0 2-16,1 0 1 15,-1 0-1-15,1 0-2 16,-4 3-2-16,0-3 1 16,-4 0-1-16,0 3 0 0,1-3 2 15,2 0 0-15,-2 3 0 16,3 0 2 0,3-3-1-1,-3 0-1-15,7 0 1 16,-3 0-1-1,0 0 0-15,-1 0 0 16,-3 0 2-16,0 0-1 16,0 0-1-16,0 0 1 15,-4 0-1-15,0 4 0 16,1-4 0-16,-1 0 0 16,-3 0 0-16,3 0 0 15,-4 3 2-15,1-3-3 16,0 0 0-16,-1 0-1 15,5 0 0 1,6 3 2-16,-3-3-18 16,-4 0-5-16,-3 0-29 15,-22-6-71 1</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18-10-08T15:14:55.166"/>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-3 152 124 0,'0'-3'46'0,"0"3"-24"0,0 3-26 16,0-3 10-16,0 0-3 15,0 0 1-15,0 0 0 16,0 0 0-16,0 0 4 16,4-3 3-16,-1 0-6 15,1-4-5-15,-1 4-3 0,-3 0 4 0,0 0 1 16,4-1 0-16,-4 1-2 16,0 3-4-16,4 0-2 15,-1 3 0-15,1 1 2 16,0-1 2-16,3 0 1 15,0 0 1-15,1 1 2 16,10-1 10 0,0-3-2-16,0 3-1 15,0 0 0-15,1 0 1 16,-1-3-7-16,7 0-4 16,12 0 0-16,-1 0 2 0,0 0 0 15,-3 0-1-15,0-3 1 16,0 0-1-16,-4 0 0 15,0 3 0-15,4-3 4 16,0-1 2-16,-4-2 0 16,0 3-1-16,0-4-3 15,-4 4-2-15,-3 0 1 16,4-1-1-16,-4 1 0 16,-4 3 2-16,4 0-3 15,-4 3 0-15,0 1-1 16,4-1 0-16,0 0 2 15,-4-3 2-15,4 0 3 16,0 0 4-16,0-3-2 0,3 3 1 16,-3-3-7-16,-4 3-3 15,0 3 1-15,4-3 2 16,4 0-2 0,-5 3-2-16,1 0 2 0,0-3 2 15,0 0 0-15,-4 0 2 16,0 0 0-16,15 0 3 15,-7-3-3-15,3 0 0 16,-4 0-3-16,-3 3-3 16,0 0 2-16,3 0 2 15,1 0 0-15,-4 0-1 16,0-4-2 0,-1 4 1-1,1-3 1-15,-3 3 2 0,6-3-1 0,0 0 2 0,1-1-2 16,-4 1-1-16,0 0-2 15,-4 3 1-15,0 0-1 16,0 0 0-16,11 0 2 16,1 0 2-16,-1 0-3 15,3 0 0-15,1-3 1 0,-4 3 2 16,0-3-1-16,1 3-1 16,-5-4-2-16,1 1 1 15,10 3 1-15,-3 0 0 16,-4 0 2-16,-4 0 1 15,1 0-4-15,-1 3-1 16,-3 1 1-16,15-4 2 0,-5 3 0 16,1-3 2-16,-4 0-4 15,0 0-2-15,4 0 2 16,-4 3 2-16,0-3-2 16,1 0 0-16,2 0 1 15,12 0 0-15,-8 0 0 16,-3 0 0-16,-4 0 2 15,-3 3 3-15,-1-3-2 16,15 0-2-16,0-3 0 16,-3 0-1-16,-1-4-3 15,-3 1 2-15,-4 3 1 16,0-1 0-16,-3 1 0 16,3-3 0-16,-4 2-3 15,8 1 2-15,-4 0 3 16,-3 0 1-16,-1-1-4 0,1 1 1 15,-1 0 0-15,15-4 2 16,-3 4 1-16,-1 0 1 16,0 0-2-16,-3 0-2 15,4-1 1-15,-8 4-1 32,0 0-3-32,0 0 0 15,4 4 4-15,0-1 3 0,-4 0-1 16,0-3-2-16,-7 0 0 15,0 0-1 1,-1 3 0-16,-2 0 2 0,6-3-1 16,8-3 2-16,0 0-2 15,-1 3-1-15,5-3 1 16,-4 0-1-16,-4-1 0 16,0 1 0-16,0 0 0 15,-4 3 0-15,5-3 0 16,-1 3 2-16,-4 0-3 15,-3 0 0-15,4 0 1 16,-5 0 0-16,1 3 0 0,7-6 0 16,8 3 0-16,-4-4 0 15,-1 4 0-15,-3-3 2 16,1 0-3-16,-1 3 0 0,-4-3-1 16,4 3-2-16,0 0 3 15,1 0 2-15,2 3 0 16,-3 0-1-16,-3 4 1 15,-1-4-1-15,1 3 0 16,-1-2 2-16,15-4-3 16,-3 3 0-16,-1 3 1 15,1-6 0-15,-1 7-5 16,4-4 1 0,-3 0 0-16,-5 4 2 0,-6 2 1 15,10 1 1-15,-3 0 0 16,-4-4 0-16,0 1 2 15,-3-4 1-15,6 0-1 16,9-3-2-16,-9-3 1 16,1 0-1-16,-7-4-5 15,-1 4-1-15,-3-3 0 0,0 6 4 16,0-4 1-16,-4 1 3 16,0 3-1-16,0-3 2 15,0 3-4-15,1-3 0 16,2 3 1-16,-2-4 0 15,6 4 2-15,-3-3 1 16,-4 3 1-16,-3 0 2 16,-4 0-8-1,0 3 0-15,0 1-7 0,-1-1 1 0,1 0 4 16,0 4 2-16,0-4 4 16,0 0 3-16,4 4 2 15,7-4 3 1,-1 3-3-16,-2 1-2 15,-1-1-2-15,0 1 0 16,0 2-4-16,0 1-2 16,1 0-1-16,-1 3 0 15,4-7-2-15,-4 4 1 16,0 0 3-16,0-4 3 16,1 4 2-16,-5-7 1 15,-3 3-13-15,0-2-7 0,-15-11-75 31</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18-10-08T15:14:55.871"/>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47 10 168 0,'-7'0'63'0,"7"0"-34"0,-4 0-45 0,4 0 7 16,0 0-16-16,-3 0-4 15,3 0-11-15,-4 0-2 16,-3-3 31-16,0-1 17 16,-1 1-12-16,5 0-6 15,-1 0-13-15,4-1-2 16</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18-10-08T15:14:56.662"/>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-3 52 160 0,'4'-29'60'0,"-8"23"-32"0,8 2-28 0,-4 4 10 0,0 0-9 15,0 0-2-15,0 0-14 16,4 0-2-16,3 0-1 16,4-3 1-16,0 0 10 15,0 0 6-15,0-1 3 16,0 1 4-16,0 3 8 16,-1 0 3-16,5 0-6 15,0 0-2-15,-1 0-5 16,4 0-1-16,1 0-1 15,-1 0 1-15,4 0 2 0,-1 0-2 16,5 3-2-16,7 1 0 16,-1-4 1-16,-2 0-3 15,-1 0 0-15,0 3 1 0,0 0 2 16,-4 0 3-16,1 7 2 16,-4 0 3-16,3 3 1 15,-3-4-5-15,4 1-2 16,-1-3 0-16,1-1 0 15,-5-3-5-15,-2 1-1 16,-1-1 1-16,0 0 0 16,-3 0 1-16,-1 1 2 15,1-4-1-15,-4 0-1 16,11 0 12 0,7 0-7-16,-4 0-2 15,-3 0-5-15,-4 3 1 0,0-3 1 16,-3 0 0-16,0 0 0 15,-1 3 2-15,1-3-1 16,-1 0-1-16,1 0 1 16,7 0 1-16,-4-3-3 15,-4 3 0-15,5 0 1 16,-5-3 2-16,4-1-3 16,8 4 0-16,-4 0 1 15,0 0 2-15,-4 0-3 16,0-3 0-16,0 3 1 15,-3-6 0-15,-1 6 0 16,1 0 2-16,-4 0-1 16,7 0 2-16,7 0-4 15,1 0-2 1,-4 0 2-16,-4 3 0 16,0-3 1-16,0 3 0 15,1-3 0-15,-5 3 2 16,1-3-1-16,-1 4-1 15,1-4 1-15,-1 3-1 16,-3-3 0-16,4 3 2 16,-4-3-3-16,-4 0 0 15,0 0 3-15,-3 0 1 16,0 0-17-16,-1 0-5 16,1 0-110-1,-19-16 28-15</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18-10-08T15:15:08.436"/>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-3-2 84 0,'0'0'33'0,"0"0"-18"0,0 3-18 0,0-3 6 16,0 0 8-16,0 0 5 15,0 0-6-15,0 0-1 16,3 0-7-16,1-3-4 0,0 3-2 16,-1 0 3-16,-3 0-5 15,4 0 2-15,-4 3 4 16,4-3 2-16,-1 3 2 16,1 0 0-16,0 0 2 15,3-3 1-15,4 0 1 16,7 0 0-16,4 0-7 15,0-3 0-15,-1 0-1 16,5 3 2-16,-4 3-1 16,3 0-3-16,-3 1 1 0,0 2 1 15,0 1 0-15,3-4 0 16,1 0 2-16,3-3 1 16,0 0 1-16,0-3 0 15,0 0 0-15,4-1-2 16,7-2 1-16,-3-1-4 15,-5 4 0-15,-3 0 3 0,-7 3 1 16,-4 0-1-16,1 0-2 16,3 3 3-16,-4 0 0 15,4-3-4-15,-1 4 1 16,1-1 2-16,0-3 1 16,4 0 1-16,-1 0 2 15,-3 0-1-15,0-3 0 16,-4 3-3-16,0-4 1 15,-3 4-7-15,-1 0 1 16,-3 0 1-16,0 0 3 0,0 0 0 16,0 4-1-16,0-4-2 15,-4 3 1-15,8-3 5 16,7 0 5-16,-4 0-5 16,0 3-2-16,0 0 1 15,0 1 0-15,1-4-4 16,-1 0 1-16,0 0-2 15,0 3 0-15,-3-3 4 16,-1 0 1-16,1 0-4 16,0 0-1-16,-1 0 3 15,1 0 1-15,-4 0-3 16,3 0-1-16,4 3 3 16,4 0 1-16,-4 1 0 15,1-4-2-15,-1 0-2 16,4 0 1-16,-4 0 1 15,7 0 0-15,-3 0-3 0,7 0 0 16,-7 0 4-16,-4 0 1 16,-3 3 0-16,0-3 1 15,-1 0-4-15,1 3 0 16,-1-3-1-16,1 3 0 16,-1 1 4-16,5-1 1 15,-1 0-4-15,0 0 1 16,0-3 0-16,0 4 0 15,1-4 0-15,-5 3 0 16,1-3 0-16,3 3 0 16,4-3 0-16,0 3 0 0,-4-3 0 15,0 0 2-15,4 0-3 16,-4 0-2-16,0 0 4 16,11 0 1-16,1 0 0 15,-1 3-2-15,-4 1-2 16,1-1-1-16,-1 0-1 15,-3 0 3-15,0 1 0 16,0 2 3-16,0 1-1 16,-1-1 2-16,1-3-2 15,0 1 2-15,7-4-4 16,-3 0-2-16,-1 0 4 16,1 3 1-16,-5-3-3 15,1 0-1-15,-3 0-2 16,-1 0 3-16,4 0 0 15,-4 0 3-15,4 0-1 16,-1 0-1-16,5 0 1 0,-4 0-1 16,-4 0 2-16,4 0 1 15,-4-3-1-15,4 3-2 16,0-4-2-16,0 4 1 16,-1-3-1-16,1 0-2 15,4 0 3-15,3 3 0 16,-4 0 1-16,1-4 2 15,-1 1-3-15,-3 3 0 16,0-3-1-16,4 3 0 16,3 0 2-16,0 0 2 15,0 0-3-15,0 0 0 0,0 0 3 16,0 0 1-16,0 0-4 16,1 0 1-16,2 0 0 15,8 0 0-15,0 0 0 16,-3 0 0-16,-8-3 0 15,0 3 0-15,4 0 4 16,3-4 2-16,-3 4-2 16,-4 0-1-16,0 0-1 15,0 0-2-15,4 0 1 16,0 0 1-16,0-3-1 16,0 0-1-16,7 0 1 15,-4-1-1-15,4 1 0 16,-4 0 0-16,-3 0 0 15,4 0 2-15,3-1-1 16,-4 4-1-16,-3 0 1 16,0 0-1-16,3 0 4 0,-3 0 5 15,-4-3-5-15,7 3-2 16,1-3-1-16,3 3-1 16,-4 0-3-16,-3-3 2 15,-4 3 3-15,0-4 1 16,4 4-1-16,7 0-2 15,-7 0-2-15,-8 0-1 16,15 0 2-16,-3 0 2 16,-1 0-2-16,1 0 0 15,6 0 3-15,1 0 1 16,-4 0-4-16,-4-3 1 0,5 0-2 16,-1 0 0-16,0-1 2 15,-8 1 2-15,1 0-1 16,0 3 2-16,0-3-4 15,-1 3 0-15,1 0-1 16,-7 0 0-16,14 0 4 16,-4 3 1-16,-3-3-4 15,-4 0 1-15,0 3 0 16,-3-3 0-16,6 0-3 16,1 3 2-16,4-3 1 15,-5 4 0-15,-2-1 0 16,-9 0 0-16,5-3 0 0,-1 0 2 15,-3 0 1-15,0 0 1 16,0 0-2-16,-8 3-2 16,5-3 1-16,-5 4-1 15,-3-1 0-15,0-3 2 16,-4 0-1-16,1 0-1 16,-5 0-4-16,1 0-2 15,0 3-8-15,-4-3-4 16,0 0-8-16,0 0-4 15</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18-10-08T15:15:10.311"/>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73 116 0,'10'17'44'0,"-2"-14"-24"0,6 0-28 0,-6 0 7 16,-1 1-14-16,0-1-3 15,4 0 7 1,-4-3 5-1,1 0 20-15,-1 0 11 16,0 0-4-16,-3 0-2 0,-1 0-11 16,1 0-3-16,3 0-1 15,1 0 0-15,-1 0-5 16,8 0 1-16,-1 0 0 16,4 0 2-16,1-3-1 15,-1 0-1-15,0 3-2 16,4-4 1-16,7 4-1 0,-4 0 0 15,-3 0-3-15,0 0 1 0,-4 4 0 16,0-1 2-16,8 0 1 16,-8 0 3-16,0 0 3 15,4 1 2-15,4-4 1 16,-1 0 0-16,8 0-7 16,0 0 0-16,0 0-3 15,-1-4 0-15,16 1 0 16,-5 0-2-16,1 0 0 15,0-4 0-15,-4 4 5 16,-4-3 3-16,1-1-1 16,3 1 0-16,0-7 1 0,-4 3 0 15,1 0-2-15,-1 1-2 16,4 2 1-16,4 4 1 16,3 0-6-16,-3-1-1 15,-1 1 2-15,1 0 3 16,-4 3 1-16,0-3 2 15,0-1-4-15,-3 4 0 16,-5-3 1-16,-2 0 2 16,-5 3 1-16,1 0 1 15,-5 0-2-15,8 3 1 16,4 4-2-16,-4-4 2 0,4 0-4 16,-4 0-2-16,0 1 4 15,1-4 3-15,-1 0-3 16,-4 3-3-16,1 3 1 31,-5 1 0-31,5-4 1 16,3 7 2-16,-3-4-1 15,-1 1-1-15,1-1 3 16,-1-3 0-16,8 1-1 16,7-8-2-16,-4 1 1 15,1 3 1-15,-5 0-1 16,1 0-1-16,-4 7-4 15,-3-7 0-15,-1 3 4 0,1 0 2 16,3 0-3-16,7 4 1 16,-3-4 0-16,0 0 2 15,0 1-1-15,14-1 2 16,8 0-4-16,-4 0 0 16,-8 0-1-16,-3-3 0 15,-3 4 4-15,-8-1 1 16,-4 0-8-16,-3 0-2 15,-4 1 4-15,1-4 3 16,-5 3 1-16,4 0 2 16,8-3-2-16,-4 3-1 15,0-3 1-15,-1 0-1 0,1 0 0 16,0 4 2-16,18-4-1 16,0 0-1-16,-3 0 1 15,-1 0 1-15,0 0 1 16,1 3 1-16,-1-3-7 15,4 0 0-15,0 0 1 16,-3 0 3-16,-8 0 0 16,-4 0-1-16,-3 0 1 0,-7 0-1 15,-1 0 0-15,-3 0 0 16,-3 0-5-16,-1 0 1 16,0 0-11-16,-3 0-3 15,-1 0-26 1,1-3-29-16,3-1 18 15</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18-10-08T15:15:12.373"/>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0 170 148 0,'0'0'57'0,"0"0"-30"0,0 0-34 0,0 0 10 0,0 0-3 15,0 0 0-15,0 3 0 16,4 1 2-16,-1-1-1 16,5 0-3-16,-1 0 1 0,0-3 3 15,4 4 1-15,-4-4-1 16,1 0 1-16,-1 0 2 16,0-4 4-16,4 1-2 15,0 0-2-15,0-7-5 16,3-6 0-16,8 3 0 15,11-3 0-15,-4 3-5 16,0 3-1-16,4 0-2 16,-4 4 2-16,0 0 4 15,0 2 3-15,1 1-2 16,-5 3 0-16,8 0-1 0,-4 0 0 16,0 0 6-1,0 0 2-15,0 0 2 0,8 0 0 16,6 0-2-16,1 0 1 15,0-3-4-15,-4 0-2 16,0 3-3-16,-7 0 1 16,0 0 3-16,3 0 1 15,0 3-4-15,-3 0-1 16,0 0 1-16,-4-3 0 16,0 0 5-16,15 4 2 15,-4-4 0 1,-4 0-1-16,1 0-1 15,-1 0 0-15,-3 0-5 16,0 0 1-16,-4 3 0 16,0 3 0-16,11-6 0 15,-4 0 2-15,1 0-1 16,-1 7 2-16,12-4-2 16,-1-6 2-16,-3-1-2 15,3 1-1-15,-3 0 3 16,-1 0 0-16,1 0-4 0,0 3 1 15,-4 0 0-15,-4 0 2 16,-3 0-3-16,-4 0 0 16,0 0 1-16,11 0 2 15,0 0-3-15,-3-4 0 16,-1 1 1-16,-3 0 2 16,3 0-3-16,-3-1 0 15,3 1 1-15,1 0 0 16,-1 0-3-16,-3-1 2 15,-4 1 1-15,0 0 0 16,0 0 0-16,4-1 0 0,4 4 0 16,-1 0 0-16,0 0-3 15,1-3 2-15,3 0 3 16,4 0 1-16,3 0-4 16,-3-1-1-16,-1 1-2 15,-3 0 3-15,8 0 0 16,3-1 3-16,0 1-3 15,0 3 0-15,-4 0 3 16,15-3 1-16,-4 3-1 16,0 0-2-16,-3 0-2 0,-4 0 1 15,11 0 1-15,-4 0 0 16,-3 0 0-16,-1 0 2 16,-3 0-1-16,-7 0 2 15,11 3-4-15,-12-3-2 16,-3 3 2-16,-3 1 0 15,-4-1 3-15,3 0 1 16,4 0-1-16,-4 4-2 16,1-4 5-16,-1 0 1 15,1 0 0-15,-1 1 1 16,0-1-4-16,4 0 0 16,1 0-3-16,-5-3-3 15,-3 0-1-15,-4 0 3 16,-4 4 2-16,-6-4 2 15,2 0-4-15,5 3 3 16,10 0 1 0,-7-3-1-16,-3 3-2 15,-1-3 1-15,-3 0-1 16,0 0 0-16,0 0 0 16,-4 0 0-16,0 0-5 15,-3 0 1-15,-1 4 2 16,1-4 3-16,0 3 0 15,3-3-1-15,4 0 3 16,0 0 2-16,3 0-4 16,-7 0-1-16,0 0-2 15,1 0 0-15,2 0 2 16,-2 0 2-16,6 0-3 16,4 3-2-16,-3 0 2 15,-1-3 2-15,1 0-2 0,-1 0 0 16,-3 0 1-1,-4 0 2-15,0 0-1 0,1 0 2 16,-1 7-2-16,-4-1-1 16,8-9-2-16,-3 3-1 15,-1 6 2-15,7-6 0 16,1-3 1-16,-4 3 0 16,7 0 2-16,-4 0 1 15,-3 0-1-15,0 16-2 16,0-12-2-16,10 5-1 15,-10-9 4-15,-3 7 1 16,-5-1-3-16,1-2-1 0,-8-4-4 16,4 6 1-16,-8-6-13 15,1 0-5-15</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18-10-08T15:15:13.804"/>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-2 19 148 0,'7'-7'55'0,"-3"10"-30"0,3 1-18 0,-3-11 13 15,0 10-17-15,3-9-3 16,0 3 3 15,4-1 5-31,15 4 0 0,-1 0 1 0,1-3-8 16,-1 6 0-16,1-3-1 0,-1 4 0 15,-3-4 0-15,0 3 2 16,-4-3-3-16,4 3 0 16,0 0 1-16,-4 4 2 15,7-1-1-15,1 1-1 16,-4-1 1-16,0-2 1 16,-1 2 3-16,1-3 2 0,0-3-3 15,7 0-1-15,4 0-1 16,-4-3-2-16,0 3-2 15,-3 0 1-15,-1 0 1 16,1 3 0-16,3 0 0 16,-7 1 0-16,0-1 2 15,-4 3 3-15,0-2 0 16,4 2 2-16,3 1-4 16,4-1-2-16,-3 1-3 15,-1-4 1-15,1-3 1 16,-4 3 0-16,0 0 0 15,14 0 2 1,-7 1 1-16,0-4-1 16,-3 0 1-16,3 0-4 0,-4-4 0 15,1 4 1-15,3-3 2 16,-4 0-1-16,1 0-1 16,-4 0-2-16,3-1 1 15,4 1-1-15,-3 0 0 16,-8 0 2-16,0 3 0 15,-3 0-3-15,-1-4 2 16,1 1 3-16,0 0 3 16,-1 0-4-16,1-1-1 15,7 1-2-15,3 0 0 16,-3 0 2-16,0-1 2 16,-4 1-3-16,0 0 0 0,0 3 3 15,1-3 1-15,-5 3-1 16,1 0-2-16,-1 0 3 15,4 3 0-15,-3-3-1 16,3 3-2-16,-3-3 1 16,3 0-1-16,-3 0-3 15,-1 3 2-15,1-3-4 16,-4 0-1-16,-4 0-19 16,0 0-9-16,-3 0-29 15,-4 0-34 1,-4-6 30-16</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18-10-08T15:14:36.360"/>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 22 112 0,'4'-3'44'0,"-1"-1"-24"0,2 1-28 0,-5 3 5 15,4-2-5-15,-1-1 2 0,2-1 4 16,-1 1 3 0</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18-10-08T15:14:39.227"/>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47 171 0,'3'0'18'0,"5"7"-8"16,-1-1-6-16,4 4-3 15,-4-4-1-15,0-2 2 16,1-1 3-16,-1 0-2 0,0 3 0 16,-3-2 1-16,3-1 0 15,-3 3 0-15,3 1 0 0,0-4-2 16,1 4-2-16,-1-1 3 16,0 1 2-16,8-4-2 15,-4 0-2-15,3 3 0 16,1-2-1-16,7 2 4 15,-4 1 5-15,0-1-12 16,4-3-2-16,0 1 8 16,0-4 5-16,0 0-1 15,-1 0 1-15,1 0-3 16,0 0 0-16,0 0-3 16,3-4 1-16,5 1-2 15,-5 0-1-15,-3 0 1 16,0 3 1-16,-4 0-1 15,0 0-1-15,0 0 1 16,1 0 1-16,-5 0-3 0,4 0 0 16,1 0 1-16,6-4 2 15,1 1-1 1,-5 0-1-16,1 0 3 16,0-1-4-16,0 4-2 15,-4-3 2-15,4 3 0 16,0 0 1-16,-4 0 0 15,0 0 0 1,0 0 0-16,1 0 0 16,-5 0 0-16,4 0 0 15,1 0 0-15,-1 0 0 16,0 0 0-16,-3 0 0 16,-1 0 2-16,1 0-1 0,-1 0 2 15,1 0-4-15,-1 0-2 16,1 0 2-16,3 3 0 0,-3-3 1 15,7 4 0-15,-1-4 0 16,-2 0 2-16,-1 0 1 16,0 0 1-16,0 0-2 15,-3 0-2-15,-1 0 1 16,1 3 1-16,-1 0-3 16,1 0-2-16,0 1 2 15,-1-4 2-15,1 0 0 16,-1 0 2-16,1 0-2 0,-1 0 2 15,1 0-2-15,3-4-1 16,0 1 1-16,1 3-1 16,2-3 0-16,-2 0 2 15,3 3-1-15,-4 0-1 16,0-4-2-16,7 4 1 16,5 0 3-16,-1-3 1 15,0 0-1-15,-4 0 1 16,-3 0-2-16,0-1-1 15,-4 4-2-15,0-3 1 16,-3 0 1-16,0 0 2 0,-1 3-3 16,1-4 0-16,-1 1 3 15,1 3 1-15,-4 0-4 16,0 0 1-16,3-3 0 16,-3 3 0-16,0 0 0 15,4 0 0-15,-1 0 0 16,1 0 0-16,-4 3 0 15,0-3 0-15,0 0 0 16,-1 0 0-16,1 0 0 16,0 0 2-16,0 0-1 15,0 0 2-15,0 0-4 16,0 0-2 0,0 0-1-16,3 3 3 0,5 4 2 15,-1-4 2-15,0 0-4 0,0 1-1 16,0-1 3-16,1 0 3 15,-5-3-1 1,4 0-2-16,1 0-3 0,-1 0 1 16,0 0 3-16,-3 0 3 15,3 0-4-15,-4 3-3 16,1 0 1-16,3-3 0 16,0 0 1-16,4 0 0 15,-4 0-3-15,1-3 2 16,-1 0 3-16,0 0 3 15,0 0-4-15,0-1-1 16,1 1 0-16,3 0 2 16,3 0-1-16,0 3-1 0,-3 0 1 15,0-4-1-15,0 1 0 16,0 3 0-16,-4-3 0 16,0 3 0-16,0 0-3 15,4-3 0-15,-3-1 4 16,2 1 1-16,-2 0 0 15,-1 0-2-15,4 3-2 16,3-4 1-16,-3 4 1 16,-4 0 2-16,0 0-3 15,1 0 0-15,-5-3 1 16,1 3 2-16,-1-3-1 16,1 3-1-16,-1 0 1 15,5-3 1-15,-1 0-1 16,4 3-1-16,0 0 1 15,-4-4-1-15,0 4 0 16,-4 0-3-16,1 0 2 16,0 0 1-16,-1 0 2 15,-3 0 1-15,0 0 1 16,0 0-5-16,0 0 1 16,0 4 0-16,0-4 0 15,0 0 0-15,3 0 0 16,1 3 0-16,-1 0 2 15,5-3-3-15,-5 0 0 16,4 0 1-16,4 0 2 16,0 0-1-16,-4 0-1 15,0 0 1-15,1 0-1 0,-1 0 0 16,7 0 0-16,4-3 0 16,1 3 0-16,-5-3-3 15,1 3 2-15,-1-4 1 16,1 1 0-16,-5 0 0 15,1 3 0-15,-4-3 2 16,4 3 1-16,-4-4-4 16,1 4 1-16,-1-3-2 15,0 0 0-15,4 3 2 16,-4 0 2-16,0 0-1 16,1 0 2-16,-1 0 0 15,-4-3 1-15,5-1-2 16,-5 1-2-16,4-3 1 15,-3 2 1-15,3-2 1 32,0-1 1-32,4 4-5 0,0 0 1 15,0 0 0-15,0 0 0 16,-4 3 0-16,0-4 0 16,0 1 0-16,0 0 0 15,1 0 0-15,-1 3 0 0,0 0 0 16,-3 0 0-16,-1 0 0 15,1 0 0-15,-1 0 0 16,1 0 2-16,3 3-3 16,-3-3 0-16,3 3 1 15,0 0 0-15,-3 1 0 16,-1-1 2-16,1 0-1 16,-1-3-1-16,1 0-2 0,-1 0 1 15,1 0 1-15,7 0 0 16,-4 0 0-16,8 0 0 15,-5 0 0-15,5 0 2 16,-1 0-1-16,-3 0-1 0,4 0 1 16,-4 0-1-1,-1 0-3-15,1 0 2 0,-4 0 1 16,1 0 0 0,-1 0 0-16,-4 0 2 15,8 3-1 1,0 0-3-16,-4 1 1 15,1-1 1-15,-1-3 2 16,-4 0-3-16,1 0 0 16,-1 0 1-16,1 0 2 15,0 0-3-15,-4 3 0 16,-1 0 1-16,9 1 0 16,2-4 0-16,-2 3 0 15,-1 0 0-15,0-3 2 16,4 3-1-16,-4 1-1 15,4-1 5-15,-4 0 1 16,0 0-5-16,1 1 0 16,-5-1-3-16,4 0 0 0,1 0 2 15,-1 1 0 1,-4-4 0-16,1 3 0 0,-1-3 2 16,1 3 1-16,0-3 1 15,3 3 0-15,-4-3-5 16,-3 0 1-16,0 0-2 15,0 0 0-15,0 3 2 16,0-3 0-16,0 4 0 16,-4-1 0-16,4-3 0 15,0 0 2-15,0 0-1 16,7 0-1-16,-3 0 1 16,7 0-1-1,-1 0 2-15,-2 0-1 16,-5 3 2-16,1-3-2 0,3 0 2 15,0 0-7-15,-3 0 1 16,-1 0 1-16,1 0 3 16,-1 0-2-16,-3 3 0 15,4-3 1-15,-4 4 0 16,0-4 2-16,0 0 1 16,0 0-4-16,-4 3-1 15,4 0 3 1,0 0-1-16,0 1 0 15,3-1-2-15,1-3-1 16,-1 0 2-16,1 0 2 16,-1 0 0-16,-3 0-1 0,0 3 1 15,-3-3 1-15,-1 0-3 16,0 3 0-16,-3-3-1 16,-1 4-2-16,1-4 3 15,0 0 2-15,-1 3 0 16,5-3-1-16,-1 0 1 15,0 0-1-15,1 3-3 16,-1-3 0-16,-4 0-25 16,1 0-9-16</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18-10-08T15:14:40.108"/>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5 1 132 0,'-4'-3'49'0,"1"3"-26"0,6 0-27 15,-3 0 10-15,0 0-16 16,0 0-3-1,0 0-21-15,0 0-7 16,0 0 7-16,8 0 6 16,-5 0 27-16,-3 0 14 0,4 0 17 15,0 0 6-15</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18-10-08T15:14:42.121"/>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 69 161 0,'4'0'31'15,"6"0"-11"-15,1 0-12 16,-3 0-5-16,-1 0-2 0,4-3-4 15,0 3 2-15,0 0 1 0,0 0 0 16,3 0 0-16,4 0 2 16,12 0-1-16,-5 0-1 15,4 0 1 1,0 0-1-16,0 0 0 16,1-7 0-16,-1 1 0 15,-4-1 2-15,1 7-3 16,6-3 0-16,-2 6-1 15,-5 0 0-15,1 1 2 16,-1-4 2-16,-3 0-1 16,0 0 2-16,0 0-2 15,3 0-1-15,8 0 3 16,-4 0 0-16,0 0-4 16,-3 3 1-16,-1 0 0 15,-3 4 2-15,0-1-3 16,0 0-2-16,-1-2 4 15,1-1 1-15,-4-3 2 0,8 0 2 16,-4 0 3-16,3 0 2 16,-3-3-5-16,0-1-2 15,0 1 0-15,0 3 0 16,0 0-7-16,3 0 0 16,8 0 1-16,-4 0 1 15,-4 3 3-15,1 1 1 16,-1-1-1-16,-3-3-2 15,-4 0 3-15,1 0 0 16,-1 0-4-16,4 0-1 16,0 0 1-16,-1 0 2 0,1 0 0 15,7 0 2-15,-3 0-2 16,-1 0-1-16,-3 0 1 16,0 0-1-16,0 0 0 15,-4 0 2-15,0 0-1 16,0 3 2-16,4-3-2 15,7 3-1-15,1 1 1 16,-1-4-1-16,-4 0 0 0,1 0 2 16,-1 0-1-16,1 0-1 0,-1 0 7 15,-3-4 3-15,4 1-5 16,-1 0-1-16,0 0-2 16,1-1-2-16,-4 4 1 31,0 0-1-31,-4 0 0 15,0 0 0-15,0 0-3 16,0 0 2-16,1-3 3 16,6 0 1-16,8 0-1 0,-4 0-2 15,0-1 1-15,0-2-1 16,0-1 0-16,-3 1 0 16,-4-4-3-16,3 7 2 15,1-7-1-15,-4 17 0 16,3-1 2-16,4 1 2 15,-3-4-3-15,-4 0 0 0,-4-3 3 16,0-6 1-16,0 6-1 16,0-7 1-16,1 4-7 15,-5-10-1-15,8 13 2 0,7-6 3 16,-3 9 1-16,-1-3-1 16,1-3 1-16,3 9 1 15,-4-3-1-15,-3 0-1 16,0 7-2-16,-4-3 1 0,0-4 1 15,1 0 2-15,2 0-1 16,5-3-1-16,-1-6 1 16,-3 9 1-16,0 0-3 31,0 1 0-31,0-1-1 16,0-3 0-16,-4 3 2 0,7-3 0 15,12 0 2 1,-1 0 1-16,0 0-4 0,-3 0-1 0,0 0 3 15,-4 0 3-15,0 0-1 16,0-6 0-16,-3 6-6 16,7 0 0-16,-4 0 1 15,0 0 3-15,0 3 0 16,-3-3-1-16,10 0-2 0,4 0 1 16,-4 3 1-16,1-3 0 15,-1 0 0-15,-7 0 2 16,-3 0-3-16,-1 3 0 31,-3-3 1-31,0 0 2 16,0 0-1-16,0 0-1 15,3 0-2-15,4 0-1 16,-3 0 2-16,-1 0 2 16,1 0 0-16,3 0-1 0,0-3 1 15,7-3 1-15,-3-1-1 16,4 4-1-16,-5 3 1 15,1-13-1-15,-4 3-3 16,-3 4 2-16,-1-1-1 16,1 1 0-16,3 3 4 15,-4-1 1-15,5 11-1 16,-5-4-2-16,-3 0-2 16,0 1 1-16,0 5 1 15,-4-9 2-15,0 7-1 16,22-1 2-16,-11-3-4 15,0-6 0-15,-3 3 1 16,3 0 2-16,0 7 1 16,0-11 1-16,-3 11-2 0,-1-4-2 15,1-3 1-15,3 0-1 16,0-6 4-16,-4-1 2 16,-3 4-2-16,0 0-3 15,-4-1 0-15,0 1 1 0,-3-6-1 16,0-1 2-16,-1 13-2 15,1-9-1-15,3 15-2 16,-11-9 1-16,8 4 1 16,3-8 0-16,0 1 2 0,-3 0 1 15,-1 3-4-15,-3 6-1 16,0 1 3-16,4-4 1 16,3 7-5-16,4-1 0 0,0 1-1 15,-1 0-1-15,1 0 6 16,4-1 1-16,-8-2-3 15,0-1 1-15,4-3 0 16,4 1 0-16,-5-4 0 16,1 0 0-16,0 0 0 15,0 0 0-15,-4-4 0 32,4 4 2-32,14-3-3 15,-3 3 0-15,-4-3 1 16,-3 3 0-16,-4 0 0 0,-1 0 2 15,1 0-1-15,-3 0-1 16,-1 3 1-16,0-3-1 16,0 0-3-16,-3 0 2 15,-1 3 1-15,1-3 0 16,-1 4-3-16,-3-1 2 16,8 0 1-16,-5-3 2 15,-3 3-6-15,-4 1 1 16,8-1-1-1,-4 0-1 1,0 0 4-16,0 1 0 0,-4-1-4 16,0 0-1-16,-3-3-19 15,-1 0-9-15</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18-10-08T15:14:45.103"/>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32 0 108 0,'0'0'41'0,"0"3"-22"0,0 0-11 0,0-3 13 16,0 7-14-16,-4-1-6 15,1 1 1-15,-1-1 2 16,0 1-1-16,1-1-4 0,-1 1 0 0,0-1 1 15,1 1 0-15,3-7 0 16,0 0 2-16,0 0 3 16,-4 3 4-16,4-3-2 15,0 0-2-15,0 0 0 16,0 0-1-16,0 0-7 16,0 3 0-16,4 0 1 15,-1 1 3-15,5-4 6 16,6 0 4-16,4 0-11 15,1 0-2-15,-5 0 3 16,4 0 3-16,-3 0-1 0,0-4 0 16,3 4 1-16,0-3 2 15,0 3-3-15,0 0 0 0,-3 0-3 16,-1 0-3-16,1 0-1 16,0-3 3-16,-1 3 0 15,1 0 3-15,3 0-1 16,4 0 2-16,-4 0-4 15,0 0 0-15,0 0 1 0,1 0 0 16,-1 0-3-16,0-3 2 16,0 3 3-16,4 0 3 15,0 0-2-15,7 0-2 16,-3 0 0-16,-1-3-1 16,0 3 0-1,5 0 0-15,-5 0-3 16,1 0 0-16,-1 0 2 0,-3 0 0 15,0 3 1-15,3-3 2 16,1 0-1-16,-1 0-1 16,-7 3 3-16,1-3 2 31,-1 3-2-31,-4-3 0 16,5 0-1-16,-5 0-2 0,1 0 1 15,-1 0-1-15,8 0 0 16,7 3 2-16,-3-3-1 15,-4 4-1-15,-1-4-2 16,1 3 1-16,-3-3 1 16,-1 0 2-16,0 0 3 15,0 0 4-15,0 0-4 16,1-3-1-16,-1-1-2 0,0 1 1 16,7 0-2-16,1 0-1 15,-4 0-2-15,-4-1 1 16,0 4-1-16,0-3 0 15,-3 3 4-15,0-3 1 16,-1 0-1-16,1-1 1 16,-1 1 0-16,1 0 1 15,7 0-5-15,3 3 1 16,-3 0 0-16,0 0 0 16,0 0 0-16,-4 0 0 15,0 0 0-15,0 0 0 16,0 0 0-16,1 0 0 0,-5 3-3 15,1 0 2-15,-1-3 1 16,1 0 2-16,0 3-1 16,-1-3 2-16,-3 0-4 15,4 0-2-15,3 4 2 16,0-4 0-16,0 3 1 16,0 0 2-16,1 0-1 15,-1 1-1-15,0-1 1 16,-3 0 1-16,-1 0-3 15,8 0 0-15,3 1 1 16,1-4 2-16,-1 0-1 16,-3 0-1-16,0 0-2 15,0 0 1-15,-4 0 1 16,8 0 2 0,-4 0 1-16,-1 0-4 15,1 0-1-15,-4 0 1 16,1 0 2-16,2 0 0 0,5 0 2 15,-4 0-2-15,-4 0-1 16,0 0 1-16,0-4 1 16,1 4-1-16,-5 0-1 15,1 0 1-15,-1 0 1 16,1 0-3-16,14 4 0 16,-4-1 3-1,-3 0-3-15,4-3 0 16,-4 0 1-16,3 0 0 15,-3 0 0-15,0 0 2 16,-4 0 1-16,4 0 1 16,-4 3-2-16,0-3-2 0,1 0-2 15,6 4 1 1,0-4 3-16,1 0-3 16,-4 0 0-16,0 0 1 15,0 0 2-15,-1 0-1 16,1 0-1-16,4 0 3 15,6 0 0-15,5 0-4 16,-1-4 1-16,-7 1-2 16,1 3 0-16,-5-3 2 15,1 3 0-15,-5 0 0 16,1 0 2-16,0 0-3 16,0-3 0-16,3-1-1 15,-3 4 0-15,4-3 4 16,-4 3 1-16,-1 0-4 0,-2 0 1 15,-1 0 0-15,0 0 0 16,0 0 0-16,8 0 0 16,6 3 0-16,-2-3 0 15,-5 4 0-15,1-4 2 16,-1 3-1-16,1-3-1 16,-5 3 1-16,1 0-1 15,0-3-3-15,0 4 2 16,-4-1 1-16,0 0 2 15,4-3 1-15,-4 0 3 16,4 0-5-16,-4 0-1 0,-3 0 0 16,0 0 2-16,-1 0-1 15,4 0 2-15,-3 3-4 16,-1-3 0-16,1 4 3 16,-4-4 3-16,11 3-2 15,3 0 0-15,1 0-1 16,-4 1-2-16,-1-1 3 15,1-3 2-15,0 0-4 16,0 0-3-16,-4 0 1 16,0 6 0-16,-3-3 1 15,0-6 2-15,-5 0-3 16,1 3 0-16,-3 6 1 16,-1-9 0-16,0 0 0 15,1 3 0-15,-1 0 0 0,4 0-5 16,7 0 1-1,-3 3-20-15,3 7-7 16,-4 9-22-16,1 4-6 16,-15-4-18-1</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18-10-08T15:14:48.095"/>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-2 134 148 0,'7'-3'55'0,"-7"-1"-30"0,-4 8-21 15,4-4 15-15,0 0-9 16,0 0-3-16,0 0-2 16,0-4-1-16,0 4-2 15,0 0-6-15,0 0-2 0,0 0-4 16,0 0 1-16,4 0 3 15,0 4 3-15,-1-4 0 16,4 0 1-16,4 0 2 0,0 0 2 16,0 0 1-16,0 0 1 15,0-4 0-15,0 4 0 16,4-3 0-16,-1 0 2 16,1 0-5-16,10-1-1 15,1 1 0-15,3 0 2 16,0 0-1-16,0-1-1 15,0-2 3-15,0-1 0 16,0 1-4-16,1 3 1 16,-5-1 0-16,4 1 2 15,0 0-3-15,0 0-2 16,-3 3 4-16,-1 0 1 16,-3-3 0-16,0-1-2 0,-4 4 5 15,8-3 1-15,-8 0-2 16,11 0-1-1,0 3-1-15,0-4-2 16,-3 4 1-16,-1 0-1 16,1 4 2-16,-4-4-3 15,0 0 0-15,-4 0 1 16,4 0 0-16,-4 0 4 16,7 0 5-16,1-4-5 15,-4 4 0-15,-1-3-4 0,-2 0-3 16,-1 0 2-16,0 3 2 15,0 0 2-15,-3 3 1 16,3 0-5-16,4-3-1 16,3 0 1-16,4-3 2 15,1 0-2-15,-1 3 0 16,-4-4 1-16,4 1 2 16,0 0-3-16,-3 0 0 15,-1-1 1-15,5 1 0 16,2 3 0-16,-3 0 0 15,1 0 0-15,-5-3 2 0,1 3-1 16,-1-3-1-16,4 0-2 16,8-1 1-16,-1 4 1 15,-3 0 2-15,-4 0-1 16,0 0-1-16,0-3-2 16,-3 3 1-16,-4 0-1 15,3 3 0-15,1-3 4 31,-1 4 1-31,0-1-4 0,1 0 1 0,-1 0 0 16,1 0 2-16,-4 4-6 16,0-1 1-16,3 1 1 15,8 3 1-15,0-4 1 16,-4 4 0-16,0-4 2 16,0 1 1-16,0-4-1 15,0 0-2-15,8-3 1 16,-8 0 1-16,0 0-3 15,4 0 0-15,0 3 1 16,-8 1 0-16,0-4 0 0,-3 0 0 16,-3 3 0-16,-1 0 0 15,0 0 0-15,-3 1 0 16,21 2 2 0,-7-3-3-16,0 1-2 15,-3-1 2-15,3 0 2 16,-4-3 0-16,1 0-1 15,-1-3 1-15,1 3-1 16,-1 0 0-16,-3 0 0 16,4 0 0-16,-5-3 2 15,5 3-3-15,-4 0 0 16,-4-4 1-16,0 4 0 16,-3-3 0-16,-1 3 0 0,4-3 0 15,1 0 0-15,6-1 0 16,4 8 0-16,0-1 2 15,1-3 3-15,-1 0-7 16,0 0 0-16,-4 0 0 16,1 0 3-16,-1 0 2 15,1 0 3-15,-1-3-3 16,4-4 0-16,1 4-1 16,-5 0 1-16,0-4-2 15,-3 4-1-15,0 0 1 16,0-1-1-16,7 4 0 15,8 0 0-15,-5 7 0 16,-3-7 2-16,-3 3 1 16,3-3 1-16,-3 3-2 0,-1-3-2 15,1-3 1-15,-1 6 1 16,1-3-3-16,3 0 0 16,3 0 1-16,-2 7 0 15,-5-1 0-15,-3 1 2 16,-4-1-1-16,4 1-1 15,-8-1 3 1,-3 1 0-16,0-1-1 16,0 1-2-16,4-1 1 15,-1-3-1-15,8 1-3 16,0-4 2-16,4-4 1 16,-1 1 2-16,4-3-3 0,-3 2 0 15,-1 4 1-15,1-3 0 16,-5 3 0-16,-2 0 0 15,-1 0 0-15,-4 0 2 16,1 0-3-16,3 0 0 16,-3 0 1-16,3 0 0 15,0 0 0-15,-3 0 0 16,-1 0 0-16,5 0 0 0,-1 0 0 16,-4 0 0-16,5 0 0 15,13 3 0-15,-6 1 0 16,-1-1 0-16,-3-3 0 15,0 3 2-15,-4 0-1 16,0-3-1-16,-3 0-2 16,3 0 1-16,-3 0 1 15,3 0 2-15,-4 0 1 16,1 0 3-16,0 0-3 16,-1 0-2-16,1 4 0 15,-4-1 1-15,0 3-3 16,-1-2 0-16,-2-1 3 0,-1 0 1 15,4-3-1-15,0 3 1 16,-4-3-2-16,0 0 2 16,4-3-4-16,0 3-2 15,-3-3 4-15,-1 3 1 16,0 0-3-16,0 0 1 16,1 0 0-16,-1 0 2 0,0 0-1 15,1 0-1-15,-1 0 1 16,0 0 1-16,0 0 1 15,1 0 1-15,-1-3-5 16,-3 3 1-16,-1 0-2 16,5 0 0-16,2 0 2 15,1 3 0-15,0-3 0 16,-3 3 0-16,-1 0 0 16,-3-3 0-16,10 4 4 15,-3-1-4 1,0 0 0-16,4-3 0 15,-5 3 2-15,1-3-1 0,0 3-1 16,4-3 5 0,-1 0 1-16,-3 0 0 15,0 0 1-15,4-3-4 16,-4 3 0-16,0 0-3 16,0 3-1-16,3-3 1 15,-7 0 0-15,1 0 2 16,-1 0 3-16,4 0 2 0,-4 0 3 15,4 0-5-15,0 4-1 16,0-8-2 0,-4 4 1-16,4 0-4 0,-7 4 0 15,-4-4-1-15,0 0-2 16,0 0 0-16,0 0 0 16,0 0-2-16,0 0 1 15,0 0-6-15,0 0-3 16,-11 0-10-16,-4 0-3 15,-7-4-16-15,-3 1-5 16,-11-3-41-16</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18-10-08T15:14:49.970"/>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 6 20 0,'4'7'11'0,"-4"-17"-6"0,0 7-6 15,0 3 68 1,0 0-18-16,0 0-13 16,0 0-12-16,0 0-11 15,0 0-1-15</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18-10-08T15:14:52.350"/>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94 245 0,'0'0'4'0,"0"0"-2"0,0 0-4 16,0 0-1-16,0 0-1 15,4-3 3-15,-1 0 0 16,1-1 1-16,3 4 4 15,0 0 2-15,1-3 4 16,-1 3 1-16,0 0-3 16,1 0 0-16,-1 0-5 15,0 0-2-15,0 3-3 16,1 4-1-16,-1-1 2 16,0 1 0-16,4-4-4 15,0 7 1-15,4-7 4 16,-1 7 2-16,-3-10 2 15,0 6 0-15,0 1-2 16,0-1 1-16,0-3-2 0,0 1 2 16,-4-1-4-16,4 0 0 15,-4-3-1-15,4 3 0 16,0 0 2-16,4-3 2 16,-1 0-1-16,4-3-1 15,1 3 1-15,-5-3 1 16,1 3-1-16,-1 0 2 15,-6-3-4-15,3 3-2 0,-1 0 2 16,-2 3 0-16,-1 0 1 16,4 0 2-16,0 1-3 15,0-1 0-15,0-3 1 16,3 3 2-16,1-3-1 16,3 0-1-16,0-3 3 15,0 0 2-15,1-1-4 16,-1 4-1-16,4 0 0 15,-4-3 0-15,0-6 0 16,0 2 0-16,1-6 0 16,-5 3 0-16,1 4 0 15,-1-1 2-15,1 1-3 16,-4 3 0-16,7 0-1 16,0-1 0-16,4 4 4 0,0 0 1 15,-4 7-6-15,-3-4-2 16,-1 0 2-16,4 7 3 15,1-4 3-15,-1-9 1 16,0 6-5-16,4-6 1 16,0-3-2-16,-4-1 0 15,0 4 2-15,0 0 0 16,4 0-3-16,4-1 2 16,-5 1 1-16,-2 3 0 15,-1 0 0-15,-4-3 0 0,1 3 0 16,3 0 2-16,-3-3-1 15,-1 3-1-15,1-4-2 16,7 4 1-16,3 0 1 16,1 0 2-16,-4 0-3 15,-4 7 0-15,0-7 1 16,0 3 2-16,-3 0-1 16,-1 1-1-16,1-4 3 15,-1 3 2-15,1-6-2 16,0-1 0-16,3 8 1 15,-4-8 0-15,1 4-5 16,-1 0-1-16,1 4 1 16,3-4 0-16,4-4-2 15,-4 11 2-15,0-4 1 16,1 0 2 0,-1 0-1-16,-4 1-1 15,1-8 1-15,0 8-1 16,-1-4 2-16,8-4 1 15,3 1-1-15,-3 0-2 16,4 0-4-16,-1 0 0 16,1-1 0-16,-1 1-1 15,1 0 6-15,-1 0 1 0,1-1-3 16,-4 1 1-16,3 0 0 16,4 0 2-16,0-1-3 15,-3 1 0-15,-1 0 1 16,-3 0 2-16,0-1-1 15,0 1 2-15,11 3-2 16,-4 0-1-16,3 0-2 16,-6 0 1-16,3 0 3 15,-3 0 1-15,-1 0 1 16,-3-3 0-16,-4 3-2 16,4-3 1-16,0 3-2 15,-4-4-1-15,0 4 1 0,4 0-1 16,4-3 0-16,-1 3 2 15,-3 0-1-15,0-3-1 16,-4 0 1-16,0 3-1 16,0-3-3-16,8-1 2 15,-8 4 1-15,11 0 2 16,0 0-1-16,0-3-1 16,-3 3-2-16,-1-3 1 15,1 3-1-15,-1 0 0 0,5 0 4 16,-5-3 1-16,4 3-1 15,0 0-2-15,0 0 1 16,1 0-1-16,-1-4 0 16,0 4 0-16,4 0 0 15,10-3 2-15,-3 3-1 16,0 0-1-16,-3 0-2 16,-1 0 1-16,1 3 3 15,-5 1 1-15,1-1 3 16,0-3 1-16,-4 0-1 15,0 0-1-15,0 0-1 16,-3 0 0-16,-1 0-2 0,-3 0 1 0,4 0-4 16,3 0-2-16,-4 0 2 15,1 0 2-15,-4 0 2 16,3 0 1-16,4 0 0 16,-3 0 2-16,-5 0-1 15,1 0 0-15,-3 0-3 16,-1 0-2-16,-4 0 1 15,1 0-1-15,-1 0-3 16,-3 0 2-16,0 3 1 16,0 0 0-16,4-3 0 0,-1 4 0 15,5-4 0-15,-1 0 2 16,0 0-1-16,-3 0-1 16,-1-4 1-16,1 1 1 15,-1 0-3-15,1 0-2 16,-1-1 2-16,-3 1 2 15,22 0-5 1,-7 0 3-16,-1-1 0 16,-3 1 1-16,0 0 2 15,-4 3-1-15,0 0-1 16,-3 0 1-16,3 0-1 16,0 0 0-16,0 0 0 0,0 3 0 15,4 0 0-15,-3 1 0 16,13-1-3-1,-3 0 2-15,-3 0 3 16,-1-3 1-16,-3 0-4 16,0 0 1-16,0 0 4 15,3 0 2-15,12 0-5 16,-8 0-2-16,0 0 0 16,-3 0 0-16,-1 0 1 15,1-3 0-15,-1 3 0 16,-3-3 0-16,-4 0-3 15,0 3 2-15,-3 0 3 16,-1 0 1-16,1 0-1 16,-4 0-2-16,7 0 1 15,-3 0-4-15,3 0 2 16,0 0 1-16,-3 0 2 16,-1 0-1-16,1 0-1 15,-1 0 1-15,-3 0 1 16,0 0 3-16,0 0 2 15,0 0-3-15,0 0-1 16,7 0-1-16,8 0-2 16,-4 0-2-16,-1 0 1 15,1 0 1-15,-4 0 2 16,1 0-3-16,-1 0 0 16,-4 0 1-16,1 0 0 15,3 0 0-15,-3-4 0 0,-1 4 0 16,-3 0 2-1,0 0-1-15,0 0-1 0,-4 0 3 16,1 0 0-16,-1 0-1 16,0 0-2-16,-3 0 1 15,-1 0-1-15,1 0 0 16,0 4 0-16,-1-4-5 16,1 0 1-16,0 3 2 15,-4-3 1-15,0 0-6 16,0 0-3-16,0 0-1 15,0 0-1-15,0 0-18 16,-11 0-5-16,-18-3-64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312AB26-C089-4D78-82CD-F1254B987EF6}" type="datetimeFigureOut">
              <a:rPr lang="en-US" smtClean="0"/>
              <a:t>11/22/2019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B2133EA-C26E-4B3C-8A77-16529A0106EA}" type="slidenum">
              <a:rPr lang="en-US" smtClean="0"/>
              <a:t>‹#›</a:t>
            </a:fld>
            <a:endParaRPr lang="en-US"/>
          </a:p>
        </p:txBody>
      </p:sp>
    </p:spTree>
    <p:extLst>
      <p:ext uri="{BB962C8B-B14F-4D97-AF65-F5344CB8AC3E}">
        <p14:creationId xmlns:p14="http://schemas.microsoft.com/office/powerpoint/2010/main" val="1139825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1</a:t>
            </a:fld>
            <a:endParaRPr lang="en-US"/>
          </a:p>
        </p:txBody>
      </p:sp>
    </p:spTree>
    <p:extLst>
      <p:ext uri="{BB962C8B-B14F-4D97-AF65-F5344CB8AC3E}">
        <p14:creationId xmlns:p14="http://schemas.microsoft.com/office/powerpoint/2010/main" val="3920473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10</a:t>
            </a:fld>
            <a:endParaRPr lang="en-US"/>
          </a:p>
        </p:txBody>
      </p:sp>
    </p:spTree>
    <p:extLst>
      <p:ext uri="{BB962C8B-B14F-4D97-AF65-F5344CB8AC3E}">
        <p14:creationId xmlns:p14="http://schemas.microsoft.com/office/powerpoint/2010/main" val="2988714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11</a:t>
            </a:fld>
            <a:endParaRPr lang="en-US"/>
          </a:p>
        </p:txBody>
      </p:sp>
    </p:spTree>
    <p:extLst>
      <p:ext uri="{BB962C8B-B14F-4D97-AF65-F5344CB8AC3E}">
        <p14:creationId xmlns:p14="http://schemas.microsoft.com/office/powerpoint/2010/main" val="2416073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12</a:t>
            </a:fld>
            <a:endParaRPr lang="en-US"/>
          </a:p>
        </p:txBody>
      </p:sp>
    </p:spTree>
    <p:extLst>
      <p:ext uri="{BB962C8B-B14F-4D97-AF65-F5344CB8AC3E}">
        <p14:creationId xmlns:p14="http://schemas.microsoft.com/office/powerpoint/2010/main" val="1184819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13</a:t>
            </a:fld>
            <a:endParaRPr lang="en-US"/>
          </a:p>
        </p:txBody>
      </p:sp>
    </p:spTree>
    <p:extLst>
      <p:ext uri="{BB962C8B-B14F-4D97-AF65-F5344CB8AC3E}">
        <p14:creationId xmlns:p14="http://schemas.microsoft.com/office/powerpoint/2010/main" val="3873739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14</a:t>
            </a:fld>
            <a:endParaRPr lang="en-US"/>
          </a:p>
        </p:txBody>
      </p:sp>
    </p:spTree>
    <p:extLst>
      <p:ext uri="{BB962C8B-B14F-4D97-AF65-F5344CB8AC3E}">
        <p14:creationId xmlns:p14="http://schemas.microsoft.com/office/powerpoint/2010/main" val="697741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17</a:t>
            </a:fld>
            <a:endParaRPr lang="en-US"/>
          </a:p>
        </p:txBody>
      </p:sp>
    </p:spTree>
    <p:extLst>
      <p:ext uri="{BB962C8B-B14F-4D97-AF65-F5344CB8AC3E}">
        <p14:creationId xmlns:p14="http://schemas.microsoft.com/office/powerpoint/2010/main" val="453359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18</a:t>
            </a:fld>
            <a:endParaRPr lang="en-US"/>
          </a:p>
        </p:txBody>
      </p:sp>
    </p:spTree>
    <p:extLst>
      <p:ext uri="{BB962C8B-B14F-4D97-AF65-F5344CB8AC3E}">
        <p14:creationId xmlns:p14="http://schemas.microsoft.com/office/powerpoint/2010/main" val="613805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19</a:t>
            </a:fld>
            <a:endParaRPr lang="en-US"/>
          </a:p>
        </p:txBody>
      </p:sp>
    </p:spTree>
    <p:extLst>
      <p:ext uri="{BB962C8B-B14F-4D97-AF65-F5344CB8AC3E}">
        <p14:creationId xmlns:p14="http://schemas.microsoft.com/office/powerpoint/2010/main" val="1023083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20</a:t>
            </a:fld>
            <a:endParaRPr lang="en-US"/>
          </a:p>
        </p:txBody>
      </p:sp>
    </p:spTree>
    <p:extLst>
      <p:ext uri="{BB962C8B-B14F-4D97-AF65-F5344CB8AC3E}">
        <p14:creationId xmlns:p14="http://schemas.microsoft.com/office/powerpoint/2010/main" val="6240423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21</a:t>
            </a:fld>
            <a:endParaRPr lang="en-US"/>
          </a:p>
        </p:txBody>
      </p:sp>
    </p:spTree>
    <p:extLst>
      <p:ext uri="{BB962C8B-B14F-4D97-AF65-F5344CB8AC3E}">
        <p14:creationId xmlns:p14="http://schemas.microsoft.com/office/powerpoint/2010/main" val="2580610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2</a:t>
            </a:fld>
            <a:endParaRPr lang="en-US"/>
          </a:p>
        </p:txBody>
      </p:sp>
    </p:spTree>
    <p:extLst>
      <p:ext uri="{BB962C8B-B14F-4D97-AF65-F5344CB8AC3E}">
        <p14:creationId xmlns:p14="http://schemas.microsoft.com/office/powerpoint/2010/main" val="2209611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22</a:t>
            </a:fld>
            <a:endParaRPr lang="en-US"/>
          </a:p>
        </p:txBody>
      </p:sp>
    </p:spTree>
    <p:extLst>
      <p:ext uri="{BB962C8B-B14F-4D97-AF65-F5344CB8AC3E}">
        <p14:creationId xmlns:p14="http://schemas.microsoft.com/office/powerpoint/2010/main" val="37142432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23</a:t>
            </a:fld>
            <a:endParaRPr lang="en-US"/>
          </a:p>
        </p:txBody>
      </p:sp>
    </p:spTree>
    <p:extLst>
      <p:ext uri="{BB962C8B-B14F-4D97-AF65-F5344CB8AC3E}">
        <p14:creationId xmlns:p14="http://schemas.microsoft.com/office/powerpoint/2010/main" val="1426006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24</a:t>
            </a:fld>
            <a:endParaRPr lang="en-US"/>
          </a:p>
        </p:txBody>
      </p:sp>
    </p:spTree>
    <p:extLst>
      <p:ext uri="{BB962C8B-B14F-4D97-AF65-F5344CB8AC3E}">
        <p14:creationId xmlns:p14="http://schemas.microsoft.com/office/powerpoint/2010/main" val="1908741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25</a:t>
            </a:fld>
            <a:endParaRPr lang="en-US"/>
          </a:p>
        </p:txBody>
      </p:sp>
    </p:spTree>
    <p:extLst>
      <p:ext uri="{BB962C8B-B14F-4D97-AF65-F5344CB8AC3E}">
        <p14:creationId xmlns:p14="http://schemas.microsoft.com/office/powerpoint/2010/main" val="2071385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26</a:t>
            </a:fld>
            <a:endParaRPr lang="en-US"/>
          </a:p>
        </p:txBody>
      </p:sp>
    </p:spTree>
    <p:extLst>
      <p:ext uri="{BB962C8B-B14F-4D97-AF65-F5344CB8AC3E}">
        <p14:creationId xmlns:p14="http://schemas.microsoft.com/office/powerpoint/2010/main" val="3477698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27</a:t>
            </a:fld>
            <a:endParaRPr lang="en-US"/>
          </a:p>
        </p:txBody>
      </p:sp>
    </p:spTree>
    <p:extLst>
      <p:ext uri="{BB962C8B-B14F-4D97-AF65-F5344CB8AC3E}">
        <p14:creationId xmlns:p14="http://schemas.microsoft.com/office/powerpoint/2010/main" val="24370075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28</a:t>
            </a:fld>
            <a:endParaRPr lang="en-US"/>
          </a:p>
        </p:txBody>
      </p:sp>
    </p:spTree>
    <p:extLst>
      <p:ext uri="{BB962C8B-B14F-4D97-AF65-F5344CB8AC3E}">
        <p14:creationId xmlns:p14="http://schemas.microsoft.com/office/powerpoint/2010/main" val="14997820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29</a:t>
            </a:fld>
            <a:endParaRPr lang="en-US"/>
          </a:p>
        </p:txBody>
      </p:sp>
    </p:spTree>
    <p:extLst>
      <p:ext uri="{BB962C8B-B14F-4D97-AF65-F5344CB8AC3E}">
        <p14:creationId xmlns:p14="http://schemas.microsoft.com/office/powerpoint/2010/main" val="15574407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30</a:t>
            </a:fld>
            <a:endParaRPr lang="en-US"/>
          </a:p>
        </p:txBody>
      </p:sp>
    </p:spTree>
    <p:extLst>
      <p:ext uri="{BB962C8B-B14F-4D97-AF65-F5344CB8AC3E}">
        <p14:creationId xmlns:p14="http://schemas.microsoft.com/office/powerpoint/2010/main" val="12199009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31</a:t>
            </a:fld>
            <a:endParaRPr lang="en-US"/>
          </a:p>
        </p:txBody>
      </p:sp>
    </p:spTree>
    <p:extLst>
      <p:ext uri="{BB962C8B-B14F-4D97-AF65-F5344CB8AC3E}">
        <p14:creationId xmlns:p14="http://schemas.microsoft.com/office/powerpoint/2010/main" val="1589337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3</a:t>
            </a:fld>
            <a:endParaRPr lang="en-US"/>
          </a:p>
        </p:txBody>
      </p:sp>
    </p:spTree>
    <p:extLst>
      <p:ext uri="{BB962C8B-B14F-4D97-AF65-F5344CB8AC3E}">
        <p14:creationId xmlns:p14="http://schemas.microsoft.com/office/powerpoint/2010/main" val="32196316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32</a:t>
            </a:fld>
            <a:endParaRPr lang="en-US"/>
          </a:p>
        </p:txBody>
      </p:sp>
    </p:spTree>
    <p:extLst>
      <p:ext uri="{BB962C8B-B14F-4D97-AF65-F5344CB8AC3E}">
        <p14:creationId xmlns:p14="http://schemas.microsoft.com/office/powerpoint/2010/main" val="40986573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33</a:t>
            </a:fld>
            <a:endParaRPr lang="en-US"/>
          </a:p>
        </p:txBody>
      </p:sp>
    </p:spTree>
    <p:extLst>
      <p:ext uri="{BB962C8B-B14F-4D97-AF65-F5344CB8AC3E}">
        <p14:creationId xmlns:p14="http://schemas.microsoft.com/office/powerpoint/2010/main" val="21607676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34</a:t>
            </a:fld>
            <a:endParaRPr lang="en-US"/>
          </a:p>
        </p:txBody>
      </p:sp>
    </p:spTree>
    <p:extLst>
      <p:ext uri="{BB962C8B-B14F-4D97-AF65-F5344CB8AC3E}">
        <p14:creationId xmlns:p14="http://schemas.microsoft.com/office/powerpoint/2010/main" val="12205763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35</a:t>
            </a:fld>
            <a:endParaRPr lang="en-US"/>
          </a:p>
        </p:txBody>
      </p:sp>
    </p:spTree>
    <p:extLst>
      <p:ext uri="{BB962C8B-B14F-4D97-AF65-F5344CB8AC3E}">
        <p14:creationId xmlns:p14="http://schemas.microsoft.com/office/powerpoint/2010/main" val="9696979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36</a:t>
            </a:fld>
            <a:endParaRPr lang="en-US"/>
          </a:p>
        </p:txBody>
      </p:sp>
    </p:spTree>
    <p:extLst>
      <p:ext uri="{BB962C8B-B14F-4D97-AF65-F5344CB8AC3E}">
        <p14:creationId xmlns:p14="http://schemas.microsoft.com/office/powerpoint/2010/main" val="42642405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37</a:t>
            </a:fld>
            <a:endParaRPr lang="en-US"/>
          </a:p>
        </p:txBody>
      </p:sp>
    </p:spTree>
    <p:extLst>
      <p:ext uri="{BB962C8B-B14F-4D97-AF65-F5344CB8AC3E}">
        <p14:creationId xmlns:p14="http://schemas.microsoft.com/office/powerpoint/2010/main" val="27760100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38</a:t>
            </a:fld>
            <a:endParaRPr lang="en-US"/>
          </a:p>
        </p:txBody>
      </p:sp>
    </p:spTree>
    <p:extLst>
      <p:ext uri="{BB962C8B-B14F-4D97-AF65-F5344CB8AC3E}">
        <p14:creationId xmlns:p14="http://schemas.microsoft.com/office/powerpoint/2010/main" val="22417981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39</a:t>
            </a:fld>
            <a:endParaRPr lang="en-US"/>
          </a:p>
        </p:txBody>
      </p:sp>
    </p:spTree>
    <p:extLst>
      <p:ext uri="{BB962C8B-B14F-4D97-AF65-F5344CB8AC3E}">
        <p14:creationId xmlns:p14="http://schemas.microsoft.com/office/powerpoint/2010/main" val="32603555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40</a:t>
            </a:fld>
            <a:endParaRPr lang="en-US"/>
          </a:p>
        </p:txBody>
      </p:sp>
    </p:spTree>
    <p:extLst>
      <p:ext uri="{BB962C8B-B14F-4D97-AF65-F5344CB8AC3E}">
        <p14:creationId xmlns:p14="http://schemas.microsoft.com/office/powerpoint/2010/main" val="30822982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41</a:t>
            </a:fld>
            <a:endParaRPr lang="en-US"/>
          </a:p>
        </p:txBody>
      </p:sp>
    </p:spTree>
    <p:extLst>
      <p:ext uri="{BB962C8B-B14F-4D97-AF65-F5344CB8AC3E}">
        <p14:creationId xmlns:p14="http://schemas.microsoft.com/office/powerpoint/2010/main" val="890234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4</a:t>
            </a:fld>
            <a:endParaRPr lang="en-US"/>
          </a:p>
        </p:txBody>
      </p:sp>
    </p:spTree>
    <p:extLst>
      <p:ext uri="{BB962C8B-B14F-4D97-AF65-F5344CB8AC3E}">
        <p14:creationId xmlns:p14="http://schemas.microsoft.com/office/powerpoint/2010/main" val="4858957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42</a:t>
            </a:fld>
            <a:endParaRPr lang="en-US"/>
          </a:p>
        </p:txBody>
      </p:sp>
    </p:spTree>
    <p:extLst>
      <p:ext uri="{BB962C8B-B14F-4D97-AF65-F5344CB8AC3E}">
        <p14:creationId xmlns:p14="http://schemas.microsoft.com/office/powerpoint/2010/main" val="7399159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43</a:t>
            </a:fld>
            <a:endParaRPr lang="en-US"/>
          </a:p>
        </p:txBody>
      </p:sp>
    </p:spTree>
    <p:extLst>
      <p:ext uri="{BB962C8B-B14F-4D97-AF65-F5344CB8AC3E}">
        <p14:creationId xmlns:p14="http://schemas.microsoft.com/office/powerpoint/2010/main" val="35240992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44</a:t>
            </a:fld>
            <a:endParaRPr lang="en-US"/>
          </a:p>
        </p:txBody>
      </p:sp>
    </p:spTree>
    <p:extLst>
      <p:ext uri="{BB962C8B-B14F-4D97-AF65-F5344CB8AC3E}">
        <p14:creationId xmlns:p14="http://schemas.microsoft.com/office/powerpoint/2010/main" val="3179410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5</a:t>
            </a:fld>
            <a:endParaRPr lang="en-US"/>
          </a:p>
        </p:txBody>
      </p:sp>
    </p:spTree>
    <p:extLst>
      <p:ext uri="{BB962C8B-B14F-4D97-AF65-F5344CB8AC3E}">
        <p14:creationId xmlns:p14="http://schemas.microsoft.com/office/powerpoint/2010/main" val="3720385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6</a:t>
            </a:fld>
            <a:endParaRPr lang="en-US"/>
          </a:p>
        </p:txBody>
      </p:sp>
    </p:spTree>
    <p:extLst>
      <p:ext uri="{BB962C8B-B14F-4D97-AF65-F5344CB8AC3E}">
        <p14:creationId xmlns:p14="http://schemas.microsoft.com/office/powerpoint/2010/main" val="487062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7</a:t>
            </a:fld>
            <a:endParaRPr lang="en-US"/>
          </a:p>
        </p:txBody>
      </p:sp>
    </p:spTree>
    <p:extLst>
      <p:ext uri="{BB962C8B-B14F-4D97-AF65-F5344CB8AC3E}">
        <p14:creationId xmlns:p14="http://schemas.microsoft.com/office/powerpoint/2010/main" val="433680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8</a:t>
            </a:fld>
            <a:endParaRPr lang="en-US"/>
          </a:p>
        </p:txBody>
      </p:sp>
    </p:spTree>
    <p:extLst>
      <p:ext uri="{BB962C8B-B14F-4D97-AF65-F5344CB8AC3E}">
        <p14:creationId xmlns:p14="http://schemas.microsoft.com/office/powerpoint/2010/main" val="1648817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9</a:t>
            </a:fld>
            <a:endParaRPr lang="en-US"/>
          </a:p>
        </p:txBody>
      </p:sp>
    </p:spTree>
    <p:extLst>
      <p:ext uri="{BB962C8B-B14F-4D97-AF65-F5344CB8AC3E}">
        <p14:creationId xmlns:p14="http://schemas.microsoft.com/office/powerpoint/2010/main" val="2670097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31782" y="569311"/>
            <a:ext cx="5655018" cy="2040759"/>
          </a:xfrm>
        </p:spPr>
        <p:txBody>
          <a:body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3031782" y="2890346"/>
            <a:ext cx="5655017" cy="274845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Picture Placeholder 2"/>
          <p:cNvSpPr>
            <a:spLocks noGrp="1"/>
          </p:cNvSpPr>
          <p:nvPr>
            <p:ph type="pic" idx="14"/>
          </p:nvPr>
        </p:nvSpPr>
        <p:spPr>
          <a:xfrm>
            <a:off x="0" y="0"/>
            <a:ext cx="2758966" cy="5940101"/>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Tree>
    <p:extLst>
      <p:ext uri="{BB962C8B-B14F-4D97-AF65-F5344CB8AC3E}">
        <p14:creationId xmlns:p14="http://schemas.microsoft.com/office/powerpoint/2010/main" val="4222421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descr="bg.jpg"/>
          <p:cNvPicPr>
            <a:picLocks noChangeAspect="1"/>
          </p:cNvPicPr>
          <p:nvPr userDrawn="1"/>
        </p:nvPicPr>
        <p:blipFill>
          <a:blip r:embed="rId2" cstate="email">
            <a:alphaModFix amt="60000"/>
            <a:extLst>
              <a:ext uri="{28A0092B-C50C-407E-A947-70E740481C1C}">
                <a14:useLocalDpi xmlns:a14="http://schemas.microsoft.com/office/drawing/2010/main" val="0"/>
              </a:ext>
            </a:extLst>
          </a:blip>
          <a:stretch>
            <a:fillRect/>
          </a:stretch>
        </p:blipFill>
        <p:spPr>
          <a:xfrm>
            <a:off x="0" y="-19707"/>
            <a:ext cx="9144000" cy="6877707"/>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85321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54708"/>
            <a:ext cx="9144000" cy="602566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747946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6" name="Picture Placeholder 2"/>
          <p:cNvSpPr>
            <a:spLocks noGrp="1"/>
          </p:cNvSpPr>
          <p:nvPr>
            <p:ph type="pic" idx="13"/>
          </p:nvPr>
        </p:nvSpPr>
        <p:spPr>
          <a:xfrm>
            <a:off x="401086" y="430146"/>
            <a:ext cx="8397229" cy="5182226"/>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Tree>
    <p:extLst>
      <p:ext uri="{BB962C8B-B14F-4D97-AF65-F5344CB8AC3E}">
        <p14:creationId xmlns:p14="http://schemas.microsoft.com/office/powerpoint/2010/main" val="7116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3338" y="274639"/>
            <a:ext cx="8123462" cy="1143000"/>
          </a:xfrm>
        </p:spPr>
        <p:txBody>
          <a:bodyPr/>
          <a:lstStyle/>
          <a:p>
            <a:r>
              <a:rPr lang="en-US"/>
              <a:t>Click to edit Master title style</a:t>
            </a:r>
          </a:p>
        </p:txBody>
      </p:sp>
      <p:sp>
        <p:nvSpPr>
          <p:cNvPr id="3" name="Content Placeholder 2"/>
          <p:cNvSpPr>
            <a:spLocks noGrp="1"/>
          </p:cNvSpPr>
          <p:nvPr>
            <p:ph idx="1"/>
          </p:nvPr>
        </p:nvSpPr>
        <p:spPr>
          <a:xfrm>
            <a:off x="563338" y="1600201"/>
            <a:ext cx="8123462" cy="395072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2"/>
          <p:cNvSpPr>
            <a:spLocks noGrp="1"/>
          </p:cNvSpPr>
          <p:nvPr>
            <p:ph type="pic" idx="13"/>
          </p:nvPr>
        </p:nvSpPr>
        <p:spPr>
          <a:xfrm>
            <a:off x="6234386" y="1600201"/>
            <a:ext cx="2452414" cy="2988015"/>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Tree>
    <p:extLst>
      <p:ext uri="{BB962C8B-B14F-4D97-AF65-F5344CB8AC3E}">
        <p14:creationId xmlns:p14="http://schemas.microsoft.com/office/powerpoint/2010/main" val="2313228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402" y="4501931"/>
            <a:ext cx="7675313" cy="1267044"/>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819402" y="3011380"/>
            <a:ext cx="7675314" cy="139552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Picture Placeholder 2"/>
          <p:cNvSpPr>
            <a:spLocks noGrp="1"/>
          </p:cNvSpPr>
          <p:nvPr>
            <p:ph type="pic" idx="13"/>
          </p:nvPr>
        </p:nvSpPr>
        <p:spPr>
          <a:xfrm>
            <a:off x="819401" y="378937"/>
            <a:ext cx="7675313" cy="2417007"/>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Tree>
    <p:extLst>
      <p:ext uri="{BB962C8B-B14F-4D97-AF65-F5344CB8AC3E}">
        <p14:creationId xmlns:p14="http://schemas.microsoft.com/office/powerpoint/2010/main" val="4114273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9458" y="274639"/>
            <a:ext cx="8287342" cy="1143000"/>
          </a:xfrm>
        </p:spPr>
        <p:txBody>
          <a:bodyPr/>
          <a:lstStyle/>
          <a:p>
            <a:r>
              <a:rPr lang="en-US" dirty="0"/>
              <a:t>Click to edit Master title style</a:t>
            </a:r>
          </a:p>
        </p:txBody>
      </p:sp>
      <p:sp>
        <p:nvSpPr>
          <p:cNvPr id="3" name="Content Placeholder 2"/>
          <p:cNvSpPr>
            <a:spLocks noGrp="1"/>
          </p:cNvSpPr>
          <p:nvPr>
            <p:ph sz="half" idx="1"/>
          </p:nvPr>
        </p:nvSpPr>
        <p:spPr>
          <a:xfrm>
            <a:off x="399458" y="1600201"/>
            <a:ext cx="4097003" cy="40838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32039" y="1600201"/>
            <a:ext cx="3954763" cy="40838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26254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58966" y="274637"/>
            <a:ext cx="5927834" cy="741363"/>
          </a:xfrm>
        </p:spPr>
        <p:txBody>
          <a:bodyPr>
            <a:noAutofit/>
          </a:bodyPr>
          <a:lstStyle>
            <a:lvl1pPr>
              <a:defRPr sz="3800"/>
            </a:lvl1pPr>
          </a:lstStyle>
          <a:p>
            <a:r>
              <a:rPr lang="en-US"/>
              <a:t>Click to edit Master title style</a:t>
            </a:r>
            <a:endParaRPr lang="en-US" dirty="0"/>
          </a:p>
        </p:txBody>
      </p:sp>
      <p:sp>
        <p:nvSpPr>
          <p:cNvPr id="3" name="Text Placeholder 2"/>
          <p:cNvSpPr>
            <a:spLocks noGrp="1"/>
          </p:cNvSpPr>
          <p:nvPr>
            <p:ph type="body" idx="1"/>
          </p:nvPr>
        </p:nvSpPr>
        <p:spPr>
          <a:xfrm>
            <a:off x="2758966" y="1215232"/>
            <a:ext cx="299544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758966" y="1854994"/>
            <a:ext cx="2995448" cy="38597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929586" y="1215232"/>
            <a:ext cx="2757214"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29586" y="1854994"/>
            <a:ext cx="2757214" cy="38597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p:cNvSpPr>
            <a:spLocks noGrp="1"/>
          </p:cNvSpPr>
          <p:nvPr>
            <p:ph type="pic" idx="13"/>
          </p:nvPr>
        </p:nvSpPr>
        <p:spPr>
          <a:xfrm>
            <a:off x="155267" y="274637"/>
            <a:ext cx="2452414" cy="2623723"/>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12" name="Picture Placeholder 2"/>
          <p:cNvSpPr>
            <a:spLocks noGrp="1"/>
          </p:cNvSpPr>
          <p:nvPr>
            <p:ph type="pic" idx="14"/>
          </p:nvPr>
        </p:nvSpPr>
        <p:spPr>
          <a:xfrm>
            <a:off x="155267" y="3116479"/>
            <a:ext cx="2452414" cy="2598308"/>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Tree>
    <p:extLst>
      <p:ext uri="{BB962C8B-B14F-4D97-AF65-F5344CB8AC3E}">
        <p14:creationId xmlns:p14="http://schemas.microsoft.com/office/powerpoint/2010/main" val="313644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6110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Picture Placeholder 2"/>
          <p:cNvSpPr>
            <a:spLocks noGrp="1"/>
          </p:cNvSpPr>
          <p:nvPr>
            <p:ph type="pic" idx="13"/>
          </p:nvPr>
        </p:nvSpPr>
        <p:spPr>
          <a:xfrm>
            <a:off x="216723" y="348214"/>
            <a:ext cx="3890524" cy="5233432"/>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7" name="Content Placeholder 2"/>
          <p:cNvSpPr>
            <a:spLocks noGrp="1"/>
          </p:cNvSpPr>
          <p:nvPr>
            <p:ph idx="1"/>
          </p:nvPr>
        </p:nvSpPr>
        <p:spPr>
          <a:xfrm>
            <a:off x="4363309" y="348214"/>
            <a:ext cx="4435005" cy="530512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11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901" y="273049"/>
            <a:ext cx="5050305" cy="1162051"/>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5964622" y="273052"/>
            <a:ext cx="2722179" cy="53802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60901" y="1435102"/>
            <a:ext cx="5050305" cy="421823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53858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7703" y="4800601"/>
            <a:ext cx="7939097"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747703" y="402898"/>
            <a:ext cx="7939097" cy="43246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747703" y="5367338"/>
            <a:ext cx="7939097" cy="4396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04340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g.jpg"/>
          <p:cNvPicPr>
            <a:picLocks noChangeAspect="1"/>
          </p:cNvPicPr>
          <p:nvPr/>
        </p:nvPicPr>
        <p:blipFill>
          <a:blip r:embed="rId14" cstate="email">
            <a:alphaModFix amt="60000"/>
            <a:extLst>
              <a:ext uri="{28A0092B-C50C-407E-A947-70E740481C1C}">
                <a14:useLocalDpi xmlns:a14="http://schemas.microsoft.com/office/drawing/2010/main" val="0"/>
              </a:ext>
            </a:extLst>
          </a:blip>
          <a:stretch>
            <a:fillRect/>
          </a:stretch>
        </p:blipFill>
        <p:spPr>
          <a:xfrm>
            <a:off x="0" y="-19707"/>
            <a:ext cx="9144000" cy="6877707"/>
          </a:xfrm>
          <a:prstGeom prst="rect">
            <a:avLst/>
          </a:prstGeom>
        </p:spPr>
      </p:pic>
      <p:sp>
        <p:nvSpPr>
          <p:cNvPr id="2" name="Title Placeholder 1"/>
          <p:cNvSpPr>
            <a:spLocks noGrp="1"/>
          </p:cNvSpPr>
          <p:nvPr>
            <p:ph type="title"/>
          </p:nvPr>
        </p:nvSpPr>
        <p:spPr>
          <a:xfrm>
            <a:off x="686248" y="274639"/>
            <a:ext cx="8000552"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6248" y="1600201"/>
            <a:ext cx="8000552" cy="395072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2" y="5940101"/>
            <a:ext cx="9143998" cy="917899"/>
          </a:xfrm>
          <a:prstGeom prst="rect">
            <a:avLst/>
          </a:prstGeom>
          <a:solidFill>
            <a:srgbClr val="4106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5" cstate="email">
            <a:extLst>
              <a:ext uri="{28A0092B-C50C-407E-A947-70E740481C1C}">
                <a14:useLocalDpi xmlns:a14="http://schemas.microsoft.com/office/drawing/2010/main" val="0"/>
              </a:ext>
            </a:extLst>
          </a:blip>
          <a:stretch>
            <a:fillRect/>
          </a:stretch>
        </p:blipFill>
        <p:spPr>
          <a:xfrm>
            <a:off x="283640" y="6126164"/>
            <a:ext cx="3342209" cy="567851"/>
          </a:xfrm>
          <a:prstGeom prst="rect">
            <a:avLst/>
          </a:prstGeom>
        </p:spPr>
      </p:pic>
      <p:sp>
        <p:nvSpPr>
          <p:cNvPr id="9" name="TextBox 8"/>
          <p:cNvSpPr txBox="1"/>
          <p:nvPr userDrawn="1"/>
        </p:nvSpPr>
        <p:spPr>
          <a:xfrm>
            <a:off x="5265167" y="6216620"/>
            <a:ext cx="3461968" cy="461665"/>
          </a:xfrm>
          <a:prstGeom prst="rect">
            <a:avLst/>
          </a:prstGeom>
          <a:noFill/>
        </p:spPr>
        <p:txBody>
          <a:bodyPr wrap="square" rtlCol="0">
            <a:spAutoFit/>
          </a:bodyPr>
          <a:lstStyle/>
          <a:p>
            <a:pPr algn="r"/>
            <a:r>
              <a:rPr lang="en-US" sz="2400" dirty="0">
                <a:solidFill>
                  <a:schemeClr val="bg1"/>
                </a:solidFill>
                <a:latin typeface="+mj-lt"/>
              </a:rPr>
              <a:t>Trust but</a:t>
            </a:r>
            <a:r>
              <a:rPr lang="en-US" sz="2400" baseline="0" dirty="0">
                <a:solidFill>
                  <a:schemeClr val="bg1"/>
                </a:solidFill>
                <a:latin typeface="+mj-lt"/>
              </a:rPr>
              <a:t> Verify</a:t>
            </a:r>
            <a:endParaRPr lang="en-US" sz="2400" dirty="0">
              <a:solidFill>
                <a:schemeClr val="bg1"/>
              </a:solidFill>
              <a:latin typeface="+mj-lt"/>
            </a:endParaRPr>
          </a:p>
        </p:txBody>
      </p:sp>
    </p:spTree>
    <p:extLst>
      <p:ext uri="{BB962C8B-B14F-4D97-AF65-F5344CB8AC3E}">
        <p14:creationId xmlns:p14="http://schemas.microsoft.com/office/powerpoint/2010/main" val="307175219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4" r:id="rId8"/>
    <p:sldLayoutId id="2147483685" r:id="rId9"/>
    <p:sldLayoutId id="2147483686" r:id="rId10"/>
    <p:sldLayoutId id="2147483687" r:id="rId11"/>
    <p:sldLayoutId id="2147483673" r:id="rId12"/>
  </p:sldLayoutIdLst>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2D2E2B"/>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54565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54565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54565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hyperlink" Target="http://www.travel.msstate.edu/procedures/guidelines.php" TargetMode="External"/><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hyperlink" Target="http://www.travel.msstate.edu/procedures/guidelines.php" TargetMode="External"/><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hyperlink" Target="http://www.travel.msstate.edu/procedures/guidelines.php" TargetMode="External"/><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hyperlink" Target="http://www.travel.msstate.edu/procedures/guidelines.php" TargetMode="External"/><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hyperlink" Target="http://www.travel.msstate.edu/procedures/guidelines.php" TargetMode="External"/><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3" Type="http://schemas.openxmlformats.org/officeDocument/2006/relationships/customXml" Target="../ink/ink6.xml"/><Relationship Id="rId18" Type="http://schemas.openxmlformats.org/officeDocument/2006/relationships/image" Target="../media/image11.emf"/><Relationship Id="rId26" Type="http://schemas.openxmlformats.org/officeDocument/2006/relationships/image" Target="../media/image15.emf"/><Relationship Id="rId3" Type="http://schemas.openxmlformats.org/officeDocument/2006/relationships/customXml" Target="../ink/ink1.xml"/><Relationship Id="rId21" Type="http://schemas.openxmlformats.org/officeDocument/2006/relationships/customXml" Target="../ink/ink10.xml"/><Relationship Id="rId34" Type="http://schemas.openxmlformats.org/officeDocument/2006/relationships/image" Target="../media/image19.emf"/><Relationship Id="rId7" Type="http://schemas.openxmlformats.org/officeDocument/2006/relationships/customXml" Target="../ink/ink3.xml"/><Relationship Id="rId12" Type="http://schemas.openxmlformats.org/officeDocument/2006/relationships/image" Target="../media/image8.emf"/><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2" Type="http://schemas.openxmlformats.org/officeDocument/2006/relationships/notesSlide" Target="../notesSlides/notesSlide6.xml"/><Relationship Id="rId16" Type="http://schemas.openxmlformats.org/officeDocument/2006/relationships/image" Target="../media/image10.emf"/><Relationship Id="rId20" Type="http://schemas.openxmlformats.org/officeDocument/2006/relationships/image" Target="../media/image12.emf"/><Relationship Id="rId29" Type="http://schemas.openxmlformats.org/officeDocument/2006/relationships/customXml" Target="../ink/ink14.xml"/><Relationship Id="rId1" Type="http://schemas.openxmlformats.org/officeDocument/2006/relationships/slideLayout" Target="../slideLayouts/slideLayout11.xml"/><Relationship Id="rId6" Type="http://schemas.openxmlformats.org/officeDocument/2006/relationships/image" Target="../media/image5.emf"/><Relationship Id="rId11" Type="http://schemas.openxmlformats.org/officeDocument/2006/relationships/customXml" Target="../ink/ink5.xml"/><Relationship Id="rId24" Type="http://schemas.openxmlformats.org/officeDocument/2006/relationships/image" Target="../media/image14.emf"/><Relationship Id="rId32" Type="http://schemas.openxmlformats.org/officeDocument/2006/relationships/image" Target="../media/image18.emf"/><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16.emf"/><Relationship Id="rId10" Type="http://schemas.openxmlformats.org/officeDocument/2006/relationships/image" Target="../media/image7.emf"/><Relationship Id="rId19" Type="http://schemas.openxmlformats.org/officeDocument/2006/relationships/customXml" Target="../ink/ink9.xml"/><Relationship Id="rId31" Type="http://schemas.openxmlformats.org/officeDocument/2006/relationships/customXml" Target="../ink/ink15.xml"/><Relationship Id="rId4" Type="http://schemas.openxmlformats.org/officeDocument/2006/relationships/image" Target="../media/image4.emf"/><Relationship Id="rId9" Type="http://schemas.openxmlformats.org/officeDocument/2006/relationships/customXml" Target="../ink/ink4.xml"/><Relationship Id="rId14" Type="http://schemas.openxmlformats.org/officeDocument/2006/relationships/image" Target="../media/image9.emf"/><Relationship Id="rId22" Type="http://schemas.openxmlformats.org/officeDocument/2006/relationships/image" Target="../media/image13.emf"/><Relationship Id="rId27" Type="http://schemas.openxmlformats.org/officeDocument/2006/relationships/customXml" Target="../ink/ink13.xml"/><Relationship Id="rId30" Type="http://schemas.openxmlformats.org/officeDocument/2006/relationships/image" Target="../media/image17.emf"/><Relationship Id="rId8" Type="http://schemas.openxmlformats.org/officeDocument/2006/relationships/image" Target="../media/image6.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s://m.youtube.com/watch?v=ubNF9QNEQLA"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772604"/>
            <a:ext cx="7772400" cy="1470025"/>
          </a:xfrm>
        </p:spPr>
        <p:txBody>
          <a:bodyPr>
            <a:normAutofit/>
          </a:bodyPr>
          <a:lstStyle/>
          <a:p>
            <a:r>
              <a:rPr lang="en-US" b="1" dirty="0"/>
              <a:t>Basic Departmental </a:t>
            </a:r>
            <a:br>
              <a:rPr lang="en-US" b="1" dirty="0"/>
            </a:br>
            <a:r>
              <a:rPr lang="en-US" b="1" dirty="0"/>
              <a:t>Internal Controls</a:t>
            </a:r>
          </a:p>
        </p:txBody>
      </p:sp>
      <p:sp>
        <p:nvSpPr>
          <p:cNvPr id="6" name="Subtitle 5"/>
          <p:cNvSpPr>
            <a:spLocks noGrp="1"/>
          </p:cNvSpPr>
          <p:nvPr>
            <p:ph type="subTitle" idx="1"/>
          </p:nvPr>
        </p:nvSpPr>
        <p:spPr>
          <a:xfrm>
            <a:off x="1371600" y="3651938"/>
            <a:ext cx="6400800" cy="1752600"/>
          </a:xfrm>
        </p:spPr>
        <p:txBody>
          <a:bodyPr/>
          <a:lstStyle/>
          <a:p>
            <a:r>
              <a:rPr lang="en-US" dirty="0">
                <a:solidFill>
                  <a:schemeClr val="tx1"/>
                </a:solidFill>
                <a:latin typeface="Tw Cen MT" panose="020B0602020104020603" pitchFamily="34" charset="0"/>
              </a:rPr>
              <a:t>Office of Internal Audit</a:t>
            </a:r>
          </a:p>
          <a:p>
            <a:r>
              <a:rPr lang="en-US" dirty="0">
                <a:solidFill>
                  <a:schemeClr val="tx1"/>
                </a:solidFill>
                <a:latin typeface="Tw Cen MT" panose="020B0602020104020603" pitchFamily="34" charset="0"/>
              </a:rPr>
              <a:t>2020</a:t>
            </a:r>
          </a:p>
        </p:txBody>
      </p:sp>
    </p:spTree>
    <p:extLst>
      <p:ext uri="{BB962C8B-B14F-4D97-AF65-F5344CB8AC3E}">
        <p14:creationId xmlns:p14="http://schemas.microsoft.com/office/powerpoint/2010/main" val="112694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50"/>
            <a:ext cx="7772400" cy="1470025"/>
          </a:xfrm>
        </p:spPr>
        <p:txBody>
          <a:bodyPr>
            <a:normAutofit/>
          </a:bodyPr>
          <a:lstStyle/>
          <a:p>
            <a:pPr algn="l"/>
            <a:r>
              <a:rPr lang="en-US" sz="3400" b="1" dirty="0"/>
              <a:t>Account Reconciliations</a:t>
            </a:r>
          </a:p>
        </p:txBody>
      </p:sp>
      <p:sp>
        <p:nvSpPr>
          <p:cNvPr id="5" name="TextBox 4"/>
          <p:cNvSpPr txBox="1"/>
          <p:nvPr/>
        </p:nvSpPr>
        <p:spPr>
          <a:xfrm>
            <a:off x="685800" y="1296783"/>
            <a:ext cx="5716391" cy="4108817"/>
          </a:xfrm>
          <a:prstGeom prst="rect">
            <a:avLst/>
          </a:prstGeom>
          <a:noFill/>
        </p:spPr>
        <p:txBody>
          <a:bodyPr wrap="square" rtlCol="0">
            <a:spAutoFit/>
          </a:bodyPr>
          <a:lstStyle/>
          <a:p>
            <a:pPr marL="285750" indent="-285750">
              <a:buFont typeface="Arial" panose="020B0604020202020204" pitchFamily="34" charset="0"/>
              <a:buChar char="•"/>
            </a:pPr>
            <a:r>
              <a:rPr lang="en-US" sz="1900" dirty="0">
                <a:latin typeface="Tw Cen MT" panose="020B0602020104020603" pitchFamily="34" charset="0"/>
              </a:rPr>
              <a:t>Reconciliations should be performed timely for all active accounts</a:t>
            </a:r>
          </a:p>
          <a:p>
            <a:endParaRPr lang="en-US" sz="1000" dirty="0">
              <a:latin typeface="Tw Cen MT" panose="020B0602020104020603" pitchFamily="34" charset="0"/>
            </a:endParaRPr>
          </a:p>
          <a:p>
            <a:pPr marL="285750" indent="-285750">
              <a:buFont typeface="Arial" panose="020B0604020202020204" pitchFamily="34" charset="0"/>
              <a:buChar char="•"/>
            </a:pPr>
            <a:r>
              <a:rPr lang="en-US" sz="1900" dirty="0">
                <a:latin typeface="Tw Cen MT" panose="020B0602020104020603" pitchFamily="34" charset="0"/>
              </a:rPr>
              <a:t>Methods of reconciliation will vary depending on the size of the department and number of active accounts</a:t>
            </a:r>
          </a:p>
          <a:p>
            <a:pPr marL="285750" indent="-285750">
              <a:buFont typeface="Arial" panose="020B0604020202020204" pitchFamily="34" charset="0"/>
              <a:buChar char="•"/>
            </a:pPr>
            <a:endParaRPr lang="en-US" sz="1000" dirty="0">
              <a:latin typeface="Tw Cen MT" panose="020B0602020104020603" pitchFamily="34" charset="0"/>
            </a:endParaRPr>
          </a:p>
          <a:p>
            <a:pPr marL="285750" indent="-285750">
              <a:buFont typeface="Arial" panose="020B0604020202020204" pitchFamily="34" charset="0"/>
              <a:buChar char="•"/>
            </a:pPr>
            <a:r>
              <a:rPr lang="en-US" sz="1900" dirty="0">
                <a:latin typeface="Tw Cen MT" panose="020B0602020104020603" pitchFamily="34" charset="0"/>
              </a:rPr>
              <a:t>Reviews of account reconciliation should be performed by the Department Head (DH) or Principal Investigator (PI) to ensure accuracy</a:t>
            </a:r>
          </a:p>
          <a:p>
            <a:endParaRPr lang="en-US" sz="1000" dirty="0">
              <a:latin typeface="Tw Cen MT" panose="020B0602020104020603" pitchFamily="34" charset="0"/>
            </a:endParaRPr>
          </a:p>
          <a:p>
            <a:pPr marL="285750" indent="-285750">
              <a:buFont typeface="Arial" panose="020B0604020202020204" pitchFamily="34" charset="0"/>
              <a:buChar char="•"/>
            </a:pPr>
            <a:r>
              <a:rPr lang="en-US" sz="1900" dirty="0">
                <a:latin typeface="Tw Cen MT" panose="020B0602020104020603" pitchFamily="34" charset="0"/>
              </a:rPr>
              <a:t>Reconciliations should be supported by a </a:t>
            </a:r>
            <a:r>
              <a:rPr lang="en-US" sz="1900" u="sng" dirty="0">
                <a:latin typeface="Tw Cen MT" panose="020B0602020104020603" pitchFamily="34" charset="0"/>
              </a:rPr>
              <a:t>detailed</a:t>
            </a:r>
            <a:r>
              <a:rPr lang="en-US" sz="1900" dirty="0">
                <a:latin typeface="Tw Cen MT" panose="020B0602020104020603" pitchFamily="34" charset="0"/>
              </a:rPr>
              <a:t> Banner Ledger Report (FWREXEG or FWREXDP)</a:t>
            </a:r>
          </a:p>
          <a:p>
            <a:pPr marL="800100" lvl="1" indent="-342900">
              <a:buFont typeface="Wingdings" panose="05000000000000000000" pitchFamily="2" charset="2"/>
              <a:buChar char=""/>
            </a:pPr>
            <a:r>
              <a:rPr lang="en-US" sz="1500" dirty="0">
                <a:latin typeface="Tw Cen MT" panose="020B0602020104020603" pitchFamily="34" charset="0"/>
              </a:rPr>
              <a:t>Treat the ledger report like a bank statement</a:t>
            </a:r>
          </a:p>
          <a:p>
            <a:pPr marL="800100" lvl="1" indent="-342900">
              <a:buFont typeface="Wingdings" panose="05000000000000000000" pitchFamily="2" charset="2"/>
              <a:buChar char=""/>
            </a:pPr>
            <a:r>
              <a:rPr lang="en-US" sz="1500" dirty="0">
                <a:latin typeface="Tw Cen MT" panose="020B0602020104020603" pitchFamily="34" charset="0"/>
              </a:rPr>
              <a:t>Look for strange transactions or unknown vendors</a:t>
            </a:r>
          </a:p>
          <a:p>
            <a:pPr marL="800100" lvl="1" indent="-342900">
              <a:buFont typeface="Wingdings" panose="05000000000000000000" pitchFamily="2" charset="2"/>
              <a:buChar char=""/>
            </a:pPr>
            <a:r>
              <a:rPr lang="en-US" sz="1500" dirty="0">
                <a:latin typeface="Tw Cen MT" panose="020B0602020104020603" pitchFamily="34" charset="0"/>
              </a:rPr>
              <a:t>Periodically ask about vendors and request the invoice (PayPal, Amazon, etc.)</a:t>
            </a:r>
          </a:p>
        </p:txBody>
      </p:sp>
      <p:sp>
        <p:nvSpPr>
          <p:cNvPr id="6" name="Rectangle 5"/>
          <p:cNvSpPr/>
          <p:nvPr/>
        </p:nvSpPr>
        <p:spPr>
          <a:xfrm>
            <a:off x="6638925" y="-51350"/>
            <a:ext cx="2505075" cy="6052100"/>
          </a:xfrm>
          <a:prstGeom prst="rect">
            <a:avLst/>
          </a:prstGeom>
          <a:solidFill>
            <a:schemeClr val="tx2">
              <a:alpha val="2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6750110" y="79285"/>
            <a:ext cx="2393890" cy="5911821"/>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algn="l"/>
            <a:r>
              <a:rPr lang="en-US" sz="1600" b="1" dirty="0">
                <a:solidFill>
                  <a:schemeClr val="tx1"/>
                </a:solidFill>
                <a:latin typeface="Tw Cen MT" panose="020B0602020104020603" pitchFamily="34" charset="0"/>
              </a:rPr>
              <a:t>University Policy:</a:t>
            </a:r>
          </a:p>
          <a:p>
            <a:pPr algn="l"/>
            <a:r>
              <a:rPr lang="en-US" sz="1600" dirty="0">
                <a:solidFill>
                  <a:schemeClr val="bg1"/>
                </a:solidFill>
                <a:latin typeface="Tw Cen MT" panose="020B0602020104020603" pitchFamily="34" charset="0"/>
              </a:rPr>
              <a:t>61.01, Account Reconciliation</a:t>
            </a:r>
          </a:p>
          <a:p>
            <a:pPr algn="l"/>
            <a:endParaRPr lang="en-US" sz="1600" b="1" dirty="0">
              <a:solidFill>
                <a:schemeClr val="tx1"/>
              </a:solidFill>
              <a:latin typeface="Tw Cen MT" panose="020B0602020104020603" pitchFamily="34" charset="0"/>
            </a:endParaRPr>
          </a:p>
          <a:p>
            <a:pPr algn="l"/>
            <a:r>
              <a:rPr lang="en-US" sz="1600" b="1" dirty="0">
                <a:solidFill>
                  <a:schemeClr val="tx1"/>
                </a:solidFill>
                <a:latin typeface="Tw Cen MT" panose="020B0602020104020603" pitchFamily="34" charset="0"/>
              </a:rPr>
              <a:t>What we look at:</a:t>
            </a: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Ledger Report(s) FWREXEG or FWREXDP (grant accts)</a:t>
            </a:r>
          </a:p>
          <a:p>
            <a:pPr algn="l"/>
            <a:endParaRPr lang="en-US" sz="1600" dirty="0">
              <a:solidFill>
                <a:schemeClr val="bg1"/>
              </a:solidFill>
              <a:latin typeface="Tw Cen MT" panose="020B0602020104020603" pitchFamily="34" charset="0"/>
            </a:endParaRPr>
          </a:p>
          <a:p>
            <a:pPr algn="l"/>
            <a:r>
              <a:rPr lang="en-US" sz="1600" b="1" dirty="0">
                <a:solidFill>
                  <a:schemeClr val="tx1"/>
                </a:solidFill>
                <a:latin typeface="Tw Cen MT" panose="020B0602020104020603" pitchFamily="34" charset="0"/>
              </a:rPr>
              <a:t>What we look for:</a:t>
            </a: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Ledger reports are signed and dated by both the reconciler and DH (or the PI for grant accts)</a:t>
            </a:r>
          </a:p>
          <a:p>
            <a:pPr algn="l"/>
            <a:endParaRPr lang="en-US" sz="1600" dirty="0">
              <a:solidFill>
                <a:schemeClr val="bg1"/>
              </a:solidFill>
              <a:latin typeface="Tw Cen MT" panose="020B0602020104020603" pitchFamily="34" charset="0"/>
            </a:endParaRP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Reconciliations are performed timely (monthly)</a:t>
            </a:r>
          </a:p>
        </p:txBody>
      </p:sp>
    </p:spTree>
    <p:extLst>
      <p:ext uri="{BB962C8B-B14F-4D97-AF65-F5344CB8AC3E}">
        <p14:creationId xmlns:p14="http://schemas.microsoft.com/office/powerpoint/2010/main" val="1548845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60060"/>
            <a:ext cx="9144000" cy="6918059"/>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Content Placeholder 4"/>
          <p:cNvSpPr txBox="1">
            <a:spLocks/>
          </p:cNvSpPr>
          <p:nvPr/>
        </p:nvSpPr>
        <p:spPr>
          <a:xfrm>
            <a:off x="7290490" y="2241550"/>
            <a:ext cx="1853510" cy="391636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indent="-171450" algn="l"/>
            <a:r>
              <a:rPr lang="en-US" sz="2000" dirty="0">
                <a:solidFill>
                  <a:schemeClr val="tx1"/>
                </a:solidFill>
                <a:latin typeface="Tw Cen MT" panose="020B0602020104020603" pitchFamily="34" charset="0"/>
              </a:rPr>
              <a:t>Evidence of Performance</a:t>
            </a:r>
          </a:p>
          <a:p>
            <a:pPr algn="l"/>
            <a:endParaRPr lang="en-US" sz="2000" dirty="0">
              <a:solidFill>
                <a:schemeClr val="tx1"/>
              </a:solidFill>
              <a:latin typeface="Tw Cen MT" panose="020B0602020104020603" pitchFamily="34" charset="0"/>
            </a:endParaRPr>
          </a:p>
          <a:p>
            <a:pPr indent="-171450" algn="l"/>
            <a:r>
              <a:rPr lang="en-US" sz="2000" dirty="0">
                <a:solidFill>
                  <a:schemeClr val="tx1"/>
                </a:solidFill>
                <a:latin typeface="Tw Cen MT" panose="020B0602020104020603" pitchFamily="34" charset="0"/>
              </a:rPr>
              <a:t>Timely</a:t>
            </a:r>
          </a:p>
        </p:txBody>
      </p:sp>
      <p:pic>
        <p:nvPicPr>
          <p:cNvPr id="2" name="Picture 1"/>
          <p:cNvPicPr>
            <a:picLocks noChangeAspect="1"/>
          </p:cNvPicPr>
          <p:nvPr/>
        </p:nvPicPr>
        <p:blipFill>
          <a:blip r:embed="rId3"/>
          <a:stretch>
            <a:fillRect/>
          </a:stretch>
        </p:blipFill>
        <p:spPr>
          <a:xfrm>
            <a:off x="795458" y="2034660"/>
            <a:ext cx="5634990" cy="4542352"/>
          </a:xfrm>
          <a:prstGeom prst="rect">
            <a:avLst/>
          </a:prstGeom>
        </p:spPr>
      </p:pic>
      <p:sp>
        <p:nvSpPr>
          <p:cNvPr id="12" name="Title 1"/>
          <p:cNvSpPr>
            <a:spLocks noGrp="1"/>
          </p:cNvSpPr>
          <p:nvPr>
            <p:ph type="ctrTitle"/>
          </p:nvPr>
        </p:nvSpPr>
        <p:spPr>
          <a:xfrm>
            <a:off x="685800" y="-51350"/>
            <a:ext cx="7772400" cy="1470025"/>
          </a:xfrm>
        </p:spPr>
        <p:txBody>
          <a:bodyPr>
            <a:normAutofit/>
          </a:bodyPr>
          <a:lstStyle/>
          <a:p>
            <a:pPr algn="l"/>
            <a:r>
              <a:rPr lang="en-US" sz="3400" b="1" dirty="0"/>
              <a:t>FWREXEG: </a:t>
            </a:r>
            <a:r>
              <a:rPr lang="en-US" sz="3400" dirty="0"/>
              <a:t>Monthly Ledger Report</a:t>
            </a:r>
          </a:p>
        </p:txBody>
      </p:sp>
      <p:cxnSp>
        <p:nvCxnSpPr>
          <p:cNvPr id="21" name="Straight Arrow Connector 20"/>
          <p:cNvCxnSpPr/>
          <p:nvPr/>
        </p:nvCxnSpPr>
        <p:spPr>
          <a:xfrm flipH="1">
            <a:off x="2110740" y="2438400"/>
            <a:ext cx="5204460" cy="2941320"/>
          </a:xfrm>
          <a:prstGeom prst="straightConnector1">
            <a:avLst/>
          </a:prstGeom>
          <a:ln w="15875">
            <a:solidFill>
              <a:srgbClr val="FF3300">
                <a:alpha val="5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851660" y="2438400"/>
            <a:ext cx="5463542" cy="921543"/>
          </a:xfrm>
          <a:prstGeom prst="straightConnector1">
            <a:avLst/>
          </a:prstGeom>
          <a:ln w="15875">
            <a:solidFill>
              <a:srgbClr val="FF3300">
                <a:alpha val="5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7" idx="5"/>
          </p:cNvCxnSpPr>
          <p:nvPr/>
        </p:nvCxnSpPr>
        <p:spPr>
          <a:xfrm flipH="1" flipV="1">
            <a:off x="6430448" y="2176322"/>
            <a:ext cx="884754" cy="1280814"/>
          </a:xfrm>
          <a:prstGeom prst="straightConnector1">
            <a:avLst/>
          </a:prstGeom>
          <a:ln w="15875">
            <a:solidFill>
              <a:srgbClr val="00B050">
                <a:alpha val="50000"/>
              </a:srgbClr>
            </a:solidFill>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5715000" y="1981200"/>
            <a:ext cx="838200" cy="228600"/>
          </a:xfrm>
          <a:prstGeom prst="ellipse">
            <a:avLst/>
          </a:prstGeom>
          <a:noFill/>
          <a:ln>
            <a:solidFill>
              <a:srgbClr val="00B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endCxn id="14" idx="5"/>
          </p:cNvCxnSpPr>
          <p:nvPr/>
        </p:nvCxnSpPr>
        <p:spPr>
          <a:xfrm flipH="1" flipV="1">
            <a:off x="4857899" y="2290622"/>
            <a:ext cx="2432592" cy="1166514"/>
          </a:xfrm>
          <a:prstGeom prst="straightConnector1">
            <a:avLst/>
          </a:prstGeom>
          <a:ln w="15875">
            <a:solidFill>
              <a:srgbClr val="00B050">
                <a:alpha val="50000"/>
              </a:srgbClr>
            </a:solidFill>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548598" y="2095500"/>
            <a:ext cx="1533942" cy="228600"/>
          </a:xfrm>
          <a:prstGeom prst="ellipse">
            <a:avLst/>
          </a:prstGeom>
          <a:noFill/>
          <a:ln>
            <a:solidFill>
              <a:srgbClr val="00B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5846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60060"/>
            <a:ext cx="9144000" cy="6918059"/>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1265623" y="1984883"/>
            <a:ext cx="5834052" cy="4321314"/>
          </a:xfrm>
          <a:prstGeom prst="rect">
            <a:avLst/>
          </a:prstGeom>
        </p:spPr>
      </p:pic>
      <p:sp>
        <p:nvSpPr>
          <p:cNvPr id="7" name="Title 1"/>
          <p:cNvSpPr>
            <a:spLocks noGrp="1"/>
          </p:cNvSpPr>
          <p:nvPr>
            <p:ph type="ctrTitle"/>
          </p:nvPr>
        </p:nvSpPr>
        <p:spPr>
          <a:xfrm>
            <a:off x="685800" y="-51350"/>
            <a:ext cx="7772400" cy="1470025"/>
          </a:xfrm>
        </p:spPr>
        <p:txBody>
          <a:bodyPr>
            <a:normAutofit/>
          </a:bodyPr>
          <a:lstStyle/>
          <a:p>
            <a:pPr algn="l"/>
            <a:r>
              <a:rPr lang="en-US" sz="3400" b="1" dirty="0"/>
              <a:t>FWREXEG: </a:t>
            </a:r>
            <a:r>
              <a:rPr lang="en-US" sz="3400" dirty="0"/>
              <a:t>Monthly Ledger Report</a:t>
            </a:r>
          </a:p>
        </p:txBody>
      </p:sp>
      <p:sp>
        <p:nvSpPr>
          <p:cNvPr id="12" name="Oval 11"/>
          <p:cNvSpPr/>
          <p:nvPr/>
        </p:nvSpPr>
        <p:spPr>
          <a:xfrm>
            <a:off x="5169240" y="1938984"/>
            <a:ext cx="838200" cy="228600"/>
          </a:xfrm>
          <a:prstGeom prst="ellipse">
            <a:avLst/>
          </a:prstGeom>
          <a:noFill/>
          <a:ln>
            <a:solidFill>
              <a:srgbClr val="00B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endCxn id="27" idx="6"/>
          </p:cNvCxnSpPr>
          <p:nvPr/>
        </p:nvCxnSpPr>
        <p:spPr>
          <a:xfrm flipH="1">
            <a:off x="4960187" y="5495939"/>
            <a:ext cx="2406153" cy="385909"/>
          </a:xfrm>
          <a:prstGeom prst="straightConnector1">
            <a:avLst/>
          </a:prstGeom>
          <a:ln w="15875">
            <a:solidFill>
              <a:srgbClr val="00B050">
                <a:alpha val="5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26" idx="6"/>
          </p:cNvCxnSpPr>
          <p:nvPr/>
        </p:nvCxnSpPr>
        <p:spPr>
          <a:xfrm flipH="1">
            <a:off x="5007383" y="5499032"/>
            <a:ext cx="2358957" cy="575604"/>
          </a:xfrm>
          <a:prstGeom prst="straightConnector1">
            <a:avLst/>
          </a:prstGeom>
          <a:ln w="15875">
            <a:solidFill>
              <a:srgbClr val="00B050">
                <a:alpha val="5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28" idx="7"/>
          </p:cNvCxnSpPr>
          <p:nvPr/>
        </p:nvCxnSpPr>
        <p:spPr>
          <a:xfrm flipH="1">
            <a:off x="3456427" y="3885741"/>
            <a:ext cx="4235969" cy="2134177"/>
          </a:xfrm>
          <a:prstGeom prst="straightConnector1">
            <a:avLst/>
          </a:prstGeom>
          <a:ln w="15875">
            <a:solidFill>
              <a:srgbClr val="0070C0">
                <a:alpha val="5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25" idx="7"/>
          </p:cNvCxnSpPr>
          <p:nvPr/>
        </p:nvCxnSpPr>
        <p:spPr>
          <a:xfrm flipH="1">
            <a:off x="3092539" y="2872945"/>
            <a:ext cx="4466525" cy="2912348"/>
          </a:xfrm>
          <a:prstGeom prst="straightConnector1">
            <a:avLst/>
          </a:prstGeom>
          <a:ln w="15875">
            <a:solidFill>
              <a:srgbClr val="CC0000">
                <a:alpha val="5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2" idx="4"/>
          </p:cNvCxnSpPr>
          <p:nvPr/>
        </p:nvCxnSpPr>
        <p:spPr>
          <a:xfrm flipH="1" flipV="1">
            <a:off x="5588340" y="2167584"/>
            <a:ext cx="1778000" cy="3331448"/>
          </a:xfrm>
          <a:prstGeom prst="straightConnector1">
            <a:avLst/>
          </a:prstGeom>
          <a:ln w="15875">
            <a:solidFill>
              <a:srgbClr val="00B050">
                <a:alpha val="50000"/>
              </a:srgbClr>
            </a:solidFill>
            <a:tailEnd type="arrow"/>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856764" y="5752773"/>
            <a:ext cx="1447800" cy="222063"/>
          </a:xfrm>
          <a:prstGeom prst="ellipse">
            <a:avLst/>
          </a:prstGeom>
          <a:noFill/>
          <a:ln>
            <a:solidFill>
              <a:srgbClr val="CC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965254" y="5944879"/>
            <a:ext cx="1042129" cy="259514"/>
          </a:xfrm>
          <a:prstGeom prst="ellipse">
            <a:avLst/>
          </a:prstGeom>
          <a:noFill/>
          <a:ln>
            <a:solidFill>
              <a:srgbClr val="00B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160087" y="5788860"/>
            <a:ext cx="800100" cy="185976"/>
          </a:xfrm>
          <a:prstGeom prst="ellipse">
            <a:avLst/>
          </a:prstGeom>
          <a:noFill/>
          <a:ln>
            <a:solidFill>
              <a:srgbClr val="00B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664040" y="5980796"/>
            <a:ext cx="2099912" cy="267145"/>
          </a:xfrm>
          <a:prstGeom prst="ellipse">
            <a:avLst/>
          </a:prstGeom>
          <a:noFill/>
          <a:ln>
            <a:solidFill>
              <a:srgbClr val="0070C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ontent Placeholder 4"/>
          <p:cNvSpPr txBox="1">
            <a:spLocks/>
          </p:cNvSpPr>
          <p:nvPr/>
        </p:nvSpPr>
        <p:spPr>
          <a:xfrm>
            <a:off x="7321379" y="2389834"/>
            <a:ext cx="1776036" cy="391636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indent="-171450" algn="l"/>
            <a:r>
              <a:rPr lang="en-US" sz="2000" dirty="0">
                <a:solidFill>
                  <a:schemeClr val="tx1"/>
                </a:solidFill>
                <a:latin typeface="Tw Cen MT" panose="020B0602020104020603" pitchFamily="34" charset="0"/>
              </a:rPr>
              <a:t>Signed by reconciler</a:t>
            </a:r>
          </a:p>
          <a:p>
            <a:pPr lvl="1" algn="l"/>
            <a:endParaRPr lang="en-US" sz="1600" dirty="0">
              <a:solidFill>
                <a:schemeClr val="tx1"/>
              </a:solidFill>
              <a:latin typeface="Tw Cen MT" panose="020B0602020104020603" pitchFamily="34" charset="0"/>
            </a:endParaRPr>
          </a:p>
          <a:p>
            <a:pPr indent="-171450" algn="l"/>
            <a:r>
              <a:rPr lang="en-US" sz="2000" dirty="0">
                <a:solidFill>
                  <a:schemeClr val="tx1"/>
                </a:solidFill>
                <a:latin typeface="Tw Cen MT" panose="020B0602020104020603" pitchFamily="34" charset="0"/>
              </a:rPr>
              <a:t>Signed by reviewer    (Dept. Head or PI for grants)</a:t>
            </a:r>
          </a:p>
          <a:p>
            <a:pPr algn="l"/>
            <a:endParaRPr lang="en-US" sz="2000" dirty="0">
              <a:solidFill>
                <a:schemeClr val="tx1"/>
              </a:solidFill>
              <a:latin typeface="Tw Cen MT" panose="020B0602020104020603" pitchFamily="34" charset="0"/>
            </a:endParaRPr>
          </a:p>
          <a:p>
            <a:pPr algn="l"/>
            <a:endParaRPr lang="en-US" sz="2000" dirty="0">
              <a:solidFill>
                <a:schemeClr val="tx1"/>
              </a:solidFill>
              <a:latin typeface="Tw Cen MT" panose="020B0602020104020603" pitchFamily="34" charset="0"/>
            </a:endParaRPr>
          </a:p>
          <a:p>
            <a:pPr indent="-171450" algn="l"/>
            <a:r>
              <a:rPr lang="en-US" sz="2000" dirty="0">
                <a:solidFill>
                  <a:schemeClr val="tx1"/>
                </a:solidFill>
                <a:latin typeface="Tw Cen MT" panose="020B0602020104020603" pitchFamily="34" charset="0"/>
              </a:rPr>
              <a:t>Timely</a:t>
            </a:r>
          </a:p>
        </p:txBody>
      </p:sp>
      <p:cxnSp>
        <p:nvCxnSpPr>
          <p:cNvPr id="19" name="Straight Arrow Connector 18"/>
          <p:cNvCxnSpPr>
            <a:endCxn id="20" idx="5"/>
          </p:cNvCxnSpPr>
          <p:nvPr/>
        </p:nvCxnSpPr>
        <p:spPr>
          <a:xfrm flipH="1" flipV="1">
            <a:off x="4735546" y="2203324"/>
            <a:ext cx="2648362" cy="3299276"/>
          </a:xfrm>
          <a:prstGeom prst="straightConnector1">
            <a:avLst/>
          </a:prstGeom>
          <a:ln w="15875">
            <a:solidFill>
              <a:srgbClr val="00B050">
                <a:alpha val="50000"/>
              </a:srgbClr>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3426245" y="2008202"/>
            <a:ext cx="1533942" cy="228600"/>
          </a:xfrm>
          <a:prstGeom prst="ellipse">
            <a:avLst/>
          </a:prstGeom>
          <a:noFill/>
          <a:ln>
            <a:solidFill>
              <a:srgbClr val="00B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962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60060"/>
            <a:ext cx="9144000" cy="6918059"/>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ctrTitle"/>
          </p:nvPr>
        </p:nvSpPr>
        <p:spPr>
          <a:xfrm>
            <a:off x="685800" y="-51350"/>
            <a:ext cx="7772400" cy="1470025"/>
          </a:xfrm>
        </p:spPr>
        <p:txBody>
          <a:bodyPr>
            <a:normAutofit/>
          </a:bodyPr>
          <a:lstStyle/>
          <a:p>
            <a:pPr algn="l"/>
            <a:r>
              <a:rPr lang="en-US" sz="3400" b="1" dirty="0"/>
              <a:t>FGITBSR or Ledger Report</a:t>
            </a:r>
            <a:br>
              <a:rPr lang="en-US" sz="3400" b="1" dirty="0"/>
            </a:br>
            <a:r>
              <a:rPr lang="en-US" sz="3400" dirty="0"/>
              <a:t>Changes in Fund Balance</a:t>
            </a:r>
          </a:p>
        </p:txBody>
      </p:sp>
      <p:sp>
        <p:nvSpPr>
          <p:cNvPr id="20" name="Content Placeholder 4"/>
          <p:cNvSpPr txBox="1">
            <a:spLocks/>
          </p:cNvSpPr>
          <p:nvPr/>
        </p:nvSpPr>
        <p:spPr>
          <a:xfrm>
            <a:off x="6701486" y="2285996"/>
            <a:ext cx="2403017" cy="3916363"/>
          </a:xfrm>
          <a:prstGeom prst="rect">
            <a:avLst/>
          </a:prstGeom>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schemeClr val="tx1"/>
              </a:solidFill>
              <a:effectLst/>
              <a:uLnTx/>
              <a:uFillTx/>
              <a:latin typeface="Tw Cen MT" panose="020B0602020104020603" pitchFamily="34" charset="0"/>
            </a:endParaRPr>
          </a:p>
          <a:p>
            <a:pPr lvl="0">
              <a:spcBef>
                <a:spcPct val="20000"/>
              </a:spcBef>
            </a:pPr>
            <a:r>
              <a:rPr lang="en-US" sz="2000" dirty="0">
                <a:latin typeface="Tw Cen MT" panose="020B0602020104020603" pitchFamily="34" charset="0"/>
              </a:rPr>
              <a:t>Accounts with significant deficits</a:t>
            </a:r>
            <a:endParaRPr kumimoji="0" lang="en-US" sz="2000" b="0" i="0" u="none" strike="noStrike" kern="1200" cap="none" spc="0" normalizeH="0" baseline="0" noProof="0" dirty="0">
              <a:ln>
                <a:noFill/>
              </a:ln>
              <a:solidFill>
                <a:schemeClr val="tx1"/>
              </a:solidFill>
              <a:effectLst/>
              <a:uLnTx/>
              <a:uFillTx/>
              <a:latin typeface="Tw Cen MT" panose="020B0602020104020603"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Tw Cen MT" panose="020B0602020104020603" pitchFamily="34" charset="0"/>
            </a:endParaRPr>
          </a:p>
          <a:p>
            <a:pPr lvl="0">
              <a:spcBef>
                <a:spcPct val="20000"/>
              </a:spcBef>
            </a:pPr>
            <a:endParaRPr lang="en-US" sz="2000" dirty="0">
              <a:latin typeface="Tw Cen MT" panose="020B0602020104020603" pitchFamily="34" charset="0"/>
            </a:endParaRPr>
          </a:p>
          <a:p>
            <a:pPr lvl="0">
              <a:spcBef>
                <a:spcPct val="20000"/>
              </a:spcBef>
            </a:pPr>
            <a:r>
              <a:rPr lang="en-US" sz="2000" dirty="0">
                <a:latin typeface="Tw Cen MT" panose="020B0602020104020603" pitchFamily="34" charset="0"/>
              </a:rPr>
              <a:t>Accounts with negative change without expectation of relief</a:t>
            </a:r>
            <a:endParaRPr kumimoji="0" lang="en-US" sz="2000" b="0" i="0" u="none" strike="noStrike" kern="1200" cap="none" spc="0" normalizeH="0" baseline="0" noProof="0" dirty="0">
              <a:ln>
                <a:noFill/>
              </a:ln>
              <a:solidFill>
                <a:schemeClr val="tx1"/>
              </a:solidFill>
              <a:effectLst/>
              <a:uLnTx/>
              <a:uFillTx/>
              <a:latin typeface="Tw Cen MT" panose="020B0602020104020603" pitchFamily="34" charset="0"/>
            </a:endParaRPr>
          </a:p>
        </p:txBody>
      </p:sp>
      <p:sp>
        <p:nvSpPr>
          <p:cNvPr id="2" name="Rectangle 1"/>
          <p:cNvSpPr/>
          <p:nvPr/>
        </p:nvSpPr>
        <p:spPr>
          <a:xfrm>
            <a:off x="790764" y="6046614"/>
            <a:ext cx="7267419" cy="646331"/>
          </a:xfrm>
          <a:prstGeom prst="rect">
            <a:avLst/>
          </a:prstGeom>
        </p:spPr>
        <p:txBody>
          <a:bodyPr wrap="square">
            <a:spAutoFit/>
          </a:bodyPr>
          <a:lstStyle/>
          <a:p>
            <a:r>
              <a:rPr lang="en-US" b="1" dirty="0">
                <a:latin typeface="Tw Cen MT" panose="020B0602020104020603" pitchFamily="34" charset="0"/>
              </a:rPr>
              <a:t>Note: </a:t>
            </a:r>
            <a:r>
              <a:rPr lang="en-US" dirty="0">
                <a:latin typeface="Tw Cen MT" panose="020B0602020104020603" pitchFamily="34" charset="0"/>
              </a:rPr>
              <a:t>Departmental account fund balances appear adequately provided for without significant deficits</a:t>
            </a:r>
            <a:endParaRPr lang="en-US" sz="1400" dirty="0">
              <a:latin typeface="Tw Cen MT" panose="020B0602020104020603" pitchFamily="34" charset="0"/>
            </a:endParaRPr>
          </a:p>
        </p:txBody>
      </p:sp>
      <p:pic>
        <p:nvPicPr>
          <p:cNvPr id="8" name="Picture 7"/>
          <p:cNvPicPr>
            <a:picLocks noChangeAspect="1"/>
          </p:cNvPicPr>
          <p:nvPr/>
        </p:nvPicPr>
        <p:blipFill>
          <a:blip r:embed="rId3"/>
          <a:stretch>
            <a:fillRect/>
          </a:stretch>
        </p:blipFill>
        <p:spPr>
          <a:xfrm>
            <a:off x="242394" y="4359187"/>
            <a:ext cx="5952271" cy="1723882"/>
          </a:xfrm>
          <a:prstGeom prst="rect">
            <a:avLst/>
          </a:prstGeom>
        </p:spPr>
      </p:pic>
      <p:pic>
        <p:nvPicPr>
          <p:cNvPr id="10" name="Picture 9"/>
          <p:cNvPicPr>
            <a:picLocks noChangeAspect="1"/>
          </p:cNvPicPr>
          <p:nvPr/>
        </p:nvPicPr>
        <p:blipFill>
          <a:blip r:embed="rId4"/>
          <a:stretch>
            <a:fillRect/>
          </a:stretch>
        </p:blipFill>
        <p:spPr>
          <a:xfrm>
            <a:off x="238319" y="2820318"/>
            <a:ext cx="5956346" cy="1541315"/>
          </a:xfrm>
          <a:prstGeom prst="rect">
            <a:avLst/>
          </a:prstGeom>
        </p:spPr>
      </p:pic>
      <p:pic>
        <p:nvPicPr>
          <p:cNvPr id="12" name="Picture 11"/>
          <p:cNvPicPr>
            <a:picLocks noChangeAspect="1"/>
          </p:cNvPicPr>
          <p:nvPr/>
        </p:nvPicPr>
        <p:blipFill>
          <a:blip r:embed="rId5"/>
          <a:stretch>
            <a:fillRect/>
          </a:stretch>
        </p:blipFill>
        <p:spPr>
          <a:xfrm>
            <a:off x="266009" y="1232835"/>
            <a:ext cx="5948851" cy="1565242"/>
          </a:xfrm>
          <a:prstGeom prst="rect">
            <a:avLst/>
          </a:prstGeom>
        </p:spPr>
      </p:pic>
      <p:cxnSp>
        <p:nvCxnSpPr>
          <p:cNvPr id="14" name="Straight Arrow Connector 13"/>
          <p:cNvCxnSpPr>
            <a:endCxn id="15" idx="5"/>
          </p:cNvCxnSpPr>
          <p:nvPr/>
        </p:nvCxnSpPr>
        <p:spPr>
          <a:xfrm flipH="1" flipV="1">
            <a:off x="5919559" y="2576234"/>
            <a:ext cx="714402" cy="2016525"/>
          </a:xfrm>
          <a:prstGeom prst="straightConnector1">
            <a:avLst/>
          </a:prstGeom>
          <a:ln w="15875">
            <a:solidFill>
              <a:srgbClr val="CC0000">
                <a:alpha val="50000"/>
              </a:srgbClr>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4683784" y="2386691"/>
            <a:ext cx="1447800" cy="222063"/>
          </a:xfrm>
          <a:prstGeom prst="ellipse">
            <a:avLst/>
          </a:prstGeom>
          <a:noFill/>
          <a:ln>
            <a:solidFill>
              <a:srgbClr val="CC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H="1" flipV="1">
            <a:off x="6099018" y="4059227"/>
            <a:ext cx="529690" cy="535978"/>
          </a:xfrm>
          <a:prstGeom prst="straightConnector1">
            <a:avLst/>
          </a:prstGeom>
          <a:ln w="15875">
            <a:solidFill>
              <a:srgbClr val="CC0000">
                <a:alpha val="50000"/>
              </a:srgbClr>
            </a:solidFill>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4683784" y="3920153"/>
            <a:ext cx="1447800" cy="222063"/>
          </a:xfrm>
          <a:prstGeom prst="ellipse">
            <a:avLst/>
          </a:prstGeom>
          <a:noFill/>
          <a:ln>
            <a:solidFill>
              <a:srgbClr val="CC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a:endCxn id="23" idx="7"/>
          </p:cNvCxnSpPr>
          <p:nvPr/>
        </p:nvCxnSpPr>
        <p:spPr>
          <a:xfrm flipH="1">
            <a:off x="5982640" y="4600782"/>
            <a:ext cx="651320" cy="1051067"/>
          </a:xfrm>
          <a:prstGeom prst="straightConnector1">
            <a:avLst/>
          </a:prstGeom>
          <a:ln w="15875">
            <a:solidFill>
              <a:srgbClr val="CC0000">
                <a:alpha val="50000"/>
              </a:srgbClr>
            </a:solidFill>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746865" y="5619329"/>
            <a:ext cx="1447800" cy="222063"/>
          </a:xfrm>
          <a:prstGeom prst="ellipse">
            <a:avLst/>
          </a:prstGeom>
          <a:noFill/>
          <a:ln>
            <a:solidFill>
              <a:srgbClr val="CC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221957" y="1183983"/>
            <a:ext cx="838200" cy="228600"/>
          </a:xfrm>
          <a:prstGeom prst="ellipse">
            <a:avLst/>
          </a:prstGeom>
          <a:noFill/>
          <a:ln>
            <a:solidFill>
              <a:srgbClr val="00B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a:endCxn id="25" idx="4"/>
          </p:cNvCxnSpPr>
          <p:nvPr/>
        </p:nvCxnSpPr>
        <p:spPr>
          <a:xfrm flipH="1" flipV="1">
            <a:off x="1641057" y="1412583"/>
            <a:ext cx="4987651" cy="3182622"/>
          </a:xfrm>
          <a:prstGeom prst="straightConnector1">
            <a:avLst/>
          </a:prstGeom>
          <a:ln w="15875">
            <a:solidFill>
              <a:srgbClr val="00B050">
                <a:alpha val="50000"/>
              </a:srgbClr>
            </a:solidFill>
            <a:tailEnd type="arrow"/>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1130798" y="2800850"/>
            <a:ext cx="838200" cy="228600"/>
          </a:xfrm>
          <a:prstGeom prst="ellipse">
            <a:avLst/>
          </a:prstGeom>
          <a:noFill/>
          <a:ln>
            <a:solidFill>
              <a:srgbClr val="00B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p:cNvCxnSpPr>
            <a:endCxn id="29" idx="4"/>
          </p:cNvCxnSpPr>
          <p:nvPr/>
        </p:nvCxnSpPr>
        <p:spPr>
          <a:xfrm flipH="1" flipV="1">
            <a:off x="1549898" y="3029450"/>
            <a:ext cx="5074447" cy="1565755"/>
          </a:xfrm>
          <a:prstGeom prst="straightConnector1">
            <a:avLst/>
          </a:prstGeom>
          <a:ln w="15875">
            <a:solidFill>
              <a:srgbClr val="00B050">
                <a:alpha val="50000"/>
              </a:srgbClr>
            </a:solidFill>
            <a:tailEnd type="arrow"/>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1221957" y="4438612"/>
            <a:ext cx="838200" cy="228600"/>
          </a:xfrm>
          <a:prstGeom prst="ellipse">
            <a:avLst/>
          </a:prstGeom>
          <a:noFill/>
          <a:ln>
            <a:solidFill>
              <a:srgbClr val="00B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a:endCxn id="32" idx="4"/>
          </p:cNvCxnSpPr>
          <p:nvPr/>
        </p:nvCxnSpPr>
        <p:spPr>
          <a:xfrm flipH="1">
            <a:off x="1641057" y="4592759"/>
            <a:ext cx="5020931" cy="74453"/>
          </a:xfrm>
          <a:prstGeom prst="straightConnector1">
            <a:avLst/>
          </a:prstGeom>
          <a:ln w="15875">
            <a:solidFill>
              <a:srgbClr val="00B050">
                <a:alpha val="50000"/>
              </a:srgb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2791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60060"/>
            <a:ext cx="9144000" cy="6918059"/>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3613354" y="1231166"/>
            <a:ext cx="3261599" cy="4840627"/>
          </a:xfrm>
          <a:prstGeom prst="rect">
            <a:avLst/>
          </a:prstGeom>
        </p:spPr>
      </p:pic>
      <p:pic>
        <p:nvPicPr>
          <p:cNvPr id="3" name="Picture 2"/>
          <p:cNvPicPr>
            <a:picLocks noChangeAspect="1"/>
          </p:cNvPicPr>
          <p:nvPr/>
        </p:nvPicPr>
        <p:blipFill>
          <a:blip r:embed="rId4"/>
          <a:stretch>
            <a:fillRect/>
          </a:stretch>
        </p:blipFill>
        <p:spPr>
          <a:xfrm>
            <a:off x="104963" y="1225652"/>
            <a:ext cx="3332128" cy="4886411"/>
          </a:xfrm>
          <a:prstGeom prst="rect">
            <a:avLst/>
          </a:prstGeom>
        </p:spPr>
      </p:pic>
      <p:sp>
        <p:nvSpPr>
          <p:cNvPr id="7" name="Title 1"/>
          <p:cNvSpPr>
            <a:spLocks noGrp="1"/>
          </p:cNvSpPr>
          <p:nvPr>
            <p:ph type="ctrTitle"/>
          </p:nvPr>
        </p:nvSpPr>
        <p:spPr>
          <a:xfrm>
            <a:off x="685800" y="-51350"/>
            <a:ext cx="7772400" cy="1470025"/>
          </a:xfrm>
        </p:spPr>
        <p:txBody>
          <a:bodyPr>
            <a:normAutofit/>
          </a:bodyPr>
          <a:lstStyle/>
          <a:p>
            <a:pPr algn="l"/>
            <a:r>
              <a:rPr lang="en-US" sz="3400" b="1" dirty="0"/>
              <a:t>Ledger Report or FGITBSR</a:t>
            </a:r>
            <a:br>
              <a:rPr lang="en-US" sz="3400" b="1" dirty="0"/>
            </a:br>
            <a:r>
              <a:rPr lang="en-US" sz="3400" dirty="0"/>
              <a:t>Changes in Fund Balance</a:t>
            </a:r>
          </a:p>
        </p:txBody>
      </p:sp>
      <p:sp>
        <p:nvSpPr>
          <p:cNvPr id="20" name="Content Placeholder 4"/>
          <p:cNvSpPr txBox="1">
            <a:spLocks/>
          </p:cNvSpPr>
          <p:nvPr/>
        </p:nvSpPr>
        <p:spPr>
          <a:xfrm>
            <a:off x="6984453" y="2285996"/>
            <a:ext cx="2147460" cy="3916363"/>
          </a:xfrm>
          <a:prstGeom prst="rect">
            <a:avLst/>
          </a:prstGeom>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schemeClr val="tx1"/>
              </a:solidFill>
              <a:effectLst/>
              <a:uLnTx/>
              <a:uFillTx/>
              <a:latin typeface="Tw Cen MT" panose="020B0602020104020603" pitchFamily="34" charset="0"/>
            </a:endParaRPr>
          </a:p>
          <a:p>
            <a:pPr lvl="0">
              <a:spcBef>
                <a:spcPct val="20000"/>
              </a:spcBef>
            </a:pPr>
            <a:r>
              <a:rPr lang="en-US" sz="2000" dirty="0">
                <a:latin typeface="Tw Cen MT" panose="020B0602020104020603" pitchFamily="34" charset="0"/>
              </a:rPr>
              <a:t>Accounts with significant deficits</a:t>
            </a:r>
            <a:endParaRPr kumimoji="0" lang="en-US" sz="2000" b="0" i="0" u="none" strike="noStrike" kern="1200" cap="none" spc="0" normalizeH="0" baseline="0" noProof="0" dirty="0">
              <a:ln>
                <a:noFill/>
              </a:ln>
              <a:solidFill>
                <a:schemeClr val="tx1"/>
              </a:solidFill>
              <a:effectLst/>
              <a:uLnTx/>
              <a:uFillTx/>
              <a:latin typeface="Tw Cen MT" panose="020B0602020104020603"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Tw Cen MT" panose="020B0602020104020603" pitchFamily="34" charset="0"/>
            </a:endParaRPr>
          </a:p>
          <a:p>
            <a:pPr lvl="0">
              <a:spcBef>
                <a:spcPct val="20000"/>
              </a:spcBef>
            </a:pPr>
            <a:endParaRPr lang="en-US" sz="2000" dirty="0">
              <a:latin typeface="Tw Cen MT" panose="020B0602020104020603" pitchFamily="34" charset="0"/>
            </a:endParaRPr>
          </a:p>
          <a:p>
            <a:pPr lvl="0">
              <a:spcBef>
                <a:spcPct val="20000"/>
              </a:spcBef>
            </a:pPr>
            <a:r>
              <a:rPr lang="en-US" sz="2000" dirty="0">
                <a:latin typeface="Tw Cen MT" panose="020B0602020104020603" pitchFamily="34" charset="0"/>
              </a:rPr>
              <a:t>Accounts with negative change without expectation of relief</a:t>
            </a:r>
            <a:endParaRPr kumimoji="0" lang="en-US" sz="2000" b="0" i="0" u="none" strike="noStrike" kern="1200" cap="none" spc="0" normalizeH="0" baseline="0" noProof="0" dirty="0">
              <a:ln>
                <a:noFill/>
              </a:ln>
              <a:solidFill>
                <a:schemeClr val="tx1"/>
              </a:solidFill>
              <a:effectLst/>
              <a:uLnTx/>
              <a:uFillTx/>
              <a:latin typeface="Tw Cen MT" panose="020B0602020104020603" pitchFamily="34" charset="0"/>
            </a:endParaRPr>
          </a:p>
        </p:txBody>
      </p:sp>
      <p:sp>
        <p:nvSpPr>
          <p:cNvPr id="2" name="Rectangle 1"/>
          <p:cNvSpPr/>
          <p:nvPr/>
        </p:nvSpPr>
        <p:spPr>
          <a:xfrm>
            <a:off x="790764" y="6046614"/>
            <a:ext cx="7267419" cy="646331"/>
          </a:xfrm>
          <a:prstGeom prst="rect">
            <a:avLst/>
          </a:prstGeom>
        </p:spPr>
        <p:txBody>
          <a:bodyPr wrap="square">
            <a:spAutoFit/>
          </a:bodyPr>
          <a:lstStyle/>
          <a:p>
            <a:r>
              <a:rPr lang="en-US" b="1" dirty="0">
                <a:latin typeface="Tw Cen MT" panose="020B0602020104020603" pitchFamily="34" charset="0"/>
              </a:rPr>
              <a:t>Note: </a:t>
            </a:r>
            <a:r>
              <a:rPr lang="en-US" dirty="0">
                <a:latin typeface="Tw Cen MT" panose="020B0602020104020603" pitchFamily="34" charset="0"/>
              </a:rPr>
              <a:t>Departmental account fund balances appear adequately provided for without significant deficits</a:t>
            </a:r>
            <a:endParaRPr lang="en-US" sz="1400" dirty="0">
              <a:latin typeface="Tw Cen MT" panose="020B0602020104020603" pitchFamily="34" charset="0"/>
            </a:endParaRPr>
          </a:p>
        </p:txBody>
      </p:sp>
      <p:cxnSp>
        <p:nvCxnSpPr>
          <p:cNvPr id="22" name="Straight Arrow Connector 21"/>
          <p:cNvCxnSpPr>
            <a:endCxn id="23" idx="6"/>
          </p:cNvCxnSpPr>
          <p:nvPr/>
        </p:nvCxnSpPr>
        <p:spPr>
          <a:xfrm flipH="1" flipV="1">
            <a:off x="2811779" y="1549426"/>
            <a:ext cx="4160586" cy="2786354"/>
          </a:xfrm>
          <a:prstGeom prst="straightConnector1">
            <a:avLst/>
          </a:prstGeom>
          <a:ln w="15875">
            <a:solidFill>
              <a:srgbClr val="CC0000">
                <a:alpha val="50000"/>
              </a:srgbClr>
            </a:solidFill>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1001406" y="1438394"/>
            <a:ext cx="1810373" cy="222063"/>
          </a:xfrm>
          <a:prstGeom prst="ellipse">
            <a:avLst/>
          </a:prstGeom>
          <a:noFill/>
          <a:ln>
            <a:solidFill>
              <a:srgbClr val="CC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611007" y="5537548"/>
            <a:ext cx="838200" cy="415375"/>
          </a:xfrm>
          <a:prstGeom prst="ellipse">
            <a:avLst/>
          </a:prstGeom>
          <a:noFill/>
          <a:ln>
            <a:solidFill>
              <a:srgbClr val="00B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a:endCxn id="32" idx="6"/>
          </p:cNvCxnSpPr>
          <p:nvPr/>
        </p:nvCxnSpPr>
        <p:spPr>
          <a:xfrm flipH="1">
            <a:off x="2449207" y="4335780"/>
            <a:ext cx="4535246" cy="1409456"/>
          </a:xfrm>
          <a:prstGeom prst="straightConnector1">
            <a:avLst/>
          </a:prstGeom>
          <a:ln w="15875">
            <a:solidFill>
              <a:srgbClr val="00B050">
                <a:alpha val="5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28" idx="6"/>
          </p:cNvCxnSpPr>
          <p:nvPr/>
        </p:nvCxnSpPr>
        <p:spPr>
          <a:xfrm flipH="1" flipV="1">
            <a:off x="6207228" y="1555260"/>
            <a:ext cx="742918" cy="2780520"/>
          </a:xfrm>
          <a:prstGeom prst="straightConnector1">
            <a:avLst/>
          </a:prstGeom>
          <a:ln w="15875">
            <a:solidFill>
              <a:srgbClr val="CC0000">
                <a:alpha val="50000"/>
              </a:srgbClr>
            </a:solidFill>
            <a:tailEnd type="arrow"/>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4396855" y="1444228"/>
            <a:ext cx="1810373" cy="222063"/>
          </a:xfrm>
          <a:prstGeom prst="ellipse">
            <a:avLst/>
          </a:prstGeom>
          <a:noFill/>
          <a:ln>
            <a:solidFill>
              <a:srgbClr val="CC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979854" y="5534702"/>
            <a:ext cx="838200" cy="415375"/>
          </a:xfrm>
          <a:prstGeom prst="ellipse">
            <a:avLst/>
          </a:prstGeom>
          <a:noFill/>
          <a:ln>
            <a:solidFill>
              <a:srgbClr val="00B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p:cNvCxnSpPr>
            <a:endCxn id="31" idx="6"/>
          </p:cNvCxnSpPr>
          <p:nvPr/>
        </p:nvCxnSpPr>
        <p:spPr>
          <a:xfrm flipH="1">
            <a:off x="5818054" y="4335780"/>
            <a:ext cx="1154312" cy="1406610"/>
          </a:xfrm>
          <a:prstGeom prst="straightConnector1">
            <a:avLst/>
          </a:prstGeom>
          <a:ln w="15875">
            <a:solidFill>
              <a:srgbClr val="00B050">
                <a:alpha val="50000"/>
              </a:srgb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0523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50"/>
            <a:ext cx="7772400" cy="1470025"/>
          </a:xfrm>
        </p:spPr>
        <p:txBody>
          <a:bodyPr>
            <a:normAutofit/>
          </a:bodyPr>
          <a:lstStyle/>
          <a:p>
            <a:pPr algn="l"/>
            <a:r>
              <a:rPr lang="en-US" sz="3400" b="1" dirty="0"/>
              <a:t>Leave/Work Schedule</a:t>
            </a:r>
          </a:p>
        </p:txBody>
      </p:sp>
      <p:sp>
        <p:nvSpPr>
          <p:cNvPr id="5" name="TextBox 4"/>
          <p:cNvSpPr txBox="1"/>
          <p:nvPr/>
        </p:nvSpPr>
        <p:spPr>
          <a:xfrm>
            <a:off x="523699" y="1296783"/>
            <a:ext cx="6134968" cy="4770537"/>
          </a:xfrm>
          <a:prstGeom prst="rect">
            <a:avLst/>
          </a:prstGeom>
          <a:noFill/>
        </p:spPr>
        <p:txBody>
          <a:bodyPr wrap="square" rtlCol="0">
            <a:spAutoFit/>
          </a:bodyPr>
          <a:lstStyle/>
          <a:p>
            <a:r>
              <a:rPr lang="en-US" sz="1900" dirty="0">
                <a:latin typeface="Tw Cen MT" panose="020B0602020104020603" pitchFamily="34" charset="0"/>
              </a:rPr>
              <a:t>Office Hours Work Schedule</a:t>
            </a:r>
          </a:p>
          <a:p>
            <a:pPr marL="285750" indent="-285750">
              <a:buFont typeface="Arial" panose="020B0604020202020204" pitchFamily="34" charset="0"/>
              <a:buChar char="•"/>
            </a:pPr>
            <a:r>
              <a:rPr lang="en-US" sz="1900" dirty="0">
                <a:latin typeface="Tw Cen MT" panose="020B0602020104020603" pitchFamily="34" charset="0"/>
              </a:rPr>
              <a:t>Miss. Code Ann. § 25-1-98 – …”construction of “workday”</a:t>
            </a:r>
          </a:p>
          <a:p>
            <a:pPr marL="742950" lvl="1" indent="-285750">
              <a:buFont typeface="Arial" panose="020B0604020202020204" pitchFamily="34" charset="0"/>
              <a:buChar char="•"/>
            </a:pPr>
            <a:r>
              <a:rPr lang="en-US" sz="1900" dirty="0">
                <a:latin typeface="Tw Cen MT" panose="020B0602020104020603" pitchFamily="34" charset="0"/>
              </a:rPr>
              <a:t>…all state offices shall be open and staffed for the normal conduct of business from 8:00 a.m. until 5:00 p.m., Monday through Friday”</a:t>
            </a:r>
          </a:p>
          <a:p>
            <a:pPr marL="742950" lvl="1" indent="-285750">
              <a:buFont typeface="Arial" panose="020B0604020202020204" pitchFamily="34" charset="0"/>
              <a:buChar char="•"/>
            </a:pPr>
            <a:r>
              <a:rPr lang="en-US" sz="1900" dirty="0">
                <a:latin typeface="Tw Cen MT" panose="020B0602020104020603" pitchFamily="34" charset="0"/>
              </a:rPr>
              <a:t>“A workday for a state employee in a full-time employment position … (8) hours in duration… shall develop work schedules which ensure … full-time employee works a full workday …provide the State Auditor with a copy of the regular work schedule…</a:t>
            </a:r>
          </a:p>
          <a:p>
            <a:pPr marL="285750" indent="-285750">
              <a:buFont typeface="Arial" panose="020B0604020202020204" pitchFamily="34" charset="0"/>
              <a:buChar char="•"/>
            </a:pPr>
            <a:r>
              <a:rPr lang="en-US" sz="1900" dirty="0">
                <a:latin typeface="Tw Cen MT" panose="020B0602020104020603" pitchFamily="34" charset="0"/>
              </a:rPr>
              <a:t>Policy 60.320 – Work Schedules </a:t>
            </a:r>
          </a:p>
          <a:p>
            <a:pPr marL="742950" lvl="1" indent="-285750">
              <a:buFont typeface="Arial" panose="020B0604020202020204" pitchFamily="34" charset="0"/>
              <a:buChar char="•"/>
            </a:pPr>
            <a:r>
              <a:rPr lang="en-US" sz="1900" dirty="0">
                <a:latin typeface="Tw Cen MT" panose="020B0602020104020603" pitchFamily="34" charset="0"/>
              </a:rPr>
              <a:t>…determined by the department/unit head. ”</a:t>
            </a:r>
          </a:p>
          <a:p>
            <a:pPr marL="742950" lvl="1" indent="-285750">
              <a:buFont typeface="Arial" panose="020B0604020202020204" pitchFamily="34" charset="0"/>
              <a:buChar char="•"/>
            </a:pPr>
            <a:r>
              <a:rPr lang="en-US" sz="1900" dirty="0">
                <a:latin typeface="Tw Cen MT" panose="020B0602020104020603" pitchFamily="34" charset="0"/>
              </a:rPr>
              <a:t>Flexible work schedules may be adopted by the department/unit head to </a:t>
            </a:r>
            <a:r>
              <a:rPr lang="en-US" sz="1900" b="1" dirty="0">
                <a:latin typeface="Tw Cen MT" panose="020B0602020104020603" pitchFamily="34" charset="0"/>
              </a:rPr>
              <a:t>accommodate departmental needs</a:t>
            </a:r>
            <a:endParaRPr lang="en-US" sz="1900" dirty="0">
              <a:latin typeface="Tw Cen MT" panose="020B0602020104020603" pitchFamily="34" charset="0"/>
            </a:endParaRPr>
          </a:p>
          <a:p>
            <a:endParaRPr lang="en-US" sz="1900" dirty="0">
              <a:latin typeface="Tw Cen MT" panose="020B0602020104020603" pitchFamily="34" charset="0"/>
            </a:endParaRPr>
          </a:p>
        </p:txBody>
      </p:sp>
      <p:sp>
        <p:nvSpPr>
          <p:cNvPr id="6" name="Rectangle 5"/>
          <p:cNvSpPr/>
          <p:nvPr/>
        </p:nvSpPr>
        <p:spPr>
          <a:xfrm>
            <a:off x="6638925" y="-51350"/>
            <a:ext cx="2505075" cy="6052100"/>
          </a:xfrm>
          <a:prstGeom prst="rect">
            <a:avLst/>
          </a:prstGeom>
          <a:solidFill>
            <a:schemeClr val="tx2">
              <a:alpha val="2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6750110" y="79285"/>
            <a:ext cx="2393890" cy="5911821"/>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algn="l"/>
            <a:r>
              <a:rPr lang="en-US" sz="1600" b="1" dirty="0">
                <a:solidFill>
                  <a:schemeClr val="tx1"/>
                </a:solidFill>
                <a:latin typeface="Tw Cen MT" panose="020B0602020104020603" pitchFamily="34" charset="0"/>
              </a:rPr>
              <a:t>University Policy:</a:t>
            </a:r>
          </a:p>
          <a:p>
            <a:pPr algn="l"/>
            <a:r>
              <a:rPr lang="en-US" sz="1600" dirty="0">
                <a:solidFill>
                  <a:schemeClr val="bg1"/>
                </a:solidFill>
                <a:latin typeface="Tw Cen MT" panose="020B0602020104020603" pitchFamily="34" charset="0"/>
              </a:rPr>
              <a:t>60.201, Leave/Leave Without Pay</a:t>
            </a:r>
          </a:p>
          <a:p>
            <a:pPr algn="l"/>
            <a:r>
              <a:rPr lang="en-US" sz="1600" dirty="0">
                <a:solidFill>
                  <a:schemeClr val="bg1"/>
                </a:solidFill>
                <a:latin typeface="Tw Cen MT" panose="020B0602020104020603" pitchFamily="34" charset="0"/>
              </a:rPr>
              <a:t>Miss. Code Ann. § 25-1-98 </a:t>
            </a:r>
          </a:p>
          <a:p>
            <a:pPr algn="l"/>
            <a:r>
              <a:rPr lang="en-US" sz="1600" dirty="0">
                <a:solidFill>
                  <a:schemeClr val="bg1"/>
                </a:solidFill>
                <a:latin typeface="Tw Cen MT" panose="020B0602020104020603" pitchFamily="34" charset="0"/>
              </a:rPr>
              <a:t>60.320, Office Hours/Work Schedule</a:t>
            </a:r>
          </a:p>
          <a:p>
            <a:pPr algn="l"/>
            <a:r>
              <a:rPr lang="en-US" sz="1600" dirty="0">
                <a:solidFill>
                  <a:schemeClr val="bg1"/>
                </a:solidFill>
                <a:latin typeface="Tw Cen MT" panose="020B0602020104020603" pitchFamily="34" charset="0"/>
              </a:rPr>
              <a:t>60.225, Tuition Remission</a:t>
            </a:r>
          </a:p>
          <a:p>
            <a:pPr algn="l"/>
            <a:endParaRPr lang="en-US" sz="1600" b="1"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3727948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50"/>
            <a:ext cx="7772400" cy="1470025"/>
          </a:xfrm>
        </p:spPr>
        <p:txBody>
          <a:bodyPr>
            <a:normAutofit/>
          </a:bodyPr>
          <a:lstStyle/>
          <a:p>
            <a:pPr algn="l"/>
            <a:r>
              <a:rPr lang="en-US" sz="3400" b="1" dirty="0"/>
              <a:t>Leave/Work Schedule</a:t>
            </a:r>
          </a:p>
        </p:txBody>
      </p:sp>
      <p:sp>
        <p:nvSpPr>
          <p:cNvPr id="5" name="TextBox 4"/>
          <p:cNvSpPr txBox="1"/>
          <p:nvPr/>
        </p:nvSpPr>
        <p:spPr>
          <a:xfrm>
            <a:off x="523699" y="1296783"/>
            <a:ext cx="6134968" cy="3308598"/>
          </a:xfrm>
          <a:prstGeom prst="rect">
            <a:avLst/>
          </a:prstGeom>
          <a:noFill/>
        </p:spPr>
        <p:txBody>
          <a:bodyPr wrap="square" rtlCol="0">
            <a:spAutoFit/>
          </a:bodyPr>
          <a:lstStyle/>
          <a:p>
            <a:r>
              <a:rPr lang="en-US" sz="1900" dirty="0">
                <a:latin typeface="Tw Cen MT" panose="020B0602020104020603" pitchFamily="34" charset="0"/>
              </a:rPr>
              <a:t>Courses during Normal Working Day</a:t>
            </a:r>
          </a:p>
          <a:p>
            <a:pPr marL="342900" indent="-342900">
              <a:buFont typeface="Arial" panose="020B0604020202020204" pitchFamily="34" charset="0"/>
              <a:buChar char="•"/>
            </a:pPr>
            <a:r>
              <a:rPr lang="en-US" sz="1900" dirty="0">
                <a:latin typeface="Tw Cen MT" panose="020B0602020104020603" pitchFamily="34" charset="0"/>
              </a:rPr>
              <a:t>Employees may enroll in one course during normal working day with </a:t>
            </a:r>
            <a:r>
              <a:rPr lang="en-US" sz="1900" b="1" dirty="0">
                <a:latin typeface="Tw Cen MT" panose="020B0602020104020603" pitchFamily="34" charset="0"/>
              </a:rPr>
              <a:t>prior approval </a:t>
            </a:r>
            <a:r>
              <a:rPr lang="en-US" sz="1900" dirty="0">
                <a:latin typeface="Tw Cen MT" panose="020B0602020104020603" pitchFamily="34" charset="0"/>
              </a:rPr>
              <a:t>of the unit head provided the time lost from work (including travel to and from class) is made up during the same work week, or, compensated for by the use of leave or comp time. Additional courses </a:t>
            </a:r>
            <a:r>
              <a:rPr lang="en-US" sz="1900" b="1" dirty="0">
                <a:latin typeface="Tw Cen MT" panose="020B0602020104020603" pitchFamily="34" charset="0"/>
              </a:rPr>
              <a:t>must be taken during non-work hours</a:t>
            </a:r>
            <a:r>
              <a:rPr lang="en-US" sz="1900" dirty="0">
                <a:latin typeface="Tw Cen MT" panose="020B0602020104020603" pitchFamily="34" charset="0"/>
              </a:rPr>
              <a:t>.</a:t>
            </a:r>
          </a:p>
          <a:p>
            <a:pPr marL="342900" indent="-342900">
              <a:buFont typeface="Arial" panose="020B0604020202020204" pitchFamily="34" charset="0"/>
              <a:buChar char="•"/>
            </a:pPr>
            <a:endParaRPr lang="en-US" sz="1900" dirty="0">
              <a:latin typeface="Tw Cen MT" panose="020B0602020104020603" pitchFamily="34" charset="0"/>
            </a:endParaRPr>
          </a:p>
          <a:p>
            <a:r>
              <a:rPr lang="en-US" sz="1900" dirty="0">
                <a:latin typeface="Tw Cen MT" panose="020B0602020104020603" pitchFamily="34" charset="0"/>
              </a:rPr>
              <a:t>In General, when you are “Working” you should be performing MSU business.</a:t>
            </a:r>
          </a:p>
        </p:txBody>
      </p:sp>
      <p:sp>
        <p:nvSpPr>
          <p:cNvPr id="6" name="Rectangle 5"/>
          <p:cNvSpPr/>
          <p:nvPr/>
        </p:nvSpPr>
        <p:spPr>
          <a:xfrm>
            <a:off x="6638925" y="-51350"/>
            <a:ext cx="2505075" cy="6052100"/>
          </a:xfrm>
          <a:prstGeom prst="rect">
            <a:avLst/>
          </a:prstGeom>
          <a:solidFill>
            <a:schemeClr val="tx2">
              <a:alpha val="2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6750110" y="79285"/>
            <a:ext cx="2393890" cy="5911821"/>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algn="l"/>
            <a:r>
              <a:rPr lang="en-US" sz="1600" b="1" dirty="0">
                <a:solidFill>
                  <a:schemeClr val="tx1"/>
                </a:solidFill>
                <a:latin typeface="Tw Cen MT" panose="020B0602020104020603" pitchFamily="34" charset="0"/>
              </a:rPr>
              <a:t>University Policy:</a:t>
            </a:r>
          </a:p>
          <a:p>
            <a:pPr algn="l"/>
            <a:r>
              <a:rPr lang="en-US" sz="1600" dirty="0">
                <a:solidFill>
                  <a:schemeClr val="bg1"/>
                </a:solidFill>
                <a:latin typeface="Tw Cen MT" panose="020B0602020104020603" pitchFamily="34" charset="0"/>
              </a:rPr>
              <a:t>60.201, Leave/Leave Without Pay</a:t>
            </a:r>
          </a:p>
          <a:p>
            <a:pPr algn="l"/>
            <a:r>
              <a:rPr lang="en-US" sz="1600" dirty="0">
                <a:solidFill>
                  <a:schemeClr val="bg1"/>
                </a:solidFill>
                <a:latin typeface="Tw Cen MT" panose="020B0602020104020603" pitchFamily="34" charset="0"/>
              </a:rPr>
              <a:t>Miss. Code Ann. § 25-1-98 </a:t>
            </a:r>
          </a:p>
          <a:p>
            <a:pPr algn="l"/>
            <a:r>
              <a:rPr lang="en-US" sz="1600" dirty="0">
                <a:solidFill>
                  <a:schemeClr val="bg1"/>
                </a:solidFill>
                <a:latin typeface="Tw Cen MT" panose="020B0602020104020603" pitchFamily="34" charset="0"/>
              </a:rPr>
              <a:t>60.320, Office Hours/Work Schedule</a:t>
            </a:r>
          </a:p>
          <a:p>
            <a:pPr algn="l"/>
            <a:r>
              <a:rPr lang="en-US" sz="1600" dirty="0">
                <a:solidFill>
                  <a:schemeClr val="bg1"/>
                </a:solidFill>
                <a:latin typeface="Tw Cen MT" panose="020B0602020104020603" pitchFamily="34" charset="0"/>
              </a:rPr>
              <a:t>60.225, Tuition Remission</a:t>
            </a:r>
          </a:p>
          <a:p>
            <a:pPr algn="l"/>
            <a:endParaRPr lang="en-US" sz="1600" b="1"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3123792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50"/>
            <a:ext cx="7772400" cy="1470025"/>
          </a:xfrm>
        </p:spPr>
        <p:txBody>
          <a:bodyPr>
            <a:normAutofit/>
          </a:bodyPr>
          <a:lstStyle/>
          <a:p>
            <a:pPr algn="l"/>
            <a:r>
              <a:rPr lang="en-US" sz="3400" b="1" dirty="0"/>
              <a:t>Leave</a:t>
            </a:r>
          </a:p>
        </p:txBody>
      </p:sp>
      <p:sp>
        <p:nvSpPr>
          <p:cNvPr id="5" name="TextBox 4"/>
          <p:cNvSpPr txBox="1"/>
          <p:nvPr/>
        </p:nvSpPr>
        <p:spPr>
          <a:xfrm>
            <a:off x="523699" y="1296783"/>
            <a:ext cx="6017778" cy="3185487"/>
          </a:xfrm>
          <a:prstGeom prst="rect">
            <a:avLst/>
          </a:prstGeom>
          <a:noFill/>
        </p:spPr>
        <p:txBody>
          <a:bodyPr wrap="square" rtlCol="0">
            <a:spAutoFit/>
          </a:bodyPr>
          <a:lstStyle/>
          <a:p>
            <a:pPr marL="285750" indent="-285750">
              <a:buFont typeface="Arial" panose="020B0604020202020204" pitchFamily="34" charset="0"/>
              <a:buChar char="•"/>
            </a:pPr>
            <a:r>
              <a:rPr lang="en-US" sz="1900" dirty="0">
                <a:latin typeface="Tw Cen MT" panose="020B0602020104020603" pitchFamily="34" charset="0"/>
              </a:rPr>
              <a:t>All eligible employees should be reporting leave usage</a:t>
            </a:r>
          </a:p>
          <a:p>
            <a:endParaRPr lang="en-US" sz="1000" dirty="0">
              <a:latin typeface="Tw Cen MT" panose="020B0602020104020603" pitchFamily="34" charset="0"/>
            </a:endParaRPr>
          </a:p>
          <a:p>
            <a:pPr marL="285750" indent="-285750">
              <a:buFont typeface="Arial" panose="020B0604020202020204" pitchFamily="34" charset="0"/>
              <a:buChar char="•"/>
            </a:pPr>
            <a:r>
              <a:rPr lang="en-US" sz="1900" dirty="0">
                <a:latin typeface="Tw Cen MT" panose="020B0602020104020603" pitchFamily="34" charset="0"/>
              </a:rPr>
              <a:t>The authorization or taking of leave without the completion and submission of appropriate leave forms is considered a misuse of assets (Policy 01.19) and subject to disciplinary actions</a:t>
            </a:r>
          </a:p>
          <a:p>
            <a:pPr marL="285750" indent="-285750">
              <a:buFont typeface="Arial" panose="020B0604020202020204" pitchFamily="34" charset="0"/>
              <a:buChar char="•"/>
            </a:pPr>
            <a:endParaRPr lang="en-US" sz="1000" dirty="0">
              <a:latin typeface="Tw Cen MT" panose="020B0602020104020603" pitchFamily="34" charset="0"/>
            </a:endParaRPr>
          </a:p>
          <a:p>
            <a:pPr marL="285750" indent="-285750">
              <a:buFont typeface="Arial" panose="020B0604020202020204" pitchFamily="34" charset="0"/>
              <a:buChar char="•"/>
            </a:pPr>
            <a:r>
              <a:rPr lang="en-US" sz="1900" dirty="0">
                <a:latin typeface="Tw Cen MT" panose="020B0602020104020603" pitchFamily="34" charset="0"/>
              </a:rPr>
              <a:t>Documentation should exist to support that leave usage and balances are reconciled timely</a:t>
            </a:r>
          </a:p>
          <a:p>
            <a:pPr marL="285750" indent="-285750">
              <a:buFont typeface="Arial" panose="020B0604020202020204" pitchFamily="34" charset="0"/>
              <a:buChar char="•"/>
            </a:pPr>
            <a:endParaRPr lang="en-US" sz="1000" dirty="0">
              <a:latin typeface="Tw Cen MT" panose="020B0602020104020603" pitchFamily="34" charset="0"/>
            </a:endParaRPr>
          </a:p>
          <a:p>
            <a:pPr marL="285750" indent="-285750">
              <a:buFont typeface="Arial" panose="020B0604020202020204" pitchFamily="34" charset="0"/>
              <a:buChar char="•"/>
            </a:pPr>
            <a:r>
              <a:rPr lang="en-US" sz="1900" dirty="0">
                <a:solidFill>
                  <a:srgbClr val="FF0000"/>
                </a:solidFill>
                <a:latin typeface="Tw Cen MT" panose="020B0602020104020603" pitchFamily="34" charset="0"/>
              </a:rPr>
              <a:t>Errors in leave are found in most of our control assessments</a:t>
            </a:r>
          </a:p>
        </p:txBody>
      </p:sp>
      <p:sp>
        <p:nvSpPr>
          <p:cNvPr id="6" name="Rectangle 5"/>
          <p:cNvSpPr/>
          <p:nvPr/>
        </p:nvSpPr>
        <p:spPr>
          <a:xfrm>
            <a:off x="6638925" y="-51350"/>
            <a:ext cx="2505075" cy="6052100"/>
          </a:xfrm>
          <a:prstGeom prst="rect">
            <a:avLst/>
          </a:prstGeom>
          <a:solidFill>
            <a:schemeClr val="tx2">
              <a:alpha val="2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6750110" y="79285"/>
            <a:ext cx="2393890" cy="5911821"/>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algn="l"/>
            <a:r>
              <a:rPr lang="en-US" sz="1600" b="1" dirty="0">
                <a:solidFill>
                  <a:schemeClr val="tx1"/>
                </a:solidFill>
                <a:latin typeface="Tw Cen MT" panose="020B0602020104020603" pitchFamily="34" charset="0"/>
              </a:rPr>
              <a:t>University Policy:</a:t>
            </a:r>
          </a:p>
          <a:p>
            <a:pPr algn="l"/>
            <a:r>
              <a:rPr lang="en-US" sz="1600" dirty="0">
                <a:solidFill>
                  <a:schemeClr val="bg1"/>
                </a:solidFill>
                <a:latin typeface="Tw Cen MT" panose="020B0602020104020603" pitchFamily="34" charset="0"/>
              </a:rPr>
              <a:t>60.201, Leave/Leave Without Pay</a:t>
            </a:r>
          </a:p>
          <a:p>
            <a:pPr algn="l"/>
            <a:endParaRPr lang="en-US" sz="1600" b="1" dirty="0">
              <a:solidFill>
                <a:schemeClr val="tx1"/>
              </a:solidFill>
              <a:latin typeface="Tw Cen MT" panose="020B0602020104020603" pitchFamily="34" charset="0"/>
            </a:endParaRPr>
          </a:p>
          <a:p>
            <a:pPr algn="l"/>
            <a:r>
              <a:rPr lang="en-US" sz="1600" b="1" dirty="0">
                <a:solidFill>
                  <a:schemeClr val="tx1"/>
                </a:solidFill>
                <a:latin typeface="Tw Cen MT" panose="020B0602020104020603" pitchFamily="34" charset="0"/>
              </a:rPr>
              <a:t>What we look at:</a:t>
            </a: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Leave reports such as PWRLSUM, PWRLVEF, PWRLVNF, PWRLVTL</a:t>
            </a: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Leave forms (paper or </a:t>
            </a:r>
            <a:r>
              <a:rPr lang="en-US" sz="1600" dirty="0" err="1">
                <a:solidFill>
                  <a:schemeClr val="bg1"/>
                </a:solidFill>
                <a:latin typeface="Tw Cen MT" panose="020B0602020104020603" pitchFamily="34" charset="0"/>
              </a:rPr>
              <a:t>eForm</a:t>
            </a:r>
            <a:r>
              <a:rPr lang="en-US" sz="1600" dirty="0">
                <a:solidFill>
                  <a:schemeClr val="bg1"/>
                </a:solidFill>
                <a:latin typeface="Tw Cen MT" panose="020B0602020104020603" pitchFamily="34" charset="0"/>
              </a:rPr>
              <a:t>)</a:t>
            </a:r>
          </a:p>
          <a:p>
            <a:pPr algn="l"/>
            <a:endParaRPr lang="en-US" sz="1600" dirty="0">
              <a:solidFill>
                <a:schemeClr val="bg1"/>
              </a:solidFill>
              <a:latin typeface="Tw Cen MT" panose="020B0602020104020603" pitchFamily="34" charset="0"/>
            </a:endParaRPr>
          </a:p>
          <a:p>
            <a:pPr algn="l"/>
            <a:r>
              <a:rPr lang="en-US" sz="1600" b="1" dirty="0">
                <a:solidFill>
                  <a:schemeClr val="tx1"/>
                </a:solidFill>
                <a:latin typeface="Tw Cen MT" panose="020B0602020104020603" pitchFamily="34" charset="0"/>
              </a:rPr>
              <a:t>What we look for:</a:t>
            </a: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Leave reconciliations should be signed by DH/administrator as evidence of review</a:t>
            </a:r>
          </a:p>
          <a:p>
            <a:pPr algn="l"/>
            <a:endParaRPr lang="en-US" sz="1600" dirty="0">
              <a:solidFill>
                <a:schemeClr val="bg1"/>
              </a:solidFill>
              <a:latin typeface="Tw Cen MT" panose="020B0602020104020603" pitchFamily="34" charset="0"/>
            </a:endParaRP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Reconciliations are performed timely (monthly)</a:t>
            </a:r>
          </a:p>
        </p:txBody>
      </p:sp>
    </p:spTree>
    <p:extLst>
      <p:ext uri="{BB962C8B-B14F-4D97-AF65-F5344CB8AC3E}">
        <p14:creationId xmlns:p14="http://schemas.microsoft.com/office/powerpoint/2010/main" val="4245170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50"/>
            <a:ext cx="7772400" cy="1470025"/>
          </a:xfrm>
        </p:spPr>
        <p:txBody>
          <a:bodyPr>
            <a:normAutofit/>
          </a:bodyPr>
          <a:lstStyle/>
          <a:p>
            <a:pPr algn="l"/>
            <a:r>
              <a:rPr lang="en-US" sz="3400" b="1" dirty="0"/>
              <a:t>Leave</a:t>
            </a:r>
          </a:p>
        </p:txBody>
      </p:sp>
      <p:sp>
        <p:nvSpPr>
          <p:cNvPr id="5" name="TextBox 4"/>
          <p:cNvSpPr txBox="1"/>
          <p:nvPr/>
        </p:nvSpPr>
        <p:spPr>
          <a:xfrm>
            <a:off x="523699" y="1296783"/>
            <a:ext cx="6115226" cy="3016210"/>
          </a:xfrm>
          <a:prstGeom prst="rect">
            <a:avLst/>
          </a:prstGeom>
          <a:noFill/>
        </p:spPr>
        <p:txBody>
          <a:bodyPr wrap="square" rtlCol="0">
            <a:spAutoFit/>
          </a:bodyPr>
          <a:lstStyle/>
          <a:p>
            <a:r>
              <a:rPr lang="en-US" sz="1900" dirty="0">
                <a:latin typeface="Tw Cen MT" panose="020B0602020104020603" pitchFamily="34" charset="0"/>
              </a:rPr>
              <a:t>Banner Reports for Leave Reconciliation:</a:t>
            </a:r>
          </a:p>
          <a:p>
            <a:endParaRPr lang="en-US" sz="1900" dirty="0">
              <a:latin typeface="Tw Cen MT" panose="020B0602020104020603" pitchFamily="34" charset="0"/>
            </a:endParaRPr>
          </a:p>
          <a:p>
            <a:r>
              <a:rPr lang="en-US" sz="1900" dirty="0">
                <a:latin typeface="Tw Cen MT" panose="020B0602020104020603" pitchFamily="34" charset="0"/>
              </a:rPr>
              <a:t>Departments using paper leave forms:</a:t>
            </a:r>
          </a:p>
          <a:p>
            <a:pPr marL="800100" lvl="1" indent="-342900">
              <a:buFont typeface="Arial" panose="020B0604020202020204" pitchFamily="34" charset="0"/>
              <a:buChar char="•"/>
            </a:pPr>
            <a:r>
              <a:rPr lang="en-US" sz="1900" dirty="0">
                <a:latin typeface="Tw Cen MT" panose="020B0602020104020603" pitchFamily="34" charset="0"/>
              </a:rPr>
              <a:t>PWRLSUM (Employee Leave Summary Report)</a:t>
            </a:r>
          </a:p>
          <a:p>
            <a:pPr marL="800100" lvl="1" indent="-342900">
              <a:buFont typeface="Arial" panose="020B0604020202020204" pitchFamily="34" charset="0"/>
              <a:buChar char="•"/>
            </a:pPr>
            <a:r>
              <a:rPr lang="en-US" sz="1900" dirty="0">
                <a:latin typeface="Tw Cen MT" panose="020B0602020104020603" pitchFamily="34" charset="0"/>
              </a:rPr>
              <a:t>PWRLVTL (Employee Leave Totals by Org Report)</a:t>
            </a:r>
          </a:p>
          <a:p>
            <a:pPr marL="342900" indent="-342900">
              <a:buFont typeface="Arial" panose="020B0604020202020204" pitchFamily="34" charset="0"/>
              <a:buChar char="•"/>
            </a:pPr>
            <a:endParaRPr lang="en-US" sz="1900" dirty="0">
              <a:latin typeface="Tw Cen MT" panose="020B0602020104020603" pitchFamily="34" charset="0"/>
            </a:endParaRPr>
          </a:p>
          <a:p>
            <a:endParaRPr lang="en-US" sz="1900" dirty="0">
              <a:latin typeface="Tw Cen MT" panose="020B0602020104020603" pitchFamily="34" charset="0"/>
            </a:endParaRPr>
          </a:p>
          <a:p>
            <a:r>
              <a:rPr lang="en-US" sz="1900" dirty="0">
                <a:latin typeface="Tw Cen MT" panose="020B0602020104020603" pitchFamily="34" charset="0"/>
              </a:rPr>
              <a:t>Departments using </a:t>
            </a:r>
            <a:r>
              <a:rPr lang="en-US" sz="1900" dirty="0" err="1">
                <a:latin typeface="Tw Cen MT" panose="020B0602020104020603" pitchFamily="34" charset="0"/>
              </a:rPr>
              <a:t>eForms</a:t>
            </a:r>
            <a:r>
              <a:rPr lang="en-US" sz="1900" dirty="0">
                <a:latin typeface="Tw Cen MT" panose="020B0602020104020603" pitchFamily="34" charset="0"/>
              </a:rPr>
              <a:t>:</a:t>
            </a:r>
          </a:p>
          <a:p>
            <a:pPr marL="800100" lvl="1" indent="-342900">
              <a:buFont typeface="Arial" panose="020B0604020202020204" pitchFamily="34" charset="0"/>
              <a:buChar char="•"/>
            </a:pPr>
            <a:r>
              <a:rPr lang="en-US" sz="1900" dirty="0">
                <a:latin typeface="Tw Cen MT" panose="020B0602020104020603" pitchFamily="34" charset="0"/>
              </a:rPr>
              <a:t>PWRLVEF (Banner/E-Form Leave Reconciliation)</a:t>
            </a:r>
          </a:p>
          <a:p>
            <a:pPr marL="800100" lvl="1" indent="-342900">
              <a:buFont typeface="Arial" panose="020B0604020202020204" pitchFamily="34" charset="0"/>
              <a:buChar char="•"/>
            </a:pPr>
            <a:r>
              <a:rPr lang="en-US" sz="1900" dirty="0">
                <a:latin typeface="Tw Cen MT" panose="020B0602020104020603" pitchFamily="34" charset="0"/>
              </a:rPr>
              <a:t>PWRLVNF (E-Forms not Finalized)</a:t>
            </a:r>
          </a:p>
        </p:txBody>
      </p:sp>
      <p:sp>
        <p:nvSpPr>
          <p:cNvPr id="6" name="Rectangle 5"/>
          <p:cNvSpPr/>
          <p:nvPr/>
        </p:nvSpPr>
        <p:spPr>
          <a:xfrm>
            <a:off x="6638925" y="-51350"/>
            <a:ext cx="2505075" cy="6052100"/>
          </a:xfrm>
          <a:prstGeom prst="rect">
            <a:avLst/>
          </a:prstGeom>
          <a:solidFill>
            <a:schemeClr val="tx2">
              <a:alpha val="2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6750110" y="79285"/>
            <a:ext cx="2393890" cy="5911821"/>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algn="l"/>
            <a:r>
              <a:rPr lang="en-US" sz="1600" b="1" dirty="0">
                <a:solidFill>
                  <a:schemeClr val="tx1"/>
                </a:solidFill>
                <a:latin typeface="Tw Cen MT" panose="020B0602020104020603" pitchFamily="34" charset="0"/>
              </a:rPr>
              <a:t>University Policy:</a:t>
            </a:r>
          </a:p>
          <a:p>
            <a:pPr algn="l"/>
            <a:r>
              <a:rPr lang="en-US" sz="1600" dirty="0">
                <a:solidFill>
                  <a:schemeClr val="bg1"/>
                </a:solidFill>
                <a:latin typeface="Tw Cen MT" panose="020B0602020104020603" pitchFamily="34" charset="0"/>
              </a:rPr>
              <a:t>60.201, Leave/Leave Without Pay</a:t>
            </a:r>
          </a:p>
          <a:p>
            <a:pPr algn="l"/>
            <a:endParaRPr lang="en-US" sz="1600" b="1" dirty="0">
              <a:solidFill>
                <a:schemeClr val="tx1"/>
              </a:solidFill>
              <a:latin typeface="Tw Cen MT" panose="020B0602020104020603" pitchFamily="34" charset="0"/>
            </a:endParaRPr>
          </a:p>
          <a:p>
            <a:pPr algn="l"/>
            <a:r>
              <a:rPr lang="en-US" sz="1600" b="1" dirty="0">
                <a:solidFill>
                  <a:schemeClr val="tx1"/>
                </a:solidFill>
                <a:latin typeface="Tw Cen MT" panose="020B0602020104020603" pitchFamily="34" charset="0"/>
              </a:rPr>
              <a:t>What we look at:</a:t>
            </a: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Leave reports such as PWRLSUM, PWRLVEF, PWRLVNF, PWRLVTL</a:t>
            </a: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Leave forms (paper or </a:t>
            </a:r>
            <a:r>
              <a:rPr lang="en-US" sz="1600" dirty="0" err="1">
                <a:solidFill>
                  <a:schemeClr val="bg1"/>
                </a:solidFill>
                <a:latin typeface="Tw Cen MT" panose="020B0602020104020603" pitchFamily="34" charset="0"/>
              </a:rPr>
              <a:t>eForm</a:t>
            </a:r>
            <a:r>
              <a:rPr lang="en-US" sz="1600" dirty="0">
                <a:solidFill>
                  <a:schemeClr val="bg1"/>
                </a:solidFill>
                <a:latin typeface="Tw Cen MT" panose="020B0602020104020603" pitchFamily="34" charset="0"/>
              </a:rPr>
              <a:t>)</a:t>
            </a:r>
          </a:p>
          <a:p>
            <a:pPr algn="l"/>
            <a:endParaRPr lang="en-US" sz="1600" dirty="0">
              <a:solidFill>
                <a:schemeClr val="bg1"/>
              </a:solidFill>
              <a:latin typeface="Tw Cen MT" panose="020B0602020104020603" pitchFamily="34" charset="0"/>
            </a:endParaRPr>
          </a:p>
          <a:p>
            <a:pPr algn="l"/>
            <a:r>
              <a:rPr lang="en-US" sz="1600" b="1" dirty="0">
                <a:solidFill>
                  <a:schemeClr val="tx1"/>
                </a:solidFill>
                <a:latin typeface="Tw Cen MT" panose="020B0602020104020603" pitchFamily="34" charset="0"/>
              </a:rPr>
              <a:t>What we look for:</a:t>
            </a: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Leave reconciliations should be signed by DH/administrator as evidence of review</a:t>
            </a:r>
          </a:p>
          <a:p>
            <a:pPr algn="l"/>
            <a:endParaRPr lang="en-US" sz="1600" dirty="0">
              <a:solidFill>
                <a:schemeClr val="bg1"/>
              </a:solidFill>
              <a:latin typeface="Tw Cen MT" panose="020B0602020104020603" pitchFamily="34" charset="0"/>
            </a:endParaRP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Reconciliations are performed timely (monthly)</a:t>
            </a:r>
          </a:p>
        </p:txBody>
      </p:sp>
    </p:spTree>
    <p:extLst>
      <p:ext uri="{BB962C8B-B14F-4D97-AF65-F5344CB8AC3E}">
        <p14:creationId xmlns:p14="http://schemas.microsoft.com/office/powerpoint/2010/main" val="2475359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60060"/>
            <a:ext cx="9144000" cy="6918059"/>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786802" y="1280002"/>
            <a:ext cx="5571466" cy="4733925"/>
          </a:xfrm>
          <a:prstGeom prst="rect">
            <a:avLst/>
          </a:prstGeom>
        </p:spPr>
      </p:pic>
      <p:sp>
        <p:nvSpPr>
          <p:cNvPr id="7" name="Title 1"/>
          <p:cNvSpPr>
            <a:spLocks noGrp="1"/>
          </p:cNvSpPr>
          <p:nvPr>
            <p:ph type="ctrTitle"/>
          </p:nvPr>
        </p:nvSpPr>
        <p:spPr>
          <a:xfrm>
            <a:off x="685800" y="-51350"/>
            <a:ext cx="8458200" cy="1470025"/>
          </a:xfrm>
        </p:spPr>
        <p:txBody>
          <a:bodyPr>
            <a:normAutofit/>
          </a:bodyPr>
          <a:lstStyle/>
          <a:p>
            <a:pPr algn="l"/>
            <a:r>
              <a:rPr lang="en-US" sz="3400" b="1" dirty="0"/>
              <a:t>PWRLSUM: </a:t>
            </a:r>
            <a:r>
              <a:rPr lang="en-US" sz="2800" dirty="0"/>
              <a:t>Employee Leave Summary Report</a:t>
            </a:r>
          </a:p>
        </p:txBody>
      </p:sp>
      <p:sp>
        <p:nvSpPr>
          <p:cNvPr id="23" name="Oval 22"/>
          <p:cNvSpPr/>
          <p:nvPr/>
        </p:nvSpPr>
        <p:spPr>
          <a:xfrm>
            <a:off x="678968" y="1414780"/>
            <a:ext cx="916993" cy="175136"/>
          </a:xfrm>
          <a:prstGeom prst="ellipse">
            <a:avLst/>
          </a:prstGeom>
          <a:noFill/>
          <a:ln>
            <a:solidFill>
              <a:srgbClr val="66FF33">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a:endCxn id="23" idx="6"/>
          </p:cNvCxnSpPr>
          <p:nvPr/>
        </p:nvCxnSpPr>
        <p:spPr>
          <a:xfrm flipH="1" flipV="1">
            <a:off x="1595961" y="1502348"/>
            <a:ext cx="5623507" cy="876214"/>
          </a:xfrm>
          <a:prstGeom prst="straightConnector1">
            <a:avLst/>
          </a:prstGeom>
          <a:ln w="15875">
            <a:solidFill>
              <a:srgbClr val="66FF33">
                <a:alpha val="5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27" idx="0"/>
          </p:cNvCxnSpPr>
          <p:nvPr/>
        </p:nvCxnSpPr>
        <p:spPr>
          <a:xfrm flipH="1">
            <a:off x="4694435" y="4142712"/>
            <a:ext cx="2531866" cy="1364595"/>
          </a:xfrm>
          <a:prstGeom prst="straightConnector1">
            <a:avLst/>
          </a:prstGeom>
          <a:ln w="15875">
            <a:solidFill>
              <a:srgbClr val="0070C0">
                <a:alpha val="5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28" idx="0"/>
          </p:cNvCxnSpPr>
          <p:nvPr/>
        </p:nvCxnSpPr>
        <p:spPr>
          <a:xfrm flipH="1">
            <a:off x="6006517" y="2462235"/>
            <a:ext cx="1210121" cy="3054418"/>
          </a:xfrm>
          <a:prstGeom prst="straightConnector1">
            <a:avLst/>
          </a:prstGeom>
          <a:ln w="15875">
            <a:solidFill>
              <a:srgbClr val="66FF33">
                <a:alpha val="5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4" idx="7"/>
          </p:cNvCxnSpPr>
          <p:nvPr/>
        </p:nvCxnSpPr>
        <p:spPr>
          <a:xfrm flipH="1">
            <a:off x="3191321" y="2390112"/>
            <a:ext cx="4034979" cy="3122614"/>
          </a:xfrm>
          <a:prstGeom prst="straightConnector1">
            <a:avLst/>
          </a:prstGeom>
          <a:ln w="15875">
            <a:solidFill>
              <a:srgbClr val="66FF33">
                <a:alpha val="50000"/>
              </a:srgbClr>
            </a:solidFill>
            <a:tailEnd type="arrow"/>
          </a:ln>
        </p:spPr>
        <p:style>
          <a:lnRef idx="1">
            <a:schemeClr val="accent1"/>
          </a:lnRef>
          <a:fillRef idx="0">
            <a:schemeClr val="accent1"/>
          </a:fillRef>
          <a:effectRef idx="0">
            <a:schemeClr val="accent1"/>
          </a:effectRef>
          <a:fontRef idx="minor">
            <a:schemeClr val="tx1"/>
          </a:fontRef>
        </p:style>
      </p:cxnSp>
      <p:sp>
        <p:nvSpPr>
          <p:cNvPr id="38" name="Content Placeholder 4"/>
          <p:cNvSpPr txBox="1">
            <a:spLocks/>
          </p:cNvSpPr>
          <p:nvPr/>
        </p:nvSpPr>
        <p:spPr>
          <a:xfrm>
            <a:off x="7219469" y="1902749"/>
            <a:ext cx="1736290" cy="3916363"/>
          </a:xfrm>
          <a:prstGeom prst="rect">
            <a:avLst/>
          </a:prstGeom>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schemeClr val="tx1"/>
              </a:solidFill>
              <a:effectLst/>
              <a:uLnTx/>
              <a:uFillTx/>
              <a:latin typeface="Tw Cen MT" panose="020B0602020104020603" pitchFamily="34" charset="0"/>
            </a:endParaRPr>
          </a:p>
          <a:p>
            <a:pPr lvl="0">
              <a:spcBef>
                <a:spcPct val="20000"/>
              </a:spcBef>
            </a:pPr>
            <a:r>
              <a:rPr lang="en-US" sz="2000" dirty="0">
                <a:latin typeface="Tw Cen MT" panose="020B0602020104020603" pitchFamily="34" charset="0"/>
              </a:rPr>
              <a:t>Timely</a:t>
            </a:r>
          </a:p>
          <a:p>
            <a:pPr marL="342900" lvl="0" indent="-342900">
              <a:spcBef>
                <a:spcPct val="20000"/>
              </a:spcBef>
              <a:buFont typeface="Arial" pitchFamily="34" charset="0"/>
              <a:buChar char="•"/>
            </a:pPr>
            <a:endParaRPr kumimoji="0" lang="en-US" sz="2000" b="0" i="0" u="none" strike="noStrike" kern="1200" cap="none" spc="0" normalizeH="0" baseline="0" noProof="0" dirty="0">
              <a:ln>
                <a:noFill/>
              </a:ln>
              <a:solidFill>
                <a:schemeClr val="tx1"/>
              </a:solidFill>
              <a:effectLst/>
              <a:uLnTx/>
              <a:uFillTx/>
              <a:latin typeface="Tw Cen MT" panose="020B0602020104020603" pitchFamily="34" charset="0"/>
            </a:endParaRPr>
          </a:p>
          <a:p>
            <a:pPr lvl="0">
              <a:spcBef>
                <a:spcPct val="20000"/>
              </a:spcBef>
            </a:pPr>
            <a:r>
              <a:rPr kumimoji="0" lang="en-US" sz="2000" b="0" i="0" u="none" strike="noStrike" kern="1200" cap="none" spc="0" normalizeH="0" baseline="0" noProof="0" dirty="0">
                <a:ln>
                  <a:noFill/>
                </a:ln>
                <a:solidFill>
                  <a:schemeClr val="tx1"/>
                </a:solidFill>
                <a:effectLst/>
                <a:uLnTx/>
                <a:uFillTx/>
                <a:latin typeface="Tw Cen MT" panose="020B0602020104020603" pitchFamily="34" charset="0"/>
              </a:rPr>
              <a:t>Signed by the reconciler</a:t>
            </a:r>
          </a:p>
          <a:p>
            <a:pPr marL="342900" lvl="0" indent="-342900">
              <a:spcBef>
                <a:spcPct val="20000"/>
              </a:spcBef>
              <a:buFont typeface="Arial" pitchFamily="34" charset="0"/>
              <a:buChar char="•"/>
            </a:pPr>
            <a:endParaRPr lang="en-US" sz="2000" dirty="0">
              <a:latin typeface="Tw Cen MT" panose="020B0602020104020603" pitchFamily="34" charset="0"/>
            </a:endParaRPr>
          </a:p>
          <a:p>
            <a:pPr lvl="0">
              <a:spcBef>
                <a:spcPct val="20000"/>
              </a:spcBef>
            </a:pPr>
            <a:r>
              <a:rPr lang="en-US" sz="2000" dirty="0">
                <a:latin typeface="Tw Cen MT" panose="020B0602020104020603" pitchFamily="34" charset="0"/>
              </a:rPr>
              <a:t>Signed by reviewer (DH) for the processor’s leave</a:t>
            </a:r>
          </a:p>
        </p:txBody>
      </p:sp>
      <p:sp>
        <p:nvSpPr>
          <p:cNvPr id="17" name="Content Placeholder 4"/>
          <p:cNvSpPr txBox="1">
            <a:spLocks/>
          </p:cNvSpPr>
          <p:nvPr/>
        </p:nvSpPr>
        <p:spPr>
          <a:xfrm>
            <a:off x="685800" y="6054963"/>
            <a:ext cx="8229600" cy="7620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800" b="1" dirty="0">
                <a:solidFill>
                  <a:schemeClr val="tx1"/>
                </a:solidFill>
                <a:latin typeface="Tw Cen MT" panose="020B0602020104020603" pitchFamily="34" charset="0"/>
              </a:rPr>
              <a:t>Note: </a:t>
            </a:r>
            <a:r>
              <a:rPr lang="en-US" sz="1800" dirty="0">
                <a:solidFill>
                  <a:schemeClr val="tx1"/>
                </a:solidFill>
                <a:latin typeface="Tw Cen MT" panose="020B0602020104020603" pitchFamily="34" charset="0"/>
              </a:rPr>
              <a:t>Documentation exists to support that leave usage and balances are </a:t>
            </a:r>
            <a:r>
              <a:rPr lang="en-US" sz="1800" u="sng" dirty="0">
                <a:solidFill>
                  <a:schemeClr val="tx1"/>
                </a:solidFill>
                <a:latin typeface="Tw Cen MT" panose="020B0602020104020603" pitchFamily="34" charset="0"/>
              </a:rPr>
              <a:t>reviewed</a:t>
            </a:r>
            <a:r>
              <a:rPr lang="en-US" sz="1800" dirty="0">
                <a:solidFill>
                  <a:schemeClr val="tx1"/>
                </a:solidFill>
                <a:latin typeface="Tw Cen MT" panose="020B0602020104020603" pitchFamily="34" charset="0"/>
              </a:rPr>
              <a:t> timely and independent review of the processor's leave</a:t>
            </a:r>
          </a:p>
        </p:txBody>
      </p:sp>
      <p:pic>
        <p:nvPicPr>
          <p:cNvPr id="19" name="Picture 18"/>
          <p:cNvPicPr>
            <a:picLocks noChangeAspect="1"/>
          </p:cNvPicPr>
          <p:nvPr/>
        </p:nvPicPr>
        <p:blipFill>
          <a:blip r:embed="rId4"/>
          <a:stretch>
            <a:fillRect/>
          </a:stretch>
        </p:blipFill>
        <p:spPr>
          <a:xfrm>
            <a:off x="993930" y="5529807"/>
            <a:ext cx="2048010" cy="272324"/>
          </a:xfrm>
          <a:prstGeom prst="rect">
            <a:avLst/>
          </a:prstGeom>
        </p:spPr>
      </p:pic>
      <p:cxnSp>
        <p:nvCxnSpPr>
          <p:cNvPr id="36" name="Straight Arrow Connector 35"/>
          <p:cNvCxnSpPr>
            <a:endCxn id="35" idx="7"/>
          </p:cNvCxnSpPr>
          <p:nvPr/>
        </p:nvCxnSpPr>
        <p:spPr>
          <a:xfrm flipH="1">
            <a:off x="2122656" y="3128316"/>
            <a:ext cx="5101986" cy="2388337"/>
          </a:xfrm>
          <a:prstGeom prst="straightConnector1">
            <a:avLst/>
          </a:prstGeom>
          <a:ln w="15875">
            <a:solidFill>
              <a:srgbClr val="FF3300">
                <a:alpha val="50000"/>
              </a:srgbClr>
            </a:solidFill>
            <a:tailEnd type="arrow"/>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726493" y="5468842"/>
            <a:ext cx="1635707" cy="326476"/>
          </a:xfrm>
          <a:prstGeom prst="ellipse">
            <a:avLst/>
          </a:prstGeom>
          <a:noFill/>
          <a:ln>
            <a:solidFill>
              <a:srgbClr val="FF33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219610" y="5468842"/>
            <a:ext cx="1138430" cy="299660"/>
          </a:xfrm>
          <a:prstGeom prst="ellipse">
            <a:avLst/>
          </a:prstGeom>
          <a:noFill/>
          <a:ln>
            <a:solidFill>
              <a:srgbClr val="66FF33">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5"/>
          <a:stretch>
            <a:fillRect/>
          </a:stretch>
        </p:blipFill>
        <p:spPr>
          <a:xfrm>
            <a:off x="4351307" y="5529807"/>
            <a:ext cx="1912108" cy="249056"/>
          </a:xfrm>
          <a:prstGeom prst="rect">
            <a:avLst/>
          </a:prstGeom>
        </p:spPr>
      </p:pic>
      <p:sp>
        <p:nvSpPr>
          <p:cNvPr id="27" name="Oval 26"/>
          <p:cNvSpPr/>
          <p:nvPr/>
        </p:nvSpPr>
        <p:spPr>
          <a:xfrm>
            <a:off x="3792601" y="5507307"/>
            <a:ext cx="1803667" cy="311806"/>
          </a:xfrm>
          <a:prstGeom prst="ellipse">
            <a:avLst/>
          </a:prstGeom>
          <a:noFill/>
          <a:ln>
            <a:solidFill>
              <a:srgbClr val="0070C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625517" y="5516653"/>
            <a:ext cx="762000" cy="268022"/>
          </a:xfrm>
          <a:prstGeom prst="ellipse">
            <a:avLst/>
          </a:prstGeom>
          <a:noFill/>
          <a:ln>
            <a:solidFill>
              <a:srgbClr val="66FF33">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4983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50"/>
            <a:ext cx="7772400" cy="1470025"/>
          </a:xfrm>
        </p:spPr>
        <p:txBody>
          <a:bodyPr>
            <a:normAutofit/>
          </a:bodyPr>
          <a:lstStyle/>
          <a:p>
            <a:pPr algn="l"/>
            <a:r>
              <a:rPr lang="en-US" sz="3600" b="1" dirty="0"/>
              <a:t>Objectives</a:t>
            </a:r>
          </a:p>
        </p:txBody>
      </p:sp>
      <p:sp>
        <p:nvSpPr>
          <p:cNvPr id="3" name="Subtitle 2"/>
          <p:cNvSpPr>
            <a:spLocks noGrp="1"/>
          </p:cNvSpPr>
          <p:nvPr>
            <p:ph type="subTitle" idx="1"/>
          </p:nvPr>
        </p:nvSpPr>
        <p:spPr>
          <a:xfrm>
            <a:off x="800101" y="1475548"/>
            <a:ext cx="7781924" cy="3962950"/>
          </a:xfrm>
        </p:spPr>
        <p:txBody>
          <a:bodyPr>
            <a:normAutofit/>
          </a:bodyPr>
          <a:lstStyle/>
          <a:p>
            <a:pPr algn="l"/>
            <a:r>
              <a:rPr lang="en-US" sz="2400" dirty="0">
                <a:solidFill>
                  <a:schemeClr val="tx1"/>
                </a:solidFill>
                <a:latin typeface="Tw Cen MT" panose="020B0602020104020603" pitchFamily="34" charset="0"/>
              </a:rPr>
              <a:t>The purpose of this training is to inform and encourage employees as to what basic controls are needed within a department.</a:t>
            </a:r>
          </a:p>
          <a:p>
            <a:pPr marL="342900" indent="-342900" algn="l">
              <a:buFont typeface="Arial" panose="020B0604020202020204" pitchFamily="34" charset="0"/>
              <a:buChar char="•"/>
            </a:pPr>
            <a:endParaRPr lang="en-US" sz="1900" dirty="0">
              <a:solidFill>
                <a:schemeClr val="tx1"/>
              </a:solidFill>
              <a:latin typeface="Tw Cen MT" panose="020B0602020104020603" pitchFamily="34" charset="0"/>
            </a:endParaRPr>
          </a:p>
          <a:p>
            <a:pPr algn="l"/>
            <a:endParaRPr lang="en-US" sz="1900" dirty="0">
              <a:solidFill>
                <a:schemeClr val="tx1"/>
              </a:solidFill>
              <a:latin typeface="Tw Cen MT" panose="020B0602020104020603" pitchFamily="34" charset="0"/>
            </a:endParaRP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l="23127" r="23772"/>
          <a:stretch/>
        </p:blipFill>
        <p:spPr>
          <a:xfrm>
            <a:off x="889286" y="3695820"/>
            <a:ext cx="2150005" cy="2024455"/>
          </a:xfrm>
          <a:prstGeom prst="rect">
            <a:avLst/>
          </a:prstGeom>
        </p:spPr>
      </p:pic>
      <p:sp>
        <p:nvSpPr>
          <p:cNvPr id="5" name="Rectangle 4"/>
          <p:cNvSpPr/>
          <p:nvPr/>
        </p:nvSpPr>
        <p:spPr>
          <a:xfrm>
            <a:off x="3317966" y="4088263"/>
            <a:ext cx="5068389" cy="646331"/>
          </a:xfrm>
          <a:prstGeom prst="rect">
            <a:avLst/>
          </a:prstGeom>
        </p:spPr>
        <p:txBody>
          <a:bodyPr wrap="square">
            <a:spAutoFit/>
          </a:bodyPr>
          <a:lstStyle/>
          <a:p>
            <a:r>
              <a:rPr lang="en-US" dirty="0">
                <a:latin typeface="Tw Cen MT" panose="020B0602020104020603" pitchFamily="34" charset="0"/>
              </a:rPr>
              <a:t>As an added bonus we will show you what we look for during a Basic Control Assessment (BCA)!</a:t>
            </a:r>
          </a:p>
        </p:txBody>
      </p:sp>
    </p:spTree>
    <p:extLst>
      <p:ext uri="{BB962C8B-B14F-4D97-AF65-F5344CB8AC3E}">
        <p14:creationId xmlns:p14="http://schemas.microsoft.com/office/powerpoint/2010/main" val="324566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200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3694"/>
            <a:ext cx="9144000" cy="6918059"/>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511488" y="965404"/>
            <a:ext cx="8388291" cy="5010735"/>
          </a:xfrm>
          <a:prstGeom prst="rect">
            <a:avLst/>
          </a:prstGeom>
        </p:spPr>
      </p:pic>
      <p:pic>
        <p:nvPicPr>
          <p:cNvPr id="23" name="Picture 22"/>
          <p:cNvPicPr>
            <a:picLocks noChangeAspect="1"/>
          </p:cNvPicPr>
          <p:nvPr/>
        </p:nvPicPr>
        <p:blipFill>
          <a:blip r:embed="rId4"/>
          <a:stretch>
            <a:fillRect/>
          </a:stretch>
        </p:blipFill>
        <p:spPr>
          <a:xfrm>
            <a:off x="6987672" y="1201058"/>
            <a:ext cx="1912108" cy="249056"/>
          </a:xfrm>
          <a:prstGeom prst="rect">
            <a:avLst/>
          </a:prstGeom>
        </p:spPr>
      </p:pic>
      <p:pic>
        <p:nvPicPr>
          <p:cNvPr id="24" name="Picture 23"/>
          <p:cNvPicPr>
            <a:picLocks noChangeAspect="1"/>
          </p:cNvPicPr>
          <p:nvPr/>
        </p:nvPicPr>
        <p:blipFill>
          <a:blip r:embed="rId5"/>
          <a:stretch>
            <a:fillRect/>
          </a:stretch>
        </p:blipFill>
        <p:spPr>
          <a:xfrm>
            <a:off x="1434893" y="1216960"/>
            <a:ext cx="1754804" cy="233336"/>
          </a:xfrm>
          <a:prstGeom prst="rect">
            <a:avLst/>
          </a:prstGeom>
        </p:spPr>
      </p:pic>
      <p:sp>
        <p:nvSpPr>
          <p:cNvPr id="7" name="Title 1"/>
          <p:cNvSpPr>
            <a:spLocks noGrp="1"/>
          </p:cNvSpPr>
          <p:nvPr>
            <p:ph type="ctrTitle"/>
          </p:nvPr>
        </p:nvSpPr>
        <p:spPr>
          <a:xfrm>
            <a:off x="685799" y="-51350"/>
            <a:ext cx="8458201" cy="1470025"/>
          </a:xfrm>
        </p:spPr>
        <p:txBody>
          <a:bodyPr>
            <a:normAutofit/>
          </a:bodyPr>
          <a:lstStyle/>
          <a:p>
            <a:pPr algn="l"/>
            <a:r>
              <a:rPr lang="en-US" sz="3400" b="1" dirty="0"/>
              <a:t>PWRLVEF: </a:t>
            </a:r>
            <a:r>
              <a:rPr lang="en-US" sz="2800" dirty="0"/>
              <a:t>Banner/</a:t>
            </a:r>
            <a:r>
              <a:rPr lang="en-US" sz="2800" dirty="0" err="1"/>
              <a:t>eForm</a:t>
            </a:r>
            <a:r>
              <a:rPr lang="en-US" sz="2800" dirty="0"/>
              <a:t> Leave Reconciliation</a:t>
            </a:r>
          </a:p>
        </p:txBody>
      </p:sp>
      <p:sp>
        <p:nvSpPr>
          <p:cNvPr id="18" name="Content Placeholder 4"/>
          <p:cNvSpPr txBox="1">
            <a:spLocks/>
          </p:cNvSpPr>
          <p:nvPr/>
        </p:nvSpPr>
        <p:spPr>
          <a:xfrm>
            <a:off x="1219200" y="5967864"/>
            <a:ext cx="1295400" cy="709596"/>
          </a:xfrm>
          <a:prstGeom prst="rect">
            <a:avLst/>
          </a:prstGeom>
        </p:spPr>
        <p:txBody>
          <a:bodyPr vert="horz" lIns="91440" tIns="45720" rIns="91440" bIns="45720" rtlCol="0">
            <a:normAutofit/>
          </a:bodyPr>
          <a:lstStyle/>
          <a:p>
            <a:pPr lvl="0">
              <a:spcBef>
                <a:spcPct val="20000"/>
              </a:spcBef>
            </a:pPr>
            <a:r>
              <a:rPr lang="en-US" sz="1900" dirty="0">
                <a:latin typeface="Tw Cen MT" panose="020B0602020104020603" pitchFamily="34" charset="0"/>
              </a:rPr>
              <a:t>Timely</a:t>
            </a:r>
          </a:p>
        </p:txBody>
      </p:sp>
      <p:sp>
        <p:nvSpPr>
          <p:cNvPr id="19" name="Content Placeholder 4"/>
          <p:cNvSpPr txBox="1">
            <a:spLocks/>
          </p:cNvSpPr>
          <p:nvPr/>
        </p:nvSpPr>
        <p:spPr>
          <a:xfrm>
            <a:off x="2895600" y="5969386"/>
            <a:ext cx="2004775" cy="929640"/>
          </a:xfrm>
          <a:prstGeom prst="rect">
            <a:avLst/>
          </a:prstGeom>
        </p:spPr>
        <p:txBody>
          <a:bodyPr vert="horz" lIns="91440" tIns="45720" rIns="91440" bIns="45720" rtlCol="0">
            <a:normAutofit/>
          </a:bodyPr>
          <a:lstStyle/>
          <a:p>
            <a:pPr lvl="0">
              <a:spcBef>
                <a:spcPct val="20000"/>
              </a:spcBef>
            </a:pPr>
            <a:r>
              <a:rPr kumimoji="0" lang="en-US" sz="1900" b="0" i="0" u="none" strike="noStrike" kern="1200" cap="none" spc="0" normalizeH="0" baseline="0" noProof="0" dirty="0">
                <a:ln>
                  <a:noFill/>
                </a:ln>
                <a:solidFill>
                  <a:schemeClr val="tx1"/>
                </a:solidFill>
                <a:effectLst/>
                <a:uLnTx/>
                <a:uFillTx/>
                <a:latin typeface="Tw Cen MT" panose="020B0602020104020603" pitchFamily="34" charset="0"/>
              </a:rPr>
              <a:t>Signed by the reconciler</a:t>
            </a:r>
            <a:endParaRPr lang="en-US" sz="1900" dirty="0">
              <a:latin typeface="Tw Cen MT" panose="020B0602020104020603" pitchFamily="34" charset="0"/>
            </a:endParaRPr>
          </a:p>
        </p:txBody>
      </p:sp>
      <p:sp>
        <p:nvSpPr>
          <p:cNvPr id="20" name="Content Placeholder 4"/>
          <p:cNvSpPr txBox="1">
            <a:spLocks/>
          </p:cNvSpPr>
          <p:nvPr/>
        </p:nvSpPr>
        <p:spPr>
          <a:xfrm>
            <a:off x="5105400" y="5984626"/>
            <a:ext cx="3581400" cy="864886"/>
          </a:xfrm>
          <a:prstGeom prst="rect">
            <a:avLst/>
          </a:prstGeom>
        </p:spPr>
        <p:txBody>
          <a:bodyPr vert="horz" lIns="91440" tIns="45720" rIns="91440" bIns="45720" rtlCol="0">
            <a:normAutofit/>
          </a:bodyPr>
          <a:lstStyle/>
          <a:p>
            <a:pPr lvl="0">
              <a:spcBef>
                <a:spcPct val="20000"/>
              </a:spcBef>
            </a:pPr>
            <a:r>
              <a:rPr lang="en-US" sz="2000" dirty="0">
                <a:latin typeface="Tw Cen MT" panose="020B0602020104020603" pitchFamily="34" charset="0"/>
              </a:rPr>
              <a:t>Signed by reviewer (DH)</a:t>
            </a:r>
          </a:p>
        </p:txBody>
      </p:sp>
      <p:sp>
        <p:nvSpPr>
          <p:cNvPr id="21" name="Oval 20"/>
          <p:cNvSpPr/>
          <p:nvPr/>
        </p:nvSpPr>
        <p:spPr>
          <a:xfrm>
            <a:off x="2430052" y="1239340"/>
            <a:ext cx="916993" cy="175136"/>
          </a:xfrm>
          <a:prstGeom prst="ellipse">
            <a:avLst/>
          </a:prstGeom>
          <a:noFill/>
          <a:ln>
            <a:solidFill>
              <a:srgbClr val="00B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a:endCxn id="21" idx="4"/>
          </p:cNvCxnSpPr>
          <p:nvPr/>
        </p:nvCxnSpPr>
        <p:spPr>
          <a:xfrm flipV="1">
            <a:off x="1514154" y="1414476"/>
            <a:ext cx="1374395" cy="4642442"/>
          </a:xfrm>
          <a:prstGeom prst="straightConnector1">
            <a:avLst/>
          </a:prstGeom>
          <a:ln w="15875">
            <a:solidFill>
              <a:srgbClr val="00B050">
                <a:alpha val="50000"/>
              </a:srgbClr>
            </a:solidFill>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905706" y="1079203"/>
            <a:ext cx="916993" cy="175136"/>
          </a:xfrm>
          <a:prstGeom prst="ellipse">
            <a:avLst/>
          </a:prstGeom>
          <a:noFill/>
          <a:ln>
            <a:solidFill>
              <a:srgbClr val="00B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a:endCxn id="30" idx="4"/>
          </p:cNvCxnSpPr>
          <p:nvPr/>
        </p:nvCxnSpPr>
        <p:spPr>
          <a:xfrm flipH="1" flipV="1">
            <a:off x="1364203" y="1254339"/>
            <a:ext cx="141381" cy="4802579"/>
          </a:xfrm>
          <a:prstGeom prst="straightConnector1">
            <a:avLst/>
          </a:prstGeom>
          <a:ln w="15875">
            <a:solidFill>
              <a:srgbClr val="00B050">
                <a:alpha val="50000"/>
              </a:srgbClr>
            </a:solidFill>
            <a:tailEnd type="arrow"/>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4311935" y="1320859"/>
            <a:ext cx="1579218" cy="175136"/>
          </a:xfrm>
          <a:prstGeom prst="ellipse">
            <a:avLst/>
          </a:prstGeom>
          <a:noFill/>
          <a:ln>
            <a:solidFill>
              <a:srgbClr val="00B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a:endCxn id="32" idx="4"/>
          </p:cNvCxnSpPr>
          <p:nvPr/>
        </p:nvCxnSpPr>
        <p:spPr>
          <a:xfrm flipV="1">
            <a:off x="1505584" y="1495995"/>
            <a:ext cx="3595960" cy="4569410"/>
          </a:xfrm>
          <a:prstGeom prst="straightConnector1">
            <a:avLst/>
          </a:prstGeom>
          <a:ln w="15875">
            <a:solidFill>
              <a:srgbClr val="00B050">
                <a:alpha val="50000"/>
              </a:srgbClr>
            </a:solidFill>
            <a:tailEnd type="arrow"/>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8128513" y="1182708"/>
            <a:ext cx="873379" cy="304800"/>
          </a:xfrm>
          <a:prstGeom prst="ellipse">
            <a:avLst/>
          </a:prstGeom>
          <a:noFill/>
          <a:ln>
            <a:solidFill>
              <a:srgbClr val="00B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p:cNvCxnSpPr>
            <a:endCxn id="34" idx="4"/>
          </p:cNvCxnSpPr>
          <p:nvPr/>
        </p:nvCxnSpPr>
        <p:spPr>
          <a:xfrm flipV="1">
            <a:off x="1514154" y="1487508"/>
            <a:ext cx="7051049" cy="4534330"/>
          </a:xfrm>
          <a:prstGeom prst="straightConnector1">
            <a:avLst/>
          </a:prstGeom>
          <a:ln w="15875">
            <a:solidFill>
              <a:srgbClr val="00B050">
                <a:alpha val="50000"/>
              </a:srgbClr>
            </a:solidFill>
            <a:tailEnd type="arrow"/>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971088" y="1193002"/>
            <a:ext cx="1720361" cy="350271"/>
          </a:xfrm>
          <a:prstGeom prst="ellipse">
            <a:avLst/>
          </a:prstGeom>
          <a:noFill/>
          <a:ln>
            <a:solidFill>
              <a:srgbClr val="CC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p:cNvCxnSpPr>
            <a:endCxn id="40" idx="4"/>
          </p:cNvCxnSpPr>
          <p:nvPr/>
        </p:nvCxnSpPr>
        <p:spPr>
          <a:xfrm flipH="1" flipV="1">
            <a:off x="1831269" y="1543273"/>
            <a:ext cx="3704594" cy="4546665"/>
          </a:xfrm>
          <a:prstGeom prst="straightConnector1">
            <a:avLst/>
          </a:prstGeom>
          <a:ln w="15875">
            <a:solidFill>
              <a:srgbClr val="CC0000">
                <a:alpha val="5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43" idx="4"/>
          </p:cNvCxnSpPr>
          <p:nvPr/>
        </p:nvCxnSpPr>
        <p:spPr>
          <a:xfrm flipV="1">
            <a:off x="3769354" y="1487508"/>
            <a:ext cx="3626112" cy="4569410"/>
          </a:xfrm>
          <a:prstGeom prst="straightConnector1">
            <a:avLst/>
          </a:prstGeom>
          <a:ln w="15875">
            <a:solidFill>
              <a:srgbClr val="0070C0">
                <a:alpha val="50000"/>
              </a:srgbClr>
            </a:solidFill>
            <a:tailEnd type="arrow"/>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6705600" y="1132219"/>
            <a:ext cx="1379732" cy="355289"/>
          </a:xfrm>
          <a:prstGeom prst="ellipse">
            <a:avLst/>
          </a:prstGeom>
          <a:noFill/>
          <a:ln>
            <a:solidFill>
              <a:srgbClr val="0070C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4"/>
          <p:cNvSpPr txBox="1">
            <a:spLocks/>
          </p:cNvSpPr>
          <p:nvPr/>
        </p:nvSpPr>
        <p:spPr>
          <a:xfrm>
            <a:off x="496884" y="6281133"/>
            <a:ext cx="2263140" cy="413820"/>
          </a:xfrm>
          <a:prstGeom prst="rect">
            <a:avLst/>
          </a:prstGeom>
        </p:spPr>
        <p:txBody>
          <a:bodyPr vert="horz" lIns="91440" tIns="45720" rIns="91440" bIns="45720" rtlCol="0">
            <a:normAutofit fontScale="55000" lnSpcReduction="20000"/>
          </a:bodyPr>
          <a:lstStyle/>
          <a:p>
            <a:pPr lvl="0" algn="ctr">
              <a:spcBef>
                <a:spcPct val="20000"/>
              </a:spcBef>
            </a:pPr>
            <a:r>
              <a:rPr lang="en-US" sz="1900" dirty="0">
                <a:latin typeface="Tw Cen MT" panose="020B0602020104020603" pitchFamily="34" charset="0"/>
              </a:rPr>
              <a:t>This recon was not performed timely </a:t>
            </a:r>
          </a:p>
          <a:p>
            <a:pPr lvl="0" algn="ctr">
              <a:spcBef>
                <a:spcPct val="20000"/>
              </a:spcBef>
            </a:pPr>
            <a:r>
              <a:rPr lang="en-US" sz="1900" dirty="0">
                <a:latin typeface="Tw Cen MT" panose="020B0602020104020603" pitchFamily="34" charset="0"/>
              </a:rPr>
              <a:t>(i.e. this would be a finding!)</a:t>
            </a:r>
          </a:p>
        </p:txBody>
      </p:sp>
    </p:spTree>
    <p:extLst>
      <p:ext uri="{BB962C8B-B14F-4D97-AF65-F5344CB8AC3E}">
        <p14:creationId xmlns:p14="http://schemas.microsoft.com/office/powerpoint/2010/main" val="2227669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60060"/>
            <a:ext cx="9144000" cy="6918059"/>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ctrTitle"/>
          </p:nvPr>
        </p:nvSpPr>
        <p:spPr>
          <a:xfrm>
            <a:off x="685799" y="-51350"/>
            <a:ext cx="8213979" cy="1470025"/>
          </a:xfrm>
        </p:spPr>
        <p:txBody>
          <a:bodyPr>
            <a:normAutofit/>
          </a:bodyPr>
          <a:lstStyle/>
          <a:p>
            <a:pPr algn="l"/>
            <a:r>
              <a:rPr lang="en-US" sz="3400" b="1" dirty="0"/>
              <a:t>PWRLVNF: </a:t>
            </a:r>
            <a:r>
              <a:rPr lang="en-US" sz="3400" dirty="0"/>
              <a:t>Leave </a:t>
            </a:r>
            <a:r>
              <a:rPr lang="en-US" sz="3400" dirty="0" err="1"/>
              <a:t>eForms</a:t>
            </a:r>
            <a:r>
              <a:rPr lang="en-US" sz="3400" dirty="0"/>
              <a:t> Not Finalized</a:t>
            </a:r>
          </a:p>
        </p:txBody>
      </p:sp>
      <p:sp>
        <p:nvSpPr>
          <p:cNvPr id="15" name="Title 1"/>
          <p:cNvSpPr txBox="1">
            <a:spLocks/>
          </p:cNvSpPr>
          <p:nvPr/>
        </p:nvSpPr>
        <p:spPr>
          <a:xfrm>
            <a:off x="698154" y="479992"/>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algn="l"/>
            <a:endParaRPr lang="en-US" sz="2400" i="1" dirty="0"/>
          </a:p>
        </p:txBody>
      </p:sp>
      <p:sp>
        <p:nvSpPr>
          <p:cNvPr id="8" name="Rectangle 7"/>
          <p:cNvSpPr/>
          <p:nvPr/>
        </p:nvSpPr>
        <p:spPr>
          <a:xfrm>
            <a:off x="685799" y="5421181"/>
            <a:ext cx="7992765" cy="1200329"/>
          </a:xfrm>
          <a:prstGeom prst="rect">
            <a:avLst/>
          </a:prstGeom>
        </p:spPr>
        <p:txBody>
          <a:bodyPr wrap="square">
            <a:spAutoFit/>
          </a:bodyPr>
          <a:lstStyle/>
          <a:p>
            <a:r>
              <a:rPr lang="en-US" b="1" dirty="0">
                <a:latin typeface="Tw Cen MT" panose="020B0602020104020603" pitchFamily="34" charset="0"/>
              </a:rPr>
              <a:t>Note: </a:t>
            </a:r>
            <a:r>
              <a:rPr lang="en-US" dirty="0">
                <a:latin typeface="Tw Cen MT" panose="020B0602020104020603" pitchFamily="34" charset="0"/>
              </a:rPr>
              <a:t>This a 2-part report. </a:t>
            </a:r>
          </a:p>
          <a:p>
            <a:r>
              <a:rPr lang="en-US" u="sng" dirty="0">
                <a:latin typeface="Tw Cen MT" panose="020B0602020104020603" pitchFamily="34" charset="0"/>
              </a:rPr>
              <a:t>1</a:t>
            </a:r>
            <a:r>
              <a:rPr lang="en-US" u="sng" baseline="30000" dirty="0">
                <a:latin typeface="Tw Cen MT" panose="020B0602020104020603" pitchFamily="34" charset="0"/>
              </a:rPr>
              <a:t>st</a:t>
            </a:r>
            <a:r>
              <a:rPr lang="en-US" u="sng" dirty="0">
                <a:latin typeface="Tw Cen MT" panose="020B0602020104020603" pitchFamily="34" charset="0"/>
              </a:rPr>
              <a:t> Part (or page)</a:t>
            </a:r>
            <a:r>
              <a:rPr lang="en-US" dirty="0">
                <a:latin typeface="Tw Cen MT" panose="020B0602020104020603" pitchFamily="34" charset="0"/>
              </a:rPr>
              <a:t> shows leave </a:t>
            </a:r>
            <a:r>
              <a:rPr lang="en-US" dirty="0" err="1">
                <a:latin typeface="Tw Cen MT" panose="020B0602020104020603" pitchFamily="34" charset="0"/>
              </a:rPr>
              <a:t>eForms</a:t>
            </a:r>
            <a:r>
              <a:rPr lang="en-US" dirty="0">
                <a:latin typeface="Tw Cen MT" panose="020B0602020104020603" pitchFamily="34" charset="0"/>
              </a:rPr>
              <a:t> not finalized (which means the </a:t>
            </a:r>
            <a:r>
              <a:rPr lang="en-US" dirty="0" err="1">
                <a:latin typeface="Tw Cen MT" panose="020B0602020104020603" pitchFamily="34" charset="0"/>
              </a:rPr>
              <a:t>eForm</a:t>
            </a:r>
            <a:r>
              <a:rPr lang="en-US" dirty="0">
                <a:latin typeface="Tw Cen MT" panose="020B0602020104020603" pitchFamily="34" charset="0"/>
              </a:rPr>
              <a:t> is in someone’s queue, but not processed). Use this page of the report to follow up on any old </a:t>
            </a:r>
            <a:r>
              <a:rPr lang="en-US" dirty="0" err="1">
                <a:latin typeface="Tw Cen MT" panose="020B0602020104020603" pitchFamily="34" charset="0"/>
              </a:rPr>
              <a:t>eForms</a:t>
            </a:r>
            <a:r>
              <a:rPr lang="en-US" dirty="0">
                <a:latin typeface="Tw Cen MT" panose="020B0602020104020603" pitchFamily="34" charset="0"/>
              </a:rPr>
              <a:t> still in an action queue.</a:t>
            </a:r>
          </a:p>
        </p:txBody>
      </p:sp>
      <p:pic>
        <p:nvPicPr>
          <p:cNvPr id="3" name="Picture 2"/>
          <p:cNvPicPr>
            <a:picLocks noChangeAspect="1"/>
          </p:cNvPicPr>
          <p:nvPr/>
        </p:nvPicPr>
        <p:blipFill>
          <a:blip r:embed="rId3"/>
          <a:stretch>
            <a:fillRect/>
          </a:stretch>
        </p:blipFill>
        <p:spPr>
          <a:xfrm>
            <a:off x="403392" y="1639526"/>
            <a:ext cx="8337217" cy="2741636"/>
          </a:xfrm>
          <a:prstGeom prst="rect">
            <a:avLst/>
          </a:prstGeom>
        </p:spPr>
      </p:pic>
      <p:grpSp>
        <p:nvGrpSpPr>
          <p:cNvPr id="16" name="Group 15"/>
          <p:cNvGrpSpPr/>
          <p:nvPr/>
        </p:nvGrpSpPr>
        <p:grpSpPr>
          <a:xfrm>
            <a:off x="1550066" y="3593123"/>
            <a:ext cx="3242722" cy="763370"/>
            <a:chOff x="1550066" y="3593123"/>
            <a:chExt cx="3242722" cy="763370"/>
          </a:xfrm>
        </p:grpSpPr>
        <p:sp>
          <p:nvSpPr>
            <p:cNvPr id="4" name="Rectangle 3"/>
            <p:cNvSpPr/>
            <p:nvPr/>
          </p:nvSpPr>
          <p:spPr>
            <a:xfrm>
              <a:off x="1550066" y="3593123"/>
              <a:ext cx="1384204" cy="523220"/>
            </a:xfrm>
            <a:prstGeom prst="rect">
              <a:avLst/>
            </a:prstGeom>
            <a:noFill/>
          </p:spPr>
          <p:txBody>
            <a:bodyPr wrap="square" lIns="91440" tIns="45720" rIns="91440" bIns="45720">
              <a:spAutoFit/>
            </a:bodyPr>
            <a:lstStyle/>
            <a:p>
              <a:r>
                <a:rPr lang="en-US" sz="1400" b="0" cap="none" spc="0" dirty="0">
                  <a:ln w="0"/>
                  <a:solidFill>
                    <a:schemeClr val="tx1"/>
                  </a:solidFill>
                  <a:effectLst>
                    <a:outerShdw blurRad="38100" dist="19050" dir="2700000" algn="tl" rotWithShape="0">
                      <a:schemeClr val="dk1">
                        <a:alpha val="40000"/>
                      </a:schemeClr>
                    </a:outerShdw>
                  </a:effectLst>
                </a:rPr>
                <a:t>Reconciled by:</a:t>
              </a:r>
            </a:p>
            <a:p>
              <a:r>
                <a:rPr lang="en-US" sz="1400" dirty="0">
                  <a:ln w="0"/>
                  <a:effectLst>
                    <a:outerShdw blurRad="38100" dist="19050" dir="2700000" algn="tl" rotWithShape="0">
                      <a:schemeClr val="dk1">
                        <a:alpha val="40000"/>
                      </a:schemeClr>
                    </a:outerShdw>
                  </a:effectLst>
                </a:rPr>
                <a:t>Reviewed by:</a:t>
              </a:r>
              <a:r>
                <a:rPr lang="en-US" sz="1400" b="0" cap="none" spc="0" dirty="0">
                  <a:ln w="0"/>
                  <a:solidFill>
                    <a:schemeClr val="tx1"/>
                  </a:solidFill>
                  <a:effectLst>
                    <a:outerShdw blurRad="38100" dist="19050" dir="2700000" algn="tl" rotWithShape="0">
                      <a:schemeClr val="dk1">
                        <a:alpha val="40000"/>
                      </a:schemeClr>
                    </a:outerShdw>
                  </a:effectLst>
                </a:rPr>
                <a:t> </a:t>
              </a:r>
            </a:p>
          </p:txBody>
        </p:sp>
        <p:pic>
          <p:nvPicPr>
            <p:cNvPr id="13" name="Picture 12"/>
            <p:cNvPicPr>
              <a:picLocks noChangeAspect="1"/>
            </p:cNvPicPr>
            <p:nvPr/>
          </p:nvPicPr>
          <p:blipFill>
            <a:blip r:embed="rId4"/>
            <a:stretch>
              <a:fillRect/>
            </a:stretch>
          </p:blipFill>
          <p:spPr>
            <a:xfrm>
              <a:off x="2728486" y="3845290"/>
              <a:ext cx="1754804" cy="511203"/>
            </a:xfrm>
            <a:prstGeom prst="rect">
              <a:avLst/>
            </a:prstGeom>
          </p:spPr>
        </p:pic>
        <p:pic>
          <p:nvPicPr>
            <p:cNvPr id="14" name="Picture 13"/>
            <p:cNvPicPr>
              <a:picLocks noChangeAspect="1"/>
            </p:cNvPicPr>
            <p:nvPr/>
          </p:nvPicPr>
          <p:blipFill>
            <a:blip r:embed="rId5"/>
            <a:stretch>
              <a:fillRect/>
            </a:stretch>
          </p:blipFill>
          <p:spPr>
            <a:xfrm>
              <a:off x="2880680" y="3618152"/>
              <a:ext cx="1912108" cy="249056"/>
            </a:xfrm>
            <a:prstGeom prst="rect">
              <a:avLst/>
            </a:prstGeom>
          </p:spPr>
        </p:pic>
      </p:grpSp>
      <p:sp>
        <p:nvSpPr>
          <p:cNvPr id="11" name="Content Placeholder 4"/>
          <p:cNvSpPr txBox="1">
            <a:spLocks/>
          </p:cNvSpPr>
          <p:nvPr/>
        </p:nvSpPr>
        <p:spPr>
          <a:xfrm>
            <a:off x="2220150" y="4487351"/>
            <a:ext cx="2263140" cy="413820"/>
          </a:xfrm>
          <a:prstGeom prst="rect">
            <a:avLst/>
          </a:prstGeom>
        </p:spPr>
        <p:txBody>
          <a:bodyPr vert="horz" lIns="91440" tIns="45720" rIns="91440" bIns="45720" rtlCol="0">
            <a:normAutofit fontScale="55000" lnSpcReduction="20000"/>
          </a:bodyPr>
          <a:lstStyle/>
          <a:p>
            <a:pPr lvl="0" algn="ctr">
              <a:spcBef>
                <a:spcPct val="20000"/>
              </a:spcBef>
            </a:pPr>
            <a:r>
              <a:rPr lang="en-US" sz="1900" dirty="0">
                <a:latin typeface="Tw Cen MT" panose="020B0602020104020603" pitchFamily="34" charset="0"/>
              </a:rPr>
              <a:t>This recon was not performed timely </a:t>
            </a:r>
          </a:p>
          <a:p>
            <a:pPr lvl="0" algn="ctr">
              <a:spcBef>
                <a:spcPct val="20000"/>
              </a:spcBef>
            </a:pPr>
            <a:r>
              <a:rPr lang="en-US" sz="1900" dirty="0">
                <a:latin typeface="Tw Cen MT" panose="020B0602020104020603" pitchFamily="34" charset="0"/>
              </a:rPr>
              <a:t>(i.e. this would be a finding!)</a:t>
            </a:r>
          </a:p>
        </p:txBody>
      </p:sp>
    </p:spTree>
    <p:extLst>
      <p:ext uri="{BB962C8B-B14F-4D97-AF65-F5344CB8AC3E}">
        <p14:creationId xmlns:p14="http://schemas.microsoft.com/office/powerpoint/2010/main" val="2591170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60060"/>
            <a:ext cx="9144000" cy="6918059"/>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ctrTitle"/>
          </p:nvPr>
        </p:nvSpPr>
        <p:spPr>
          <a:xfrm>
            <a:off x="685799" y="-51350"/>
            <a:ext cx="8458201" cy="1470025"/>
          </a:xfrm>
        </p:spPr>
        <p:txBody>
          <a:bodyPr>
            <a:normAutofit/>
          </a:bodyPr>
          <a:lstStyle/>
          <a:p>
            <a:pPr algn="l"/>
            <a:r>
              <a:rPr lang="en-US" sz="3400" b="1" dirty="0"/>
              <a:t>PWRLVNF</a:t>
            </a:r>
            <a:r>
              <a:rPr lang="en-US" sz="2700" b="1" dirty="0"/>
              <a:t>: </a:t>
            </a:r>
            <a:r>
              <a:rPr lang="en-US" sz="2700" dirty="0"/>
              <a:t>Finalized Leave </a:t>
            </a:r>
            <a:r>
              <a:rPr lang="en-US" sz="2700" dirty="0" err="1"/>
              <a:t>eForms</a:t>
            </a:r>
            <a:r>
              <a:rPr lang="en-US" sz="2700" dirty="0"/>
              <a:t> Not in Banner</a:t>
            </a:r>
          </a:p>
        </p:txBody>
      </p:sp>
      <p:sp>
        <p:nvSpPr>
          <p:cNvPr id="15" name="Title 1"/>
          <p:cNvSpPr txBox="1">
            <a:spLocks/>
          </p:cNvSpPr>
          <p:nvPr/>
        </p:nvSpPr>
        <p:spPr>
          <a:xfrm>
            <a:off x="698154" y="479992"/>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algn="l"/>
            <a:endParaRPr lang="en-US" sz="2400" i="1" dirty="0"/>
          </a:p>
        </p:txBody>
      </p:sp>
      <p:sp>
        <p:nvSpPr>
          <p:cNvPr id="9" name="Rectangle 8"/>
          <p:cNvSpPr/>
          <p:nvPr/>
        </p:nvSpPr>
        <p:spPr>
          <a:xfrm>
            <a:off x="698153" y="5458615"/>
            <a:ext cx="7992765" cy="1200329"/>
          </a:xfrm>
          <a:prstGeom prst="rect">
            <a:avLst/>
          </a:prstGeom>
        </p:spPr>
        <p:txBody>
          <a:bodyPr wrap="square">
            <a:spAutoFit/>
          </a:bodyPr>
          <a:lstStyle/>
          <a:p>
            <a:r>
              <a:rPr lang="en-US" b="1" dirty="0">
                <a:latin typeface="Tw Cen MT" panose="020B0602020104020603" pitchFamily="34" charset="0"/>
              </a:rPr>
              <a:t>Note: </a:t>
            </a:r>
            <a:r>
              <a:rPr lang="en-US" dirty="0">
                <a:latin typeface="Tw Cen MT" panose="020B0602020104020603" pitchFamily="34" charset="0"/>
              </a:rPr>
              <a:t>This a 2-part report. </a:t>
            </a:r>
          </a:p>
          <a:p>
            <a:r>
              <a:rPr lang="en-US" u="sng" dirty="0">
                <a:latin typeface="Tw Cen MT" panose="020B0602020104020603" pitchFamily="34" charset="0"/>
              </a:rPr>
              <a:t>2</a:t>
            </a:r>
            <a:r>
              <a:rPr lang="en-US" u="sng" baseline="30000" dirty="0">
                <a:latin typeface="Tw Cen MT" panose="020B0602020104020603" pitchFamily="34" charset="0"/>
              </a:rPr>
              <a:t>nd</a:t>
            </a:r>
            <a:r>
              <a:rPr lang="en-US" u="sng" dirty="0">
                <a:latin typeface="Tw Cen MT" panose="020B0602020104020603" pitchFamily="34" charset="0"/>
              </a:rPr>
              <a:t> Part (or page)</a:t>
            </a:r>
            <a:r>
              <a:rPr lang="en-US" dirty="0">
                <a:latin typeface="Tw Cen MT" panose="020B0602020104020603" pitchFamily="34" charset="0"/>
              </a:rPr>
              <a:t> shows finalized leave </a:t>
            </a:r>
            <a:r>
              <a:rPr lang="en-US" dirty="0" err="1">
                <a:latin typeface="Tw Cen MT" panose="020B0602020104020603" pitchFamily="34" charset="0"/>
              </a:rPr>
              <a:t>eForms</a:t>
            </a:r>
            <a:r>
              <a:rPr lang="en-US" dirty="0">
                <a:latin typeface="Tw Cen MT" panose="020B0602020104020603" pitchFamily="34" charset="0"/>
              </a:rPr>
              <a:t> not in Banner (has not been uploaded into Banner yet). Use this page of the report to follow up on any </a:t>
            </a:r>
            <a:r>
              <a:rPr lang="en-US" dirty="0" err="1">
                <a:latin typeface="Tw Cen MT" panose="020B0602020104020603" pitchFamily="34" charset="0"/>
              </a:rPr>
              <a:t>eForms</a:t>
            </a:r>
            <a:r>
              <a:rPr lang="en-US" dirty="0">
                <a:latin typeface="Tw Cen MT" panose="020B0602020104020603" pitchFamily="34" charset="0"/>
              </a:rPr>
              <a:t> finalized but not uploaded into Banner. </a:t>
            </a:r>
          </a:p>
        </p:txBody>
      </p:sp>
      <p:pic>
        <p:nvPicPr>
          <p:cNvPr id="4" name="Picture 3"/>
          <p:cNvPicPr>
            <a:picLocks noChangeAspect="1"/>
          </p:cNvPicPr>
          <p:nvPr/>
        </p:nvPicPr>
        <p:blipFill>
          <a:blip r:embed="rId3"/>
          <a:stretch>
            <a:fillRect/>
          </a:stretch>
        </p:blipFill>
        <p:spPr>
          <a:xfrm>
            <a:off x="358235" y="1674304"/>
            <a:ext cx="8672599" cy="3449329"/>
          </a:xfrm>
          <a:prstGeom prst="rect">
            <a:avLst/>
          </a:prstGeom>
        </p:spPr>
      </p:pic>
      <p:grpSp>
        <p:nvGrpSpPr>
          <p:cNvPr id="10" name="Group 9"/>
          <p:cNvGrpSpPr/>
          <p:nvPr/>
        </p:nvGrpSpPr>
        <p:grpSpPr>
          <a:xfrm>
            <a:off x="1597833" y="4088375"/>
            <a:ext cx="3242722" cy="763370"/>
            <a:chOff x="1550066" y="3593123"/>
            <a:chExt cx="3242722" cy="763370"/>
          </a:xfrm>
        </p:grpSpPr>
        <p:sp>
          <p:nvSpPr>
            <p:cNvPr id="11" name="Rectangle 10"/>
            <p:cNvSpPr/>
            <p:nvPr/>
          </p:nvSpPr>
          <p:spPr>
            <a:xfrm>
              <a:off x="1550066" y="3593123"/>
              <a:ext cx="1384204" cy="523220"/>
            </a:xfrm>
            <a:prstGeom prst="rect">
              <a:avLst/>
            </a:prstGeom>
            <a:noFill/>
          </p:spPr>
          <p:txBody>
            <a:bodyPr wrap="square" lIns="91440" tIns="45720" rIns="91440" bIns="45720">
              <a:spAutoFit/>
            </a:bodyPr>
            <a:lstStyle/>
            <a:p>
              <a:r>
                <a:rPr lang="en-US" sz="1400" b="0" cap="none" spc="0" dirty="0">
                  <a:ln w="0"/>
                  <a:solidFill>
                    <a:schemeClr val="tx1"/>
                  </a:solidFill>
                  <a:effectLst>
                    <a:outerShdw blurRad="38100" dist="19050" dir="2700000" algn="tl" rotWithShape="0">
                      <a:schemeClr val="dk1">
                        <a:alpha val="40000"/>
                      </a:schemeClr>
                    </a:outerShdw>
                  </a:effectLst>
                </a:rPr>
                <a:t>Reconciled by:</a:t>
              </a:r>
            </a:p>
            <a:p>
              <a:r>
                <a:rPr lang="en-US" sz="1400" dirty="0">
                  <a:ln w="0"/>
                  <a:effectLst>
                    <a:outerShdw blurRad="38100" dist="19050" dir="2700000" algn="tl" rotWithShape="0">
                      <a:schemeClr val="dk1">
                        <a:alpha val="40000"/>
                      </a:schemeClr>
                    </a:outerShdw>
                  </a:effectLst>
                </a:rPr>
                <a:t>Reviewed by:</a:t>
              </a:r>
              <a:r>
                <a:rPr lang="en-US" sz="1400" b="0" cap="none" spc="0" dirty="0">
                  <a:ln w="0"/>
                  <a:solidFill>
                    <a:schemeClr val="tx1"/>
                  </a:solidFill>
                  <a:effectLst>
                    <a:outerShdw blurRad="38100" dist="19050" dir="2700000" algn="tl" rotWithShape="0">
                      <a:schemeClr val="dk1">
                        <a:alpha val="40000"/>
                      </a:schemeClr>
                    </a:outerShdw>
                  </a:effectLst>
                </a:rPr>
                <a:t> </a:t>
              </a:r>
            </a:p>
          </p:txBody>
        </p:sp>
        <p:pic>
          <p:nvPicPr>
            <p:cNvPr id="12" name="Picture 11"/>
            <p:cNvPicPr>
              <a:picLocks noChangeAspect="1"/>
            </p:cNvPicPr>
            <p:nvPr/>
          </p:nvPicPr>
          <p:blipFill>
            <a:blip r:embed="rId4"/>
            <a:stretch>
              <a:fillRect/>
            </a:stretch>
          </p:blipFill>
          <p:spPr>
            <a:xfrm>
              <a:off x="2728486" y="3845290"/>
              <a:ext cx="1754804" cy="511203"/>
            </a:xfrm>
            <a:prstGeom prst="rect">
              <a:avLst/>
            </a:prstGeom>
          </p:spPr>
        </p:pic>
        <p:pic>
          <p:nvPicPr>
            <p:cNvPr id="13" name="Picture 12"/>
            <p:cNvPicPr>
              <a:picLocks noChangeAspect="1"/>
            </p:cNvPicPr>
            <p:nvPr/>
          </p:nvPicPr>
          <p:blipFill>
            <a:blip r:embed="rId5"/>
            <a:stretch>
              <a:fillRect/>
            </a:stretch>
          </p:blipFill>
          <p:spPr>
            <a:xfrm>
              <a:off x="2880680" y="3618152"/>
              <a:ext cx="1912108" cy="249056"/>
            </a:xfrm>
            <a:prstGeom prst="rect">
              <a:avLst/>
            </a:prstGeom>
          </p:spPr>
        </p:pic>
      </p:grpSp>
      <p:sp>
        <p:nvSpPr>
          <p:cNvPr id="14" name="Content Placeholder 4"/>
          <p:cNvSpPr txBox="1">
            <a:spLocks/>
          </p:cNvSpPr>
          <p:nvPr/>
        </p:nvSpPr>
        <p:spPr>
          <a:xfrm>
            <a:off x="2522085" y="5143861"/>
            <a:ext cx="2263140" cy="413820"/>
          </a:xfrm>
          <a:prstGeom prst="rect">
            <a:avLst/>
          </a:prstGeom>
        </p:spPr>
        <p:txBody>
          <a:bodyPr vert="horz" lIns="91440" tIns="45720" rIns="91440" bIns="45720" rtlCol="0">
            <a:normAutofit fontScale="55000" lnSpcReduction="20000"/>
          </a:bodyPr>
          <a:lstStyle/>
          <a:p>
            <a:pPr lvl="0" algn="ctr">
              <a:spcBef>
                <a:spcPct val="20000"/>
              </a:spcBef>
            </a:pPr>
            <a:r>
              <a:rPr lang="en-US" sz="1900" dirty="0">
                <a:latin typeface="Tw Cen MT" panose="020B0602020104020603" pitchFamily="34" charset="0"/>
              </a:rPr>
              <a:t>This recon was not performed timely </a:t>
            </a:r>
          </a:p>
          <a:p>
            <a:pPr lvl="0" algn="ctr">
              <a:spcBef>
                <a:spcPct val="20000"/>
              </a:spcBef>
            </a:pPr>
            <a:r>
              <a:rPr lang="en-US" sz="1900" dirty="0">
                <a:latin typeface="Tw Cen MT" panose="020B0602020104020603" pitchFamily="34" charset="0"/>
              </a:rPr>
              <a:t>(i.e. this would be a finding!)</a:t>
            </a:r>
          </a:p>
        </p:txBody>
      </p:sp>
    </p:spTree>
    <p:extLst>
      <p:ext uri="{BB962C8B-B14F-4D97-AF65-F5344CB8AC3E}">
        <p14:creationId xmlns:p14="http://schemas.microsoft.com/office/powerpoint/2010/main" val="135680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50"/>
            <a:ext cx="7772400" cy="1470025"/>
          </a:xfrm>
        </p:spPr>
        <p:txBody>
          <a:bodyPr>
            <a:normAutofit/>
          </a:bodyPr>
          <a:lstStyle/>
          <a:p>
            <a:pPr algn="l"/>
            <a:r>
              <a:rPr lang="en-US" sz="3400" b="1" dirty="0"/>
              <a:t>Records of Hours Worked</a:t>
            </a:r>
          </a:p>
        </p:txBody>
      </p:sp>
      <p:sp>
        <p:nvSpPr>
          <p:cNvPr id="5" name="TextBox 4"/>
          <p:cNvSpPr txBox="1"/>
          <p:nvPr/>
        </p:nvSpPr>
        <p:spPr>
          <a:xfrm>
            <a:off x="685801" y="1296783"/>
            <a:ext cx="5780902" cy="3677930"/>
          </a:xfrm>
          <a:prstGeom prst="rect">
            <a:avLst/>
          </a:prstGeom>
          <a:noFill/>
        </p:spPr>
        <p:txBody>
          <a:bodyPr wrap="square" rtlCol="0">
            <a:spAutoFit/>
          </a:bodyPr>
          <a:lstStyle/>
          <a:p>
            <a:pPr marL="285750" indent="-285750">
              <a:buFont typeface="Arial" panose="020B0604020202020204" pitchFamily="34" charset="0"/>
              <a:buChar char="•"/>
            </a:pPr>
            <a:r>
              <a:rPr lang="en-US" sz="1900" dirty="0">
                <a:latin typeface="Tw Cen MT" panose="020B0602020104020603" pitchFamily="34" charset="0"/>
              </a:rPr>
              <a:t>Time sheets are maintained by the department for all non-exempt employees (based on federal/state law)</a:t>
            </a:r>
          </a:p>
          <a:p>
            <a:pPr marL="742950" lvl="1" indent="-285750">
              <a:buFont typeface="Wingdings" panose="05000000000000000000" pitchFamily="2" charset="2"/>
              <a:buChar char=""/>
            </a:pPr>
            <a:r>
              <a:rPr lang="en-US" sz="1500" dirty="0">
                <a:latin typeface="Tw Cen MT" panose="020B0602020104020603" pitchFamily="34" charset="0"/>
              </a:rPr>
              <a:t>Non-exempt employees are clerical, paraprofessional, etc. </a:t>
            </a:r>
          </a:p>
          <a:p>
            <a:pPr marL="742950" lvl="1" indent="-285750">
              <a:buFont typeface="Wingdings" panose="05000000000000000000" pitchFamily="2" charset="2"/>
              <a:buChar char=""/>
            </a:pPr>
            <a:r>
              <a:rPr lang="en-US" sz="1500" dirty="0">
                <a:latin typeface="Tw Cen MT" panose="020B0602020104020603" pitchFamily="34" charset="0"/>
              </a:rPr>
              <a:t>Generally any employee showing up on the Post-Time Entry Report</a:t>
            </a:r>
          </a:p>
          <a:p>
            <a:endParaRPr lang="en-US" sz="1000" dirty="0">
              <a:latin typeface="Tw Cen MT" panose="020B0602020104020603" pitchFamily="34" charset="0"/>
            </a:endParaRPr>
          </a:p>
          <a:p>
            <a:pPr marL="285750" indent="-285750">
              <a:buFont typeface="Arial" panose="020B0604020202020204" pitchFamily="34" charset="0"/>
              <a:buChar char="•"/>
            </a:pPr>
            <a:r>
              <a:rPr lang="en-US" sz="1900" dirty="0">
                <a:latin typeface="Tw Cen MT" panose="020B0602020104020603" pitchFamily="34" charset="0"/>
              </a:rPr>
              <a:t>Proper segregation of duties (the more duties are separated, the better the internal controls)</a:t>
            </a:r>
          </a:p>
          <a:p>
            <a:pPr marL="742950" lvl="1" indent="-285750">
              <a:buFont typeface="Wingdings" panose="05000000000000000000" pitchFamily="2" charset="2"/>
              <a:buChar char=""/>
            </a:pPr>
            <a:r>
              <a:rPr lang="en-US" sz="1500" dirty="0">
                <a:latin typeface="Tw Cen MT" panose="020B0602020104020603" pitchFamily="34" charset="0"/>
              </a:rPr>
              <a:t>At a minimum, two people should be involved in the payroll process</a:t>
            </a:r>
          </a:p>
          <a:p>
            <a:pPr marL="742950" lvl="1" indent="-285750">
              <a:buFont typeface="Wingdings" panose="05000000000000000000" pitchFamily="2" charset="2"/>
              <a:buChar char=""/>
            </a:pPr>
            <a:r>
              <a:rPr lang="en-US" sz="1500" dirty="0">
                <a:latin typeface="Tw Cen MT" panose="020B0602020104020603" pitchFamily="34" charset="0"/>
              </a:rPr>
              <a:t>Time sheets should not be delivered for input by the employee or student represented.  After reviewing and signing, the supervisor should directly forward timesheets for processing.</a:t>
            </a:r>
          </a:p>
          <a:p>
            <a:endParaRPr lang="en-US" sz="1000" dirty="0">
              <a:latin typeface="Tw Cen MT" panose="020B0602020104020603" pitchFamily="34" charset="0"/>
            </a:endParaRPr>
          </a:p>
          <a:p>
            <a:endParaRPr lang="en-US" sz="1500" dirty="0">
              <a:latin typeface="Tw Cen MT" panose="020B0602020104020603" pitchFamily="34" charset="0"/>
            </a:endParaRPr>
          </a:p>
        </p:txBody>
      </p:sp>
      <p:sp>
        <p:nvSpPr>
          <p:cNvPr id="6" name="Rectangle 5"/>
          <p:cNvSpPr/>
          <p:nvPr/>
        </p:nvSpPr>
        <p:spPr>
          <a:xfrm>
            <a:off x="6638925" y="-51350"/>
            <a:ext cx="2505075" cy="6052100"/>
          </a:xfrm>
          <a:prstGeom prst="rect">
            <a:avLst/>
          </a:prstGeom>
          <a:solidFill>
            <a:schemeClr val="tx2">
              <a:alpha val="2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6750110" y="87994"/>
            <a:ext cx="2393890" cy="591182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algn="l"/>
            <a:r>
              <a:rPr lang="en-US" sz="1300" b="1" dirty="0">
                <a:solidFill>
                  <a:schemeClr val="tx1"/>
                </a:solidFill>
                <a:latin typeface="Tw Cen MT" panose="020B0602020104020603" pitchFamily="34" charset="0"/>
              </a:rPr>
              <a:t>University Policy:</a:t>
            </a:r>
          </a:p>
          <a:p>
            <a:pPr algn="l"/>
            <a:r>
              <a:rPr lang="en-US" sz="1300" dirty="0">
                <a:solidFill>
                  <a:schemeClr val="bg1"/>
                </a:solidFill>
                <a:latin typeface="Tw Cen MT" panose="020B0602020104020603" pitchFamily="34" charset="0"/>
              </a:rPr>
              <a:t>60.109, Records Management &amp; Security</a:t>
            </a:r>
          </a:p>
          <a:p>
            <a:pPr algn="l"/>
            <a:r>
              <a:rPr lang="en-US" sz="1300" dirty="0">
                <a:solidFill>
                  <a:schemeClr val="bg1"/>
                </a:solidFill>
                <a:latin typeface="Tw Cen MT" panose="020B0602020104020603" pitchFamily="34" charset="0"/>
              </a:rPr>
              <a:t>60.311, Overtime/Compensatory Time</a:t>
            </a:r>
          </a:p>
          <a:p>
            <a:pPr algn="l"/>
            <a:r>
              <a:rPr lang="en-US" sz="1300" dirty="0">
                <a:solidFill>
                  <a:schemeClr val="bg1"/>
                </a:solidFill>
                <a:latin typeface="Tw Cen MT" panose="020B0602020104020603" pitchFamily="34" charset="0"/>
              </a:rPr>
              <a:t>60.320, Office Hours/Work Schedule</a:t>
            </a:r>
          </a:p>
          <a:p>
            <a:pPr algn="l"/>
            <a:endParaRPr lang="en-US" sz="1300" dirty="0">
              <a:solidFill>
                <a:schemeClr val="bg1"/>
              </a:solidFill>
              <a:latin typeface="Tw Cen MT" panose="020B0602020104020603" pitchFamily="34" charset="0"/>
            </a:endParaRPr>
          </a:p>
          <a:p>
            <a:pPr algn="l"/>
            <a:r>
              <a:rPr lang="en-US" sz="1300" b="1" dirty="0">
                <a:solidFill>
                  <a:schemeClr val="tx1"/>
                </a:solidFill>
                <a:latin typeface="Tw Cen MT" panose="020B0602020104020603" pitchFamily="34" charset="0"/>
              </a:rPr>
              <a:t>What we look at:</a:t>
            </a:r>
          </a:p>
          <a:p>
            <a:pPr marL="285750" indent="-285750" algn="l">
              <a:buFont typeface="Arial" panose="020B0604020202020204" pitchFamily="34" charset="0"/>
              <a:buChar char="•"/>
            </a:pPr>
            <a:r>
              <a:rPr lang="en-US" sz="1300" dirty="0">
                <a:solidFill>
                  <a:schemeClr val="bg1"/>
                </a:solidFill>
                <a:latin typeface="Tw Cen MT" panose="020B0602020104020603" pitchFamily="34" charset="0"/>
              </a:rPr>
              <a:t>Payroll Voucher (PWRVOCC)</a:t>
            </a:r>
          </a:p>
          <a:p>
            <a:pPr marL="285750" indent="-285750" algn="l">
              <a:buFont typeface="Arial" panose="020B0604020202020204" pitchFamily="34" charset="0"/>
              <a:buChar char="•"/>
            </a:pPr>
            <a:r>
              <a:rPr lang="en-US" sz="1300" dirty="0">
                <a:solidFill>
                  <a:schemeClr val="bg1"/>
                </a:solidFill>
                <a:latin typeface="Tw Cen MT" panose="020B0602020104020603" pitchFamily="34" charset="0"/>
              </a:rPr>
              <a:t>Post-Time Entry Report (PWRVOCH)</a:t>
            </a:r>
          </a:p>
          <a:p>
            <a:pPr marL="285750" indent="-285750" algn="l">
              <a:buFont typeface="Arial" panose="020B0604020202020204" pitchFamily="34" charset="0"/>
              <a:buChar char="•"/>
            </a:pPr>
            <a:r>
              <a:rPr lang="en-US" sz="1300" dirty="0">
                <a:solidFill>
                  <a:schemeClr val="bg1"/>
                </a:solidFill>
                <a:latin typeface="Tw Cen MT" panose="020B0602020104020603" pitchFamily="34" charset="0"/>
              </a:rPr>
              <a:t>Employee time sheets</a:t>
            </a:r>
          </a:p>
          <a:p>
            <a:pPr marL="285750" indent="-285750" algn="l">
              <a:buFont typeface="Arial" panose="020B0604020202020204" pitchFamily="34" charset="0"/>
              <a:buChar char="•"/>
            </a:pPr>
            <a:r>
              <a:rPr lang="en-US" sz="1300" dirty="0">
                <a:solidFill>
                  <a:schemeClr val="bg1"/>
                </a:solidFill>
                <a:latin typeface="Tw Cen MT" panose="020B0602020104020603" pitchFamily="34" charset="0"/>
              </a:rPr>
              <a:t>Employee leave forms (paper or </a:t>
            </a:r>
            <a:r>
              <a:rPr lang="en-US" sz="1300" dirty="0" err="1">
                <a:solidFill>
                  <a:schemeClr val="bg1"/>
                </a:solidFill>
                <a:latin typeface="Tw Cen MT" panose="020B0602020104020603" pitchFamily="34" charset="0"/>
              </a:rPr>
              <a:t>eForms</a:t>
            </a:r>
            <a:r>
              <a:rPr lang="en-US" sz="1300" dirty="0">
                <a:solidFill>
                  <a:schemeClr val="bg1"/>
                </a:solidFill>
                <a:latin typeface="Tw Cen MT" panose="020B0602020104020603" pitchFamily="34" charset="0"/>
              </a:rPr>
              <a:t>)</a:t>
            </a:r>
          </a:p>
          <a:p>
            <a:pPr algn="l"/>
            <a:endParaRPr lang="en-US" sz="1300" dirty="0">
              <a:solidFill>
                <a:schemeClr val="bg1"/>
              </a:solidFill>
              <a:latin typeface="Tw Cen MT" panose="020B0602020104020603" pitchFamily="34" charset="0"/>
            </a:endParaRPr>
          </a:p>
          <a:p>
            <a:pPr algn="l"/>
            <a:r>
              <a:rPr lang="en-US" sz="1300" b="1" dirty="0">
                <a:solidFill>
                  <a:schemeClr val="tx1"/>
                </a:solidFill>
                <a:latin typeface="Tw Cen MT" panose="020B0602020104020603" pitchFamily="34" charset="0"/>
              </a:rPr>
              <a:t>What we look for:</a:t>
            </a:r>
          </a:p>
          <a:p>
            <a:pPr marL="285750" indent="-285750" algn="l">
              <a:buFont typeface="Arial" panose="020B0604020202020204" pitchFamily="34" charset="0"/>
              <a:buChar char="•"/>
            </a:pPr>
            <a:r>
              <a:rPr lang="en-US" sz="1300" dirty="0">
                <a:solidFill>
                  <a:schemeClr val="bg1"/>
                </a:solidFill>
                <a:latin typeface="Tw Cen MT" panose="020B0602020104020603" pitchFamily="34" charset="0"/>
              </a:rPr>
              <a:t>Time sheets signed and dated by employee and DH</a:t>
            </a:r>
          </a:p>
          <a:p>
            <a:pPr marL="285750" indent="-285750" algn="l">
              <a:buFont typeface="Arial" panose="020B0604020202020204" pitchFamily="34" charset="0"/>
              <a:buChar char="•"/>
            </a:pPr>
            <a:r>
              <a:rPr lang="en-US" sz="1300" dirty="0">
                <a:solidFill>
                  <a:schemeClr val="bg1"/>
                </a:solidFill>
                <a:latin typeface="Tw Cen MT" panose="020B0602020104020603" pitchFamily="34" charset="0"/>
              </a:rPr>
              <a:t>Time sheets reconcile to leave forms</a:t>
            </a:r>
          </a:p>
          <a:p>
            <a:pPr marL="285750" indent="-285750" algn="l">
              <a:buFont typeface="Arial" panose="020B0604020202020204" pitchFamily="34" charset="0"/>
              <a:buChar char="•"/>
            </a:pPr>
            <a:r>
              <a:rPr lang="en-US" sz="1300" dirty="0">
                <a:solidFill>
                  <a:schemeClr val="bg1"/>
                </a:solidFill>
                <a:latin typeface="Tw Cen MT" panose="020B0602020104020603" pitchFamily="34" charset="0"/>
              </a:rPr>
              <a:t>PWRVOCH reconciles to time sheets and PWRVOCC</a:t>
            </a:r>
          </a:p>
          <a:p>
            <a:pPr marL="285750" indent="-285750" algn="l">
              <a:buFont typeface="Arial" panose="020B0604020202020204" pitchFamily="34" charset="0"/>
              <a:buChar char="•"/>
            </a:pPr>
            <a:r>
              <a:rPr lang="en-US" sz="1300" dirty="0">
                <a:solidFill>
                  <a:schemeClr val="bg1"/>
                </a:solidFill>
                <a:latin typeface="Tw Cen MT" panose="020B0602020104020603" pitchFamily="34" charset="0"/>
              </a:rPr>
              <a:t>PWRVOCH and PWRVOCC signed and dated by reconciler and DH</a:t>
            </a:r>
          </a:p>
          <a:p>
            <a:pPr marL="285750" indent="-285750" algn="l">
              <a:buFont typeface="Arial" panose="020B0604020202020204" pitchFamily="34" charset="0"/>
              <a:buChar char="•"/>
            </a:pPr>
            <a:r>
              <a:rPr lang="en-US" sz="1300" dirty="0">
                <a:solidFill>
                  <a:schemeClr val="bg1"/>
                </a:solidFill>
                <a:latin typeface="Tw Cen MT" panose="020B0602020104020603" pitchFamily="34" charset="0"/>
              </a:rPr>
              <a:t>Reconciliations performed timely (monthly)</a:t>
            </a:r>
          </a:p>
        </p:txBody>
      </p:sp>
    </p:spTree>
    <p:extLst>
      <p:ext uri="{BB962C8B-B14F-4D97-AF65-F5344CB8AC3E}">
        <p14:creationId xmlns:p14="http://schemas.microsoft.com/office/powerpoint/2010/main" val="1437692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50"/>
            <a:ext cx="7772400" cy="1470025"/>
          </a:xfrm>
        </p:spPr>
        <p:txBody>
          <a:bodyPr>
            <a:normAutofit/>
          </a:bodyPr>
          <a:lstStyle/>
          <a:p>
            <a:pPr algn="l"/>
            <a:r>
              <a:rPr lang="en-US" sz="3400" b="1" dirty="0"/>
              <a:t>Records of Hours Worked</a:t>
            </a:r>
          </a:p>
        </p:txBody>
      </p:sp>
      <p:sp>
        <p:nvSpPr>
          <p:cNvPr id="5" name="TextBox 4"/>
          <p:cNvSpPr txBox="1"/>
          <p:nvPr/>
        </p:nvSpPr>
        <p:spPr>
          <a:xfrm>
            <a:off x="685801" y="1296783"/>
            <a:ext cx="5780902" cy="1692771"/>
          </a:xfrm>
          <a:prstGeom prst="rect">
            <a:avLst/>
          </a:prstGeom>
          <a:noFill/>
        </p:spPr>
        <p:txBody>
          <a:bodyPr wrap="square" rtlCol="0">
            <a:spAutoFit/>
          </a:bodyPr>
          <a:lstStyle/>
          <a:p>
            <a:endParaRPr lang="en-US" sz="1000" dirty="0">
              <a:latin typeface="Tw Cen MT" panose="020B0602020104020603" pitchFamily="34" charset="0"/>
            </a:endParaRPr>
          </a:p>
          <a:p>
            <a:r>
              <a:rPr lang="en-US" sz="1900" dirty="0">
                <a:latin typeface="Tw Cen MT" panose="020B0602020104020603" pitchFamily="34" charset="0"/>
              </a:rPr>
              <a:t>Reconcile record of hours worked:</a:t>
            </a:r>
          </a:p>
          <a:p>
            <a:pPr marL="800100" lvl="1" indent="-342900">
              <a:buFont typeface="+mj-lt"/>
              <a:buAutoNum type="arabicPeriod"/>
            </a:pPr>
            <a:r>
              <a:rPr lang="en-US" sz="1500" dirty="0">
                <a:latin typeface="Tw Cen MT" panose="020B0602020104020603" pitchFamily="34" charset="0"/>
              </a:rPr>
              <a:t>Reconcile time sheets to Post-Time </a:t>
            </a:r>
          </a:p>
          <a:p>
            <a:pPr marL="800100" lvl="1" indent="-342900">
              <a:buFont typeface="+mj-lt"/>
              <a:buAutoNum type="arabicPeriod"/>
            </a:pPr>
            <a:r>
              <a:rPr lang="en-US" sz="1500" dirty="0">
                <a:latin typeface="Tw Cen MT" panose="020B0602020104020603" pitchFamily="34" charset="0"/>
              </a:rPr>
              <a:t>Reconcile from Post-Time Entry Report to Payroll Vouchers</a:t>
            </a:r>
          </a:p>
          <a:p>
            <a:pPr marL="800100" lvl="1" indent="-342900">
              <a:buFont typeface="+mj-lt"/>
              <a:buAutoNum type="arabicPeriod"/>
            </a:pPr>
            <a:r>
              <a:rPr lang="en-US" sz="1500" dirty="0">
                <a:latin typeface="Tw Cen MT" panose="020B0602020104020603" pitchFamily="34" charset="0"/>
              </a:rPr>
              <a:t>Reconcile Payroll Vouchers (PWRVOCC) to ledger reports (FWREXEG)</a:t>
            </a:r>
            <a:endParaRPr lang="en-US" sz="1900" dirty="0">
              <a:latin typeface="Tw Cen MT" panose="020B0602020104020603" pitchFamily="34" charset="0"/>
            </a:endParaRPr>
          </a:p>
          <a:p>
            <a:pPr marL="285750" indent="-285750">
              <a:buFont typeface="Arial" panose="020B0604020202020204" pitchFamily="34" charset="0"/>
              <a:buChar char="•"/>
            </a:pPr>
            <a:endParaRPr lang="en-US" sz="1500" dirty="0">
              <a:latin typeface="Tw Cen MT" panose="020B0602020104020603" pitchFamily="34" charset="0"/>
            </a:endParaRPr>
          </a:p>
        </p:txBody>
      </p:sp>
      <p:sp>
        <p:nvSpPr>
          <p:cNvPr id="6" name="Rectangle 5"/>
          <p:cNvSpPr/>
          <p:nvPr/>
        </p:nvSpPr>
        <p:spPr>
          <a:xfrm>
            <a:off x="6638925" y="-51350"/>
            <a:ext cx="2505075" cy="6052100"/>
          </a:xfrm>
          <a:prstGeom prst="rect">
            <a:avLst/>
          </a:prstGeom>
          <a:solidFill>
            <a:schemeClr val="tx2">
              <a:alpha val="2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6750110" y="87994"/>
            <a:ext cx="2393890" cy="591182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algn="l"/>
            <a:r>
              <a:rPr lang="en-US" sz="1300" b="1" dirty="0">
                <a:solidFill>
                  <a:schemeClr val="tx1"/>
                </a:solidFill>
                <a:latin typeface="Tw Cen MT" panose="020B0602020104020603" pitchFamily="34" charset="0"/>
              </a:rPr>
              <a:t>University Policy:</a:t>
            </a:r>
          </a:p>
          <a:p>
            <a:pPr algn="l"/>
            <a:r>
              <a:rPr lang="en-US" sz="1300" dirty="0">
                <a:solidFill>
                  <a:schemeClr val="bg1"/>
                </a:solidFill>
                <a:latin typeface="Tw Cen MT" panose="020B0602020104020603" pitchFamily="34" charset="0"/>
              </a:rPr>
              <a:t>60.109, Records Management &amp; Security</a:t>
            </a:r>
          </a:p>
          <a:p>
            <a:pPr algn="l"/>
            <a:r>
              <a:rPr lang="en-US" sz="1300" dirty="0">
                <a:solidFill>
                  <a:schemeClr val="bg1"/>
                </a:solidFill>
                <a:latin typeface="Tw Cen MT" panose="020B0602020104020603" pitchFamily="34" charset="0"/>
              </a:rPr>
              <a:t>60.311, Overtime/Compensatory Time</a:t>
            </a:r>
          </a:p>
          <a:p>
            <a:pPr algn="l"/>
            <a:r>
              <a:rPr lang="en-US" sz="1300" dirty="0">
                <a:solidFill>
                  <a:schemeClr val="bg1"/>
                </a:solidFill>
                <a:latin typeface="Tw Cen MT" panose="020B0602020104020603" pitchFamily="34" charset="0"/>
              </a:rPr>
              <a:t>60.320, Office Hours/Work Schedule</a:t>
            </a:r>
          </a:p>
          <a:p>
            <a:pPr algn="l"/>
            <a:endParaRPr lang="en-US" sz="1300" dirty="0">
              <a:solidFill>
                <a:schemeClr val="bg1"/>
              </a:solidFill>
              <a:latin typeface="Tw Cen MT" panose="020B0602020104020603" pitchFamily="34" charset="0"/>
            </a:endParaRPr>
          </a:p>
          <a:p>
            <a:pPr algn="l"/>
            <a:r>
              <a:rPr lang="en-US" sz="1300" b="1" dirty="0">
                <a:solidFill>
                  <a:schemeClr val="tx1"/>
                </a:solidFill>
                <a:latin typeface="Tw Cen MT" panose="020B0602020104020603" pitchFamily="34" charset="0"/>
              </a:rPr>
              <a:t>What we look at:</a:t>
            </a:r>
          </a:p>
          <a:p>
            <a:pPr marL="285750" indent="-285750" algn="l">
              <a:buFont typeface="Arial" panose="020B0604020202020204" pitchFamily="34" charset="0"/>
              <a:buChar char="•"/>
            </a:pPr>
            <a:r>
              <a:rPr lang="en-US" sz="1300" dirty="0">
                <a:solidFill>
                  <a:schemeClr val="bg1"/>
                </a:solidFill>
                <a:latin typeface="Tw Cen MT" panose="020B0602020104020603" pitchFamily="34" charset="0"/>
              </a:rPr>
              <a:t>Payroll Voucher (PWRVOCC)</a:t>
            </a:r>
          </a:p>
          <a:p>
            <a:pPr marL="285750" indent="-285750" algn="l">
              <a:buFont typeface="Arial" panose="020B0604020202020204" pitchFamily="34" charset="0"/>
              <a:buChar char="•"/>
            </a:pPr>
            <a:r>
              <a:rPr lang="en-US" sz="1300" dirty="0">
                <a:solidFill>
                  <a:schemeClr val="bg1"/>
                </a:solidFill>
                <a:latin typeface="Tw Cen MT" panose="020B0602020104020603" pitchFamily="34" charset="0"/>
              </a:rPr>
              <a:t>Post-Time Entry Report (PWRVOCH)</a:t>
            </a:r>
          </a:p>
          <a:p>
            <a:pPr marL="285750" indent="-285750" algn="l">
              <a:buFont typeface="Arial" panose="020B0604020202020204" pitchFamily="34" charset="0"/>
              <a:buChar char="•"/>
            </a:pPr>
            <a:r>
              <a:rPr lang="en-US" sz="1300" dirty="0">
                <a:solidFill>
                  <a:schemeClr val="bg1"/>
                </a:solidFill>
                <a:latin typeface="Tw Cen MT" panose="020B0602020104020603" pitchFamily="34" charset="0"/>
              </a:rPr>
              <a:t>Employee time sheets</a:t>
            </a:r>
          </a:p>
          <a:p>
            <a:pPr marL="285750" indent="-285750" algn="l">
              <a:buFont typeface="Arial" panose="020B0604020202020204" pitchFamily="34" charset="0"/>
              <a:buChar char="•"/>
            </a:pPr>
            <a:r>
              <a:rPr lang="en-US" sz="1300" dirty="0">
                <a:solidFill>
                  <a:schemeClr val="bg1"/>
                </a:solidFill>
                <a:latin typeface="Tw Cen MT" panose="020B0602020104020603" pitchFamily="34" charset="0"/>
              </a:rPr>
              <a:t>Employee leave forms (paper or </a:t>
            </a:r>
            <a:r>
              <a:rPr lang="en-US" sz="1300" dirty="0" err="1">
                <a:solidFill>
                  <a:schemeClr val="bg1"/>
                </a:solidFill>
                <a:latin typeface="Tw Cen MT" panose="020B0602020104020603" pitchFamily="34" charset="0"/>
              </a:rPr>
              <a:t>eForms</a:t>
            </a:r>
            <a:r>
              <a:rPr lang="en-US" sz="1300" dirty="0">
                <a:solidFill>
                  <a:schemeClr val="bg1"/>
                </a:solidFill>
                <a:latin typeface="Tw Cen MT" panose="020B0602020104020603" pitchFamily="34" charset="0"/>
              </a:rPr>
              <a:t>)</a:t>
            </a:r>
          </a:p>
          <a:p>
            <a:pPr algn="l"/>
            <a:endParaRPr lang="en-US" sz="1300" dirty="0">
              <a:solidFill>
                <a:schemeClr val="bg1"/>
              </a:solidFill>
              <a:latin typeface="Tw Cen MT" panose="020B0602020104020603" pitchFamily="34" charset="0"/>
            </a:endParaRPr>
          </a:p>
          <a:p>
            <a:pPr algn="l"/>
            <a:r>
              <a:rPr lang="en-US" sz="1300" b="1" dirty="0">
                <a:solidFill>
                  <a:schemeClr val="tx1"/>
                </a:solidFill>
                <a:latin typeface="Tw Cen MT" panose="020B0602020104020603" pitchFamily="34" charset="0"/>
              </a:rPr>
              <a:t>What we look for:</a:t>
            </a:r>
          </a:p>
          <a:p>
            <a:pPr marL="285750" indent="-285750" algn="l">
              <a:buFont typeface="Arial" panose="020B0604020202020204" pitchFamily="34" charset="0"/>
              <a:buChar char="•"/>
            </a:pPr>
            <a:r>
              <a:rPr lang="en-US" sz="1300" dirty="0">
                <a:solidFill>
                  <a:schemeClr val="bg1"/>
                </a:solidFill>
                <a:latin typeface="Tw Cen MT" panose="020B0602020104020603" pitchFamily="34" charset="0"/>
              </a:rPr>
              <a:t>Time sheets signed and dated by employee and DH</a:t>
            </a:r>
          </a:p>
          <a:p>
            <a:pPr marL="285750" indent="-285750" algn="l">
              <a:buFont typeface="Arial" panose="020B0604020202020204" pitchFamily="34" charset="0"/>
              <a:buChar char="•"/>
            </a:pPr>
            <a:r>
              <a:rPr lang="en-US" sz="1300" dirty="0">
                <a:solidFill>
                  <a:schemeClr val="bg1"/>
                </a:solidFill>
                <a:latin typeface="Tw Cen MT" panose="020B0602020104020603" pitchFamily="34" charset="0"/>
              </a:rPr>
              <a:t>Time sheets reconcile to leave forms</a:t>
            </a:r>
          </a:p>
          <a:p>
            <a:pPr marL="285750" indent="-285750" algn="l">
              <a:buFont typeface="Arial" panose="020B0604020202020204" pitchFamily="34" charset="0"/>
              <a:buChar char="•"/>
            </a:pPr>
            <a:r>
              <a:rPr lang="en-US" sz="1300" dirty="0">
                <a:solidFill>
                  <a:schemeClr val="bg1"/>
                </a:solidFill>
                <a:latin typeface="Tw Cen MT" panose="020B0602020104020603" pitchFamily="34" charset="0"/>
              </a:rPr>
              <a:t>PWRVOCH reconciles to time sheets and PWRVOCC</a:t>
            </a:r>
          </a:p>
          <a:p>
            <a:pPr marL="285750" indent="-285750" algn="l">
              <a:buFont typeface="Arial" panose="020B0604020202020204" pitchFamily="34" charset="0"/>
              <a:buChar char="•"/>
            </a:pPr>
            <a:r>
              <a:rPr lang="en-US" sz="1300" dirty="0">
                <a:solidFill>
                  <a:schemeClr val="bg1"/>
                </a:solidFill>
                <a:latin typeface="Tw Cen MT" panose="020B0602020104020603" pitchFamily="34" charset="0"/>
              </a:rPr>
              <a:t>PWRVOCH and PWRVOCC signed and dated by reconciler and DH</a:t>
            </a:r>
          </a:p>
          <a:p>
            <a:pPr marL="285750" indent="-285750" algn="l">
              <a:buFont typeface="Arial" panose="020B0604020202020204" pitchFamily="34" charset="0"/>
              <a:buChar char="•"/>
            </a:pPr>
            <a:r>
              <a:rPr lang="en-US" sz="1300" dirty="0">
                <a:solidFill>
                  <a:schemeClr val="bg1"/>
                </a:solidFill>
                <a:latin typeface="Tw Cen MT" panose="020B0602020104020603" pitchFamily="34" charset="0"/>
              </a:rPr>
              <a:t>Reconciliations performed timely (monthly)</a:t>
            </a:r>
          </a:p>
        </p:txBody>
      </p:sp>
      <p:sp>
        <p:nvSpPr>
          <p:cNvPr id="8" name="Rectangle 7"/>
          <p:cNvSpPr/>
          <p:nvPr/>
        </p:nvSpPr>
        <p:spPr>
          <a:xfrm>
            <a:off x="3441288" y="3492846"/>
            <a:ext cx="1431462" cy="1565190"/>
          </a:xfrm>
          <a:prstGeom prst="rect">
            <a:avLst/>
          </a:prstGeom>
          <a:solidFill>
            <a:srgbClr val="5E091A">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841068" y="3492846"/>
            <a:ext cx="1431462" cy="1565190"/>
          </a:xfrm>
          <a:prstGeom prst="rect">
            <a:avLst/>
          </a:prstGeom>
          <a:solidFill>
            <a:srgbClr val="5E091A">
              <a:alpha val="21961"/>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42348" y="3492844"/>
            <a:ext cx="1431462" cy="1565191"/>
          </a:xfrm>
          <a:prstGeom prst="rect">
            <a:avLst/>
          </a:prstGeom>
          <a:solidFill>
            <a:srgbClr val="5E091A">
              <a:alpha val="1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242348" y="3492846"/>
            <a:ext cx="1421695" cy="156209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sz="1500" b="1" dirty="0">
                <a:solidFill>
                  <a:schemeClr val="tx1"/>
                </a:solidFill>
                <a:latin typeface="Tw Cen MT" panose="020B0602020104020603" pitchFamily="34" charset="0"/>
              </a:rPr>
              <a:t>Time Sheets</a:t>
            </a:r>
          </a:p>
        </p:txBody>
      </p:sp>
      <p:sp>
        <p:nvSpPr>
          <p:cNvPr id="12" name="Title 1"/>
          <p:cNvSpPr txBox="1">
            <a:spLocks/>
          </p:cNvSpPr>
          <p:nvPr/>
        </p:nvSpPr>
        <p:spPr>
          <a:xfrm>
            <a:off x="1835408" y="3492846"/>
            <a:ext cx="1431688" cy="156209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sz="1500" b="1" dirty="0">
                <a:solidFill>
                  <a:schemeClr val="tx1"/>
                </a:solidFill>
                <a:latin typeface="Tw Cen MT" panose="020B0602020104020603" pitchFamily="34" charset="0"/>
              </a:rPr>
              <a:t>Post-Time </a:t>
            </a:r>
          </a:p>
          <a:p>
            <a:r>
              <a:rPr lang="en-US" sz="1500" b="1" dirty="0">
                <a:solidFill>
                  <a:schemeClr val="tx1"/>
                </a:solidFill>
                <a:latin typeface="Tw Cen MT" panose="020B0602020104020603" pitchFamily="34" charset="0"/>
              </a:rPr>
              <a:t>Entry Report</a:t>
            </a:r>
          </a:p>
          <a:p>
            <a:r>
              <a:rPr lang="en-US" sz="1500" dirty="0">
                <a:solidFill>
                  <a:schemeClr val="tx1"/>
                </a:solidFill>
                <a:latin typeface="Tw Cen MT" panose="020B0602020104020603" pitchFamily="34" charset="0"/>
              </a:rPr>
              <a:t>(PWRVOCH)</a:t>
            </a:r>
          </a:p>
        </p:txBody>
      </p:sp>
      <p:sp>
        <p:nvSpPr>
          <p:cNvPr id="13" name="Title 1"/>
          <p:cNvSpPr txBox="1">
            <a:spLocks/>
          </p:cNvSpPr>
          <p:nvPr/>
        </p:nvSpPr>
        <p:spPr>
          <a:xfrm>
            <a:off x="3448224" y="3492846"/>
            <a:ext cx="1438200" cy="156209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sz="1500" b="1" dirty="0">
                <a:solidFill>
                  <a:schemeClr val="tx1"/>
                </a:solidFill>
                <a:latin typeface="Tw Cen MT" panose="020B0602020104020603" pitchFamily="34" charset="0"/>
              </a:rPr>
              <a:t>Payroll Voucher</a:t>
            </a:r>
          </a:p>
          <a:p>
            <a:r>
              <a:rPr lang="en-US" sz="1500" dirty="0">
                <a:solidFill>
                  <a:schemeClr val="tx1"/>
                </a:solidFill>
                <a:latin typeface="Tw Cen MT" panose="020B0602020104020603" pitchFamily="34" charset="0"/>
              </a:rPr>
              <a:t>(PWRVOCC or </a:t>
            </a:r>
          </a:p>
          <a:p>
            <a:r>
              <a:rPr lang="en-US" sz="1500" dirty="0">
                <a:solidFill>
                  <a:schemeClr val="tx1"/>
                </a:solidFill>
                <a:latin typeface="Tw Cen MT" panose="020B0602020104020603" pitchFamily="34" charset="0"/>
              </a:rPr>
              <a:t>PWRDSPV)</a:t>
            </a:r>
          </a:p>
        </p:txBody>
      </p:sp>
      <p:sp>
        <p:nvSpPr>
          <p:cNvPr id="14" name="Rectangle 13"/>
          <p:cNvSpPr/>
          <p:nvPr/>
        </p:nvSpPr>
        <p:spPr>
          <a:xfrm>
            <a:off x="5046943" y="3489750"/>
            <a:ext cx="1431462" cy="1565190"/>
          </a:xfrm>
          <a:prstGeom prst="rect">
            <a:avLst/>
          </a:prstGeom>
          <a:solidFill>
            <a:srgbClr val="5E091A">
              <a:alpha val="45098"/>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
          <p:cNvSpPr txBox="1">
            <a:spLocks/>
          </p:cNvSpPr>
          <p:nvPr/>
        </p:nvSpPr>
        <p:spPr>
          <a:xfrm>
            <a:off x="5067553" y="3492846"/>
            <a:ext cx="1410852" cy="156209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sz="1500" b="1" dirty="0">
                <a:solidFill>
                  <a:schemeClr val="tx1"/>
                </a:solidFill>
                <a:latin typeface="Tw Cen MT" panose="020B0602020104020603" pitchFamily="34" charset="0"/>
              </a:rPr>
              <a:t>Ledger Report</a:t>
            </a:r>
          </a:p>
          <a:p>
            <a:r>
              <a:rPr lang="en-US" sz="1500" dirty="0">
                <a:solidFill>
                  <a:schemeClr val="tx1"/>
                </a:solidFill>
                <a:latin typeface="Tw Cen MT" panose="020B0602020104020603" pitchFamily="34" charset="0"/>
              </a:rPr>
              <a:t>(FWREXEG or FWREXDP)</a:t>
            </a:r>
          </a:p>
          <a:p>
            <a:endParaRPr lang="en-US" sz="1500" b="1" dirty="0">
              <a:solidFill>
                <a:schemeClr val="tx1"/>
              </a:solidFill>
              <a:latin typeface="Tw Cen MT" panose="020B0602020104020603" pitchFamily="34" charset="0"/>
            </a:endParaRPr>
          </a:p>
        </p:txBody>
      </p:sp>
      <p:sp>
        <p:nvSpPr>
          <p:cNvPr id="3" name="Right Arrow 2"/>
          <p:cNvSpPr/>
          <p:nvPr/>
        </p:nvSpPr>
        <p:spPr>
          <a:xfrm>
            <a:off x="1473153" y="4648714"/>
            <a:ext cx="617837" cy="271849"/>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6" name="Right Arrow 15"/>
          <p:cNvSpPr/>
          <p:nvPr/>
        </p:nvSpPr>
        <p:spPr>
          <a:xfrm>
            <a:off x="3083713" y="4665189"/>
            <a:ext cx="617837" cy="271849"/>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7" name="Right Arrow 16"/>
          <p:cNvSpPr/>
          <p:nvPr/>
        </p:nvSpPr>
        <p:spPr>
          <a:xfrm>
            <a:off x="4694273" y="4681664"/>
            <a:ext cx="617837" cy="271849"/>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42699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60060"/>
            <a:ext cx="9144000" cy="6918059"/>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ctrTitle"/>
          </p:nvPr>
        </p:nvSpPr>
        <p:spPr>
          <a:xfrm>
            <a:off x="685799" y="-51350"/>
            <a:ext cx="8458201" cy="1470025"/>
          </a:xfrm>
        </p:spPr>
        <p:txBody>
          <a:bodyPr>
            <a:normAutofit/>
          </a:bodyPr>
          <a:lstStyle/>
          <a:p>
            <a:pPr algn="l"/>
            <a:r>
              <a:rPr lang="en-US" sz="3400" b="1" dirty="0"/>
              <a:t>Time Sheets</a:t>
            </a:r>
            <a:endParaRPr lang="en-US" sz="2700" dirty="0"/>
          </a:p>
        </p:txBody>
      </p:sp>
      <p:sp>
        <p:nvSpPr>
          <p:cNvPr id="15" name="Title 1"/>
          <p:cNvSpPr txBox="1">
            <a:spLocks/>
          </p:cNvSpPr>
          <p:nvPr/>
        </p:nvSpPr>
        <p:spPr>
          <a:xfrm>
            <a:off x="698154" y="479992"/>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algn="l"/>
            <a:endParaRPr lang="en-US" sz="2400" i="1" dirty="0"/>
          </a:p>
        </p:txBody>
      </p:sp>
      <p:sp>
        <p:nvSpPr>
          <p:cNvPr id="8" name="Content Placeholder 4"/>
          <p:cNvSpPr txBox="1">
            <a:spLocks/>
          </p:cNvSpPr>
          <p:nvPr/>
        </p:nvSpPr>
        <p:spPr>
          <a:xfrm>
            <a:off x="457200" y="1457261"/>
            <a:ext cx="3192162" cy="391636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000" dirty="0">
                <a:solidFill>
                  <a:schemeClr val="tx1"/>
                </a:solidFill>
                <a:latin typeface="Tw Cen MT" panose="020B0602020104020603" pitchFamily="34" charset="0"/>
              </a:rPr>
              <a:t>Time sheets/cards appear accurate &amp; include the recording of </a:t>
            </a:r>
          </a:p>
          <a:p>
            <a:pPr marL="742950" lvl="1" indent="-285750" algn="l">
              <a:buFont typeface="Wingdings" panose="05000000000000000000" pitchFamily="2" charset="2"/>
              <a:buChar char=""/>
            </a:pPr>
            <a:r>
              <a:rPr lang="en-US" sz="1600" dirty="0">
                <a:solidFill>
                  <a:srgbClr val="CC0000"/>
                </a:solidFill>
                <a:latin typeface="Tw Cen MT" panose="020B0602020104020603" pitchFamily="34" charset="0"/>
              </a:rPr>
              <a:t>Holiday</a:t>
            </a:r>
            <a:r>
              <a:rPr lang="en-US" sz="1600" dirty="0">
                <a:solidFill>
                  <a:schemeClr val="tx1"/>
                </a:solidFill>
                <a:latin typeface="Tw Cen MT" panose="020B0602020104020603" pitchFamily="34" charset="0"/>
              </a:rPr>
              <a:t>, </a:t>
            </a:r>
          </a:p>
          <a:p>
            <a:pPr marL="742950" lvl="1" indent="-285750" algn="l">
              <a:buFont typeface="Wingdings" panose="05000000000000000000" pitchFamily="2" charset="2"/>
              <a:buChar char=""/>
            </a:pPr>
            <a:r>
              <a:rPr lang="en-US" sz="1600" dirty="0">
                <a:solidFill>
                  <a:srgbClr val="00B050"/>
                </a:solidFill>
                <a:latin typeface="Tw Cen MT" panose="020B0602020104020603" pitchFamily="34" charset="0"/>
              </a:rPr>
              <a:t>Leave</a:t>
            </a:r>
            <a:r>
              <a:rPr lang="en-US" sz="1600" dirty="0">
                <a:solidFill>
                  <a:schemeClr val="tx1"/>
                </a:solidFill>
                <a:latin typeface="Tw Cen MT" panose="020B0602020104020603" pitchFamily="34" charset="0"/>
              </a:rPr>
              <a:t>, and </a:t>
            </a:r>
          </a:p>
          <a:p>
            <a:pPr marL="742950" lvl="1" indent="-285750" algn="l">
              <a:buFont typeface="Wingdings" panose="05000000000000000000" pitchFamily="2" charset="2"/>
              <a:buChar char=""/>
            </a:pPr>
            <a:r>
              <a:rPr lang="en-US" sz="1600" dirty="0">
                <a:solidFill>
                  <a:srgbClr val="0070C0"/>
                </a:solidFill>
                <a:latin typeface="Tw Cen MT" panose="020B0602020104020603" pitchFamily="34" charset="0"/>
              </a:rPr>
              <a:t>Compensatory time</a:t>
            </a:r>
          </a:p>
        </p:txBody>
      </p:sp>
      <p:sp>
        <p:nvSpPr>
          <p:cNvPr id="20" name="Content Placeholder 4"/>
          <p:cNvSpPr txBox="1">
            <a:spLocks/>
          </p:cNvSpPr>
          <p:nvPr/>
        </p:nvSpPr>
        <p:spPr>
          <a:xfrm>
            <a:off x="457200" y="4043923"/>
            <a:ext cx="3192162" cy="391636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800" b="1" dirty="0">
                <a:solidFill>
                  <a:schemeClr val="tx1"/>
                </a:solidFill>
                <a:latin typeface="Tw Cen MT" panose="020B0602020104020603" pitchFamily="34" charset="0"/>
              </a:rPr>
              <a:t>Note: </a:t>
            </a:r>
            <a:r>
              <a:rPr lang="en-US" sz="1800" dirty="0">
                <a:solidFill>
                  <a:schemeClr val="tx1"/>
                </a:solidFill>
                <a:latin typeface="Tw Cen MT" panose="020B0602020104020603" pitchFamily="34" charset="0"/>
              </a:rPr>
              <a:t>Leave and comp time should be compared to time sheets to ensure they agree</a:t>
            </a:r>
            <a:endParaRPr lang="en-US" sz="1800" dirty="0">
              <a:solidFill>
                <a:srgbClr val="0070C0"/>
              </a:solidFill>
              <a:latin typeface="Tw Cen MT" panose="020B0602020104020603" pitchFamily="34" charset="0"/>
            </a:endParaRPr>
          </a:p>
        </p:txBody>
      </p:sp>
      <p:grpSp>
        <p:nvGrpSpPr>
          <p:cNvPr id="37" name="Group 36"/>
          <p:cNvGrpSpPr/>
          <p:nvPr/>
        </p:nvGrpSpPr>
        <p:grpSpPr>
          <a:xfrm>
            <a:off x="3941336" y="796103"/>
            <a:ext cx="4799287" cy="4458133"/>
            <a:chOff x="3941336" y="796103"/>
            <a:chExt cx="4799287" cy="4458133"/>
          </a:xfrm>
        </p:grpSpPr>
        <p:pic>
          <p:nvPicPr>
            <p:cNvPr id="5" name="Picture 4"/>
            <p:cNvPicPr>
              <a:picLocks noChangeAspect="1"/>
            </p:cNvPicPr>
            <p:nvPr/>
          </p:nvPicPr>
          <p:blipFill>
            <a:blip r:embed="rId3"/>
            <a:stretch>
              <a:fillRect/>
            </a:stretch>
          </p:blipFill>
          <p:spPr>
            <a:xfrm>
              <a:off x="3941336" y="796103"/>
              <a:ext cx="4799287" cy="3486711"/>
            </a:xfrm>
            <a:prstGeom prst="rect">
              <a:avLst/>
            </a:prstGeom>
          </p:spPr>
        </p:pic>
        <p:grpSp>
          <p:nvGrpSpPr>
            <p:cNvPr id="36" name="Group 35"/>
            <p:cNvGrpSpPr/>
            <p:nvPr/>
          </p:nvGrpSpPr>
          <p:grpSpPr>
            <a:xfrm>
              <a:off x="3941336" y="4282814"/>
              <a:ext cx="4799287" cy="971422"/>
              <a:chOff x="3941336" y="4282814"/>
              <a:chExt cx="4799287" cy="971422"/>
            </a:xfrm>
          </p:grpSpPr>
          <p:pic>
            <p:nvPicPr>
              <p:cNvPr id="9" name="Picture 8"/>
              <p:cNvPicPr>
                <a:picLocks noChangeAspect="1"/>
              </p:cNvPicPr>
              <p:nvPr/>
            </p:nvPicPr>
            <p:blipFill>
              <a:blip r:embed="rId4"/>
              <a:stretch>
                <a:fillRect/>
              </a:stretch>
            </p:blipFill>
            <p:spPr>
              <a:xfrm>
                <a:off x="3941336" y="4282814"/>
                <a:ext cx="4799287" cy="971422"/>
              </a:xfrm>
              <a:prstGeom prst="rect">
                <a:avLst/>
              </a:prstGeom>
            </p:spPr>
          </p:pic>
          <p:pic>
            <p:nvPicPr>
              <p:cNvPr id="18" name="Picture 17"/>
              <p:cNvPicPr>
                <a:picLocks noChangeAspect="1"/>
              </p:cNvPicPr>
              <p:nvPr/>
            </p:nvPicPr>
            <p:blipFill>
              <a:blip r:embed="rId5"/>
              <a:stretch>
                <a:fillRect/>
              </a:stretch>
            </p:blipFill>
            <p:spPr>
              <a:xfrm>
                <a:off x="4022304" y="4397672"/>
                <a:ext cx="1785190" cy="201253"/>
              </a:xfrm>
              <a:prstGeom prst="rect">
                <a:avLst/>
              </a:prstGeom>
            </p:spPr>
          </p:pic>
          <p:pic>
            <p:nvPicPr>
              <p:cNvPr id="19" name="Picture 18"/>
              <p:cNvPicPr>
                <a:picLocks noChangeAspect="1"/>
              </p:cNvPicPr>
              <p:nvPr/>
            </p:nvPicPr>
            <p:blipFill>
              <a:blip r:embed="rId6"/>
              <a:stretch>
                <a:fillRect/>
              </a:stretch>
            </p:blipFill>
            <p:spPr>
              <a:xfrm>
                <a:off x="3941336" y="4795873"/>
                <a:ext cx="1047283" cy="187007"/>
              </a:xfrm>
              <a:prstGeom prst="rect">
                <a:avLst/>
              </a:prstGeom>
            </p:spPr>
          </p:pic>
          <p:cxnSp>
            <p:nvCxnSpPr>
              <p:cNvPr id="29" name="Straight Connector 28"/>
              <p:cNvCxnSpPr/>
              <p:nvPr/>
            </p:nvCxnSpPr>
            <p:spPr>
              <a:xfrm>
                <a:off x="3951968" y="4956300"/>
                <a:ext cx="2135172" cy="0"/>
              </a:xfrm>
              <a:prstGeom prst="line">
                <a:avLst/>
              </a:prstGeom>
              <a:ln w="19050"/>
              <a:effectLst/>
            </p:spPr>
            <p:style>
              <a:lnRef idx="2">
                <a:schemeClr val="dk1"/>
              </a:lnRef>
              <a:fillRef idx="0">
                <a:schemeClr val="dk1"/>
              </a:fillRef>
              <a:effectRef idx="1">
                <a:schemeClr val="dk1"/>
              </a:effectRef>
              <a:fontRef idx="minor">
                <a:schemeClr val="tx1"/>
              </a:fontRef>
            </p:style>
          </p:cxnSp>
        </p:grpSp>
      </p:grpSp>
      <p:cxnSp>
        <p:nvCxnSpPr>
          <p:cNvPr id="11" name="Straight Arrow Connector 10"/>
          <p:cNvCxnSpPr/>
          <p:nvPr/>
        </p:nvCxnSpPr>
        <p:spPr>
          <a:xfrm>
            <a:off x="2053281" y="2568147"/>
            <a:ext cx="3516790" cy="305929"/>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247900" y="2874077"/>
            <a:ext cx="3704665" cy="114158"/>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970038" y="3159081"/>
            <a:ext cx="4894997" cy="940778"/>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349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60060"/>
            <a:ext cx="9144000" cy="6918059"/>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p:cNvGrpSpPr/>
          <p:nvPr/>
        </p:nvGrpSpPr>
        <p:grpSpPr>
          <a:xfrm>
            <a:off x="3941336" y="796103"/>
            <a:ext cx="4799287" cy="4458133"/>
            <a:chOff x="3941336" y="796103"/>
            <a:chExt cx="4799287" cy="4458133"/>
          </a:xfrm>
        </p:grpSpPr>
        <p:pic>
          <p:nvPicPr>
            <p:cNvPr id="16" name="Picture 15"/>
            <p:cNvPicPr>
              <a:picLocks noChangeAspect="1"/>
            </p:cNvPicPr>
            <p:nvPr/>
          </p:nvPicPr>
          <p:blipFill>
            <a:blip r:embed="rId3"/>
            <a:stretch>
              <a:fillRect/>
            </a:stretch>
          </p:blipFill>
          <p:spPr>
            <a:xfrm>
              <a:off x="3941336" y="796103"/>
              <a:ext cx="4799287" cy="3486711"/>
            </a:xfrm>
            <a:prstGeom prst="rect">
              <a:avLst/>
            </a:prstGeom>
          </p:spPr>
        </p:pic>
        <p:grpSp>
          <p:nvGrpSpPr>
            <p:cNvPr id="17" name="Group 16"/>
            <p:cNvGrpSpPr/>
            <p:nvPr/>
          </p:nvGrpSpPr>
          <p:grpSpPr>
            <a:xfrm>
              <a:off x="3941336" y="4282814"/>
              <a:ext cx="4799287" cy="971422"/>
              <a:chOff x="3941336" y="4282814"/>
              <a:chExt cx="4799287" cy="971422"/>
            </a:xfrm>
          </p:grpSpPr>
          <p:pic>
            <p:nvPicPr>
              <p:cNvPr id="22" name="Picture 21"/>
              <p:cNvPicPr>
                <a:picLocks noChangeAspect="1"/>
              </p:cNvPicPr>
              <p:nvPr/>
            </p:nvPicPr>
            <p:blipFill>
              <a:blip r:embed="rId4"/>
              <a:stretch>
                <a:fillRect/>
              </a:stretch>
            </p:blipFill>
            <p:spPr>
              <a:xfrm>
                <a:off x="3941336" y="4282814"/>
                <a:ext cx="4799287" cy="971422"/>
              </a:xfrm>
              <a:prstGeom prst="rect">
                <a:avLst/>
              </a:prstGeom>
            </p:spPr>
          </p:pic>
          <p:pic>
            <p:nvPicPr>
              <p:cNvPr id="23" name="Picture 22"/>
              <p:cNvPicPr>
                <a:picLocks noChangeAspect="1"/>
              </p:cNvPicPr>
              <p:nvPr/>
            </p:nvPicPr>
            <p:blipFill>
              <a:blip r:embed="rId5"/>
              <a:stretch>
                <a:fillRect/>
              </a:stretch>
            </p:blipFill>
            <p:spPr>
              <a:xfrm>
                <a:off x="4022304" y="4397672"/>
                <a:ext cx="1785190" cy="201253"/>
              </a:xfrm>
              <a:prstGeom prst="rect">
                <a:avLst/>
              </a:prstGeom>
            </p:spPr>
          </p:pic>
          <p:pic>
            <p:nvPicPr>
              <p:cNvPr id="24" name="Picture 23"/>
              <p:cNvPicPr>
                <a:picLocks noChangeAspect="1"/>
              </p:cNvPicPr>
              <p:nvPr/>
            </p:nvPicPr>
            <p:blipFill>
              <a:blip r:embed="rId6"/>
              <a:stretch>
                <a:fillRect/>
              </a:stretch>
            </p:blipFill>
            <p:spPr>
              <a:xfrm>
                <a:off x="3941336" y="4795873"/>
                <a:ext cx="1047283" cy="187007"/>
              </a:xfrm>
              <a:prstGeom prst="rect">
                <a:avLst/>
              </a:prstGeom>
            </p:spPr>
          </p:pic>
          <p:cxnSp>
            <p:nvCxnSpPr>
              <p:cNvPr id="25" name="Straight Connector 24"/>
              <p:cNvCxnSpPr/>
              <p:nvPr/>
            </p:nvCxnSpPr>
            <p:spPr>
              <a:xfrm>
                <a:off x="3951968" y="4956300"/>
                <a:ext cx="2135172" cy="0"/>
              </a:xfrm>
              <a:prstGeom prst="line">
                <a:avLst/>
              </a:prstGeom>
              <a:ln w="19050"/>
              <a:effectLst/>
            </p:spPr>
            <p:style>
              <a:lnRef idx="2">
                <a:schemeClr val="dk1"/>
              </a:lnRef>
              <a:fillRef idx="0">
                <a:schemeClr val="dk1"/>
              </a:fillRef>
              <a:effectRef idx="1">
                <a:schemeClr val="dk1"/>
              </a:effectRef>
              <a:fontRef idx="minor">
                <a:schemeClr val="tx1"/>
              </a:fontRef>
            </p:style>
          </p:cxnSp>
        </p:grpSp>
      </p:grpSp>
      <p:sp>
        <p:nvSpPr>
          <p:cNvPr id="7" name="Title 1"/>
          <p:cNvSpPr>
            <a:spLocks noGrp="1"/>
          </p:cNvSpPr>
          <p:nvPr>
            <p:ph type="ctrTitle"/>
          </p:nvPr>
        </p:nvSpPr>
        <p:spPr>
          <a:xfrm>
            <a:off x="685799" y="-51350"/>
            <a:ext cx="8458201" cy="1470025"/>
          </a:xfrm>
        </p:spPr>
        <p:txBody>
          <a:bodyPr>
            <a:normAutofit/>
          </a:bodyPr>
          <a:lstStyle/>
          <a:p>
            <a:pPr algn="l"/>
            <a:r>
              <a:rPr lang="en-US" sz="3400" b="1" dirty="0"/>
              <a:t>Time Sheets</a:t>
            </a:r>
            <a:endParaRPr lang="en-US" sz="2700" dirty="0"/>
          </a:p>
        </p:txBody>
      </p:sp>
      <p:sp>
        <p:nvSpPr>
          <p:cNvPr id="15" name="Title 1"/>
          <p:cNvSpPr txBox="1">
            <a:spLocks/>
          </p:cNvSpPr>
          <p:nvPr/>
        </p:nvSpPr>
        <p:spPr>
          <a:xfrm>
            <a:off x="698154" y="479992"/>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algn="l"/>
            <a:endParaRPr lang="en-US" sz="2400" i="1" dirty="0"/>
          </a:p>
        </p:txBody>
      </p:sp>
      <p:sp>
        <p:nvSpPr>
          <p:cNvPr id="8" name="Content Placeholder 4"/>
          <p:cNvSpPr txBox="1">
            <a:spLocks/>
          </p:cNvSpPr>
          <p:nvPr/>
        </p:nvSpPr>
        <p:spPr>
          <a:xfrm>
            <a:off x="698153" y="1457261"/>
            <a:ext cx="3192162" cy="391636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800" b="1" dirty="0">
                <a:solidFill>
                  <a:srgbClr val="00B050"/>
                </a:solidFill>
                <a:latin typeface="Tw Cen MT" panose="020B0602020104020603" pitchFamily="34" charset="0"/>
              </a:rPr>
              <a:t>Note: </a:t>
            </a:r>
            <a:r>
              <a:rPr lang="en-US" sz="1800" dirty="0">
                <a:solidFill>
                  <a:srgbClr val="00B050"/>
                </a:solidFill>
                <a:latin typeface="Tw Cen MT" panose="020B0602020104020603" pitchFamily="34" charset="0"/>
              </a:rPr>
              <a:t>Time sheets/cards are signed and dated by the employee/supervisor after the time period being reported</a:t>
            </a:r>
          </a:p>
          <a:p>
            <a:pPr algn="l"/>
            <a:endParaRPr lang="en-US" sz="1800" dirty="0">
              <a:solidFill>
                <a:srgbClr val="00B050"/>
              </a:solidFill>
              <a:latin typeface="Tw Cen MT" panose="020B0602020104020603" pitchFamily="34" charset="0"/>
            </a:endParaRPr>
          </a:p>
          <a:p>
            <a:pPr algn="l"/>
            <a:r>
              <a:rPr lang="en-US" sz="1800" b="1" dirty="0">
                <a:solidFill>
                  <a:srgbClr val="CC0000"/>
                </a:solidFill>
                <a:latin typeface="Tw Cen MT" panose="020B0602020104020603" pitchFamily="34" charset="0"/>
              </a:rPr>
              <a:t>Note: </a:t>
            </a:r>
            <a:r>
              <a:rPr lang="en-US" sz="1800" dirty="0">
                <a:solidFill>
                  <a:srgbClr val="CC0000"/>
                </a:solidFill>
                <a:latin typeface="Tw Cen MT" panose="020B0602020104020603" pitchFamily="34" charset="0"/>
              </a:rPr>
              <a:t>Signatures document agreements as to the hours worked.</a:t>
            </a:r>
          </a:p>
        </p:txBody>
      </p:sp>
      <p:sp>
        <p:nvSpPr>
          <p:cNvPr id="12" name="Oval 11"/>
          <p:cNvSpPr/>
          <p:nvPr/>
        </p:nvSpPr>
        <p:spPr>
          <a:xfrm>
            <a:off x="6632195" y="1396016"/>
            <a:ext cx="1129906" cy="14424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123139" y="4320414"/>
            <a:ext cx="708454" cy="30479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H="1">
            <a:off x="5686772" y="1564898"/>
            <a:ext cx="1510376" cy="2832774"/>
          </a:xfrm>
          <a:prstGeom prst="straightConnector1">
            <a:avLst/>
          </a:prstGeom>
          <a:ln w="1905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4599099" y="4736977"/>
            <a:ext cx="524040" cy="24590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941336" y="4332309"/>
            <a:ext cx="1089463" cy="31509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900947" y="4712769"/>
            <a:ext cx="687520" cy="2984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5021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60060"/>
            <a:ext cx="9144000" cy="6918059"/>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ctrTitle"/>
          </p:nvPr>
        </p:nvSpPr>
        <p:spPr>
          <a:xfrm>
            <a:off x="685799" y="-51350"/>
            <a:ext cx="8458201" cy="1470025"/>
          </a:xfrm>
        </p:spPr>
        <p:txBody>
          <a:bodyPr>
            <a:normAutofit/>
          </a:bodyPr>
          <a:lstStyle/>
          <a:p>
            <a:pPr algn="l"/>
            <a:r>
              <a:rPr lang="en-US" sz="3400" b="1" dirty="0"/>
              <a:t>PWRVOCC: </a:t>
            </a:r>
            <a:r>
              <a:rPr lang="en-US" sz="3400" dirty="0"/>
              <a:t>Payroll Voucher</a:t>
            </a:r>
            <a:endParaRPr lang="en-US" sz="2700" dirty="0"/>
          </a:p>
        </p:txBody>
      </p:sp>
      <p:sp>
        <p:nvSpPr>
          <p:cNvPr id="15" name="Title 1"/>
          <p:cNvSpPr txBox="1">
            <a:spLocks/>
          </p:cNvSpPr>
          <p:nvPr/>
        </p:nvSpPr>
        <p:spPr>
          <a:xfrm>
            <a:off x="698154" y="479992"/>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algn="l"/>
            <a:endParaRPr lang="en-US" sz="2400" i="1" dirty="0"/>
          </a:p>
        </p:txBody>
      </p:sp>
      <p:sp>
        <p:nvSpPr>
          <p:cNvPr id="8" name="Content Placeholder 4"/>
          <p:cNvSpPr txBox="1">
            <a:spLocks/>
          </p:cNvSpPr>
          <p:nvPr/>
        </p:nvSpPr>
        <p:spPr>
          <a:xfrm>
            <a:off x="685798" y="1179777"/>
            <a:ext cx="7953632" cy="129157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800" b="1" dirty="0">
                <a:solidFill>
                  <a:srgbClr val="5E091A"/>
                </a:solidFill>
                <a:latin typeface="Tw Cen MT" panose="020B0602020104020603" pitchFamily="34" charset="0"/>
              </a:rPr>
              <a:t>Note: </a:t>
            </a:r>
            <a:r>
              <a:rPr lang="en-US" sz="1800" dirty="0">
                <a:solidFill>
                  <a:srgbClr val="5E091A"/>
                </a:solidFill>
                <a:latin typeface="Tw Cen MT" panose="020B0602020104020603" pitchFamily="34" charset="0"/>
              </a:rPr>
              <a:t>Documentation exists to support the Payroll Voucher is reviewed by the Department Head or designee</a:t>
            </a:r>
          </a:p>
          <a:p>
            <a:pPr algn="l"/>
            <a:endParaRPr lang="en-US" sz="2000" dirty="0">
              <a:solidFill>
                <a:srgbClr val="00B050"/>
              </a:solidFill>
              <a:latin typeface="Tw Cen MT" panose="020B0602020104020603" pitchFamily="34" charset="0"/>
            </a:endParaRPr>
          </a:p>
        </p:txBody>
      </p:sp>
      <p:pic>
        <p:nvPicPr>
          <p:cNvPr id="2" name="Picture 1"/>
          <p:cNvPicPr>
            <a:picLocks noChangeAspect="1"/>
          </p:cNvPicPr>
          <p:nvPr/>
        </p:nvPicPr>
        <p:blipFill>
          <a:blip r:embed="rId3"/>
          <a:stretch>
            <a:fillRect/>
          </a:stretch>
        </p:blipFill>
        <p:spPr>
          <a:xfrm>
            <a:off x="870140" y="1825564"/>
            <a:ext cx="5515908" cy="2615301"/>
          </a:xfrm>
          <a:prstGeom prst="rect">
            <a:avLst/>
          </a:prstGeom>
        </p:spPr>
      </p:pic>
      <p:pic>
        <p:nvPicPr>
          <p:cNvPr id="4" name="Picture 3"/>
          <p:cNvPicPr>
            <a:picLocks noChangeAspect="1"/>
          </p:cNvPicPr>
          <p:nvPr/>
        </p:nvPicPr>
        <p:blipFill>
          <a:blip r:embed="rId4"/>
          <a:stretch>
            <a:fillRect/>
          </a:stretch>
        </p:blipFill>
        <p:spPr>
          <a:xfrm>
            <a:off x="870140" y="4521449"/>
            <a:ext cx="5520125" cy="1848871"/>
          </a:xfrm>
          <a:prstGeom prst="rect">
            <a:avLst/>
          </a:prstGeom>
        </p:spPr>
      </p:pic>
      <p:pic>
        <p:nvPicPr>
          <p:cNvPr id="5" name="Picture 4"/>
          <p:cNvPicPr>
            <a:picLocks noChangeAspect="1"/>
          </p:cNvPicPr>
          <p:nvPr/>
        </p:nvPicPr>
        <p:blipFill>
          <a:blip r:embed="rId5"/>
          <a:stretch>
            <a:fillRect/>
          </a:stretch>
        </p:blipFill>
        <p:spPr>
          <a:xfrm>
            <a:off x="1436413" y="5376200"/>
            <a:ext cx="1025843" cy="139368"/>
          </a:xfrm>
          <a:prstGeom prst="rect">
            <a:avLst/>
          </a:prstGeom>
        </p:spPr>
      </p:pic>
      <p:pic>
        <p:nvPicPr>
          <p:cNvPr id="9" name="Picture 8"/>
          <p:cNvPicPr>
            <a:picLocks noChangeAspect="1"/>
          </p:cNvPicPr>
          <p:nvPr/>
        </p:nvPicPr>
        <p:blipFill>
          <a:blip r:embed="rId6"/>
          <a:stretch>
            <a:fillRect/>
          </a:stretch>
        </p:blipFill>
        <p:spPr>
          <a:xfrm>
            <a:off x="1434938" y="5576521"/>
            <a:ext cx="957742" cy="267921"/>
          </a:xfrm>
          <a:prstGeom prst="rect">
            <a:avLst/>
          </a:prstGeom>
        </p:spPr>
      </p:pic>
      <p:sp>
        <p:nvSpPr>
          <p:cNvPr id="16" name="Oval 15"/>
          <p:cNvSpPr/>
          <p:nvPr/>
        </p:nvSpPr>
        <p:spPr>
          <a:xfrm>
            <a:off x="1274416" y="5580279"/>
            <a:ext cx="773979" cy="23368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002778" y="5544720"/>
            <a:ext cx="459478" cy="30479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H="1">
            <a:off x="1833902" y="1744980"/>
            <a:ext cx="357363" cy="3831541"/>
          </a:xfrm>
          <a:prstGeom prst="straightConnector1">
            <a:avLst/>
          </a:prstGeom>
          <a:ln w="19050">
            <a:solidFill>
              <a:srgbClr val="00B050"/>
            </a:solidFill>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0791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50"/>
            <a:ext cx="7772400" cy="1470025"/>
          </a:xfrm>
        </p:spPr>
        <p:txBody>
          <a:bodyPr>
            <a:normAutofit/>
          </a:bodyPr>
          <a:lstStyle/>
          <a:p>
            <a:pPr algn="l"/>
            <a:r>
              <a:rPr lang="en-US" sz="3400" b="1" dirty="0"/>
              <a:t>Compensatory Time</a:t>
            </a:r>
          </a:p>
        </p:txBody>
      </p:sp>
      <p:sp>
        <p:nvSpPr>
          <p:cNvPr id="5" name="TextBox 4"/>
          <p:cNvSpPr txBox="1"/>
          <p:nvPr/>
        </p:nvSpPr>
        <p:spPr>
          <a:xfrm>
            <a:off x="685801" y="1033169"/>
            <a:ext cx="5654040" cy="5016758"/>
          </a:xfrm>
          <a:prstGeom prst="rect">
            <a:avLst/>
          </a:prstGeom>
          <a:noFill/>
        </p:spPr>
        <p:txBody>
          <a:bodyPr wrap="square" rtlCol="0">
            <a:spAutoFit/>
          </a:bodyPr>
          <a:lstStyle/>
          <a:p>
            <a:pPr marL="285750" indent="-285750">
              <a:buFont typeface="Arial" panose="020B0604020202020204" pitchFamily="34" charset="0"/>
              <a:buChar char="•"/>
            </a:pPr>
            <a:r>
              <a:rPr lang="en-US" sz="1900" dirty="0">
                <a:latin typeface="Tw Cen MT" panose="020B0602020104020603" pitchFamily="34" charset="0"/>
              </a:rPr>
              <a:t>Compensatory time (comp time) should be reconciled by one individual</a:t>
            </a:r>
          </a:p>
          <a:p>
            <a:pPr marL="742950" lvl="1" indent="-285750">
              <a:buFont typeface="Wingdings" panose="05000000000000000000" pitchFamily="2" charset="2"/>
              <a:buChar char=""/>
            </a:pPr>
            <a:r>
              <a:rPr lang="en-US" sz="1500" dirty="0">
                <a:latin typeface="Tw Cen MT" panose="020B0602020104020603" pitchFamily="34" charset="0"/>
              </a:rPr>
              <a:t>Comp time balances should be reconciled to time sheets and documentation retained</a:t>
            </a:r>
          </a:p>
          <a:p>
            <a:pPr marL="742950" lvl="1" indent="-285750">
              <a:buFont typeface="Wingdings" panose="05000000000000000000" pitchFamily="2" charset="2"/>
              <a:buChar char=""/>
            </a:pPr>
            <a:r>
              <a:rPr lang="en-US" sz="1500" dirty="0">
                <a:latin typeface="Tw Cen MT" panose="020B0602020104020603" pitchFamily="34" charset="0"/>
              </a:rPr>
              <a:t>Employees accruing comp time should not be responsible with keeping up with their own comp time</a:t>
            </a:r>
            <a:endParaRPr lang="en-US" sz="1900" dirty="0">
              <a:latin typeface="Tw Cen MT" panose="020B0602020104020603" pitchFamily="34" charset="0"/>
            </a:endParaRPr>
          </a:p>
          <a:p>
            <a:endParaRPr lang="en-US" sz="1000" dirty="0">
              <a:latin typeface="Tw Cen MT" panose="020B0602020104020603" pitchFamily="34" charset="0"/>
            </a:endParaRPr>
          </a:p>
          <a:p>
            <a:pPr marL="285750" indent="-285750">
              <a:buFont typeface="Arial" panose="020B0604020202020204" pitchFamily="34" charset="0"/>
              <a:buChar char="•"/>
            </a:pPr>
            <a:r>
              <a:rPr lang="en-US" sz="1900" dirty="0">
                <a:latin typeface="Tw Cen MT" panose="020B0602020104020603" pitchFamily="34" charset="0"/>
              </a:rPr>
              <a:t>Comp balances/reconciliation should be reviewed and signed off by the DH or administrator</a:t>
            </a:r>
          </a:p>
          <a:p>
            <a:endParaRPr lang="en-US" sz="1000" dirty="0">
              <a:latin typeface="Tw Cen MT" panose="020B0602020104020603" pitchFamily="34" charset="0"/>
            </a:endParaRPr>
          </a:p>
          <a:p>
            <a:pPr marL="285750" indent="-285750">
              <a:buFont typeface="Arial" panose="020B0604020202020204" pitchFamily="34" charset="0"/>
              <a:buChar char="•"/>
            </a:pPr>
            <a:r>
              <a:rPr lang="en-US" sz="1900" dirty="0">
                <a:latin typeface="Tw Cen MT" panose="020B0602020104020603" pitchFamily="34" charset="0"/>
              </a:rPr>
              <a:t>Comp time liability is held by the department in which the balance was accrued. </a:t>
            </a:r>
          </a:p>
          <a:p>
            <a:pPr marL="800100" lvl="1" indent="-342900">
              <a:buFont typeface="Arial" panose="020B0604020202020204" pitchFamily="34" charset="0"/>
              <a:buChar char="•"/>
            </a:pPr>
            <a:r>
              <a:rPr lang="en-US" sz="1500" dirty="0">
                <a:latin typeface="Tw Cen MT" panose="020B0602020104020603" pitchFamily="34" charset="0"/>
              </a:rPr>
              <a:t>This balance must be paid by the department when the employee transfers to another unit/</a:t>
            </a:r>
            <a:r>
              <a:rPr lang="en-US" sz="1500" dirty="0" err="1">
                <a:latin typeface="Tw Cen MT" panose="020B0602020104020603" pitchFamily="34" charset="0"/>
              </a:rPr>
              <a:t>dept</a:t>
            </a:r>
            <a:r>
              <a:rPr lang="en-US" sz="1500" dirty="0">
                <a:latin typeface="Tw Cen MT" panose="020B0602020104020603" pitchFamily="34" charset="0"/>
              </a:rPr>
              <a:t> or is terminated</a:t>
            </a:r>
          </a:p>
          <a:p>
            <a:pPr lvl="1"/>
            <a:endParaRPr lang="en-US" sz="1000" dirty="0">
              <a:latin typeface="Tw Cen MT" panose="020B0602020104020603" pitchFamily="34" charset="0"/>
            </a:endParaRPr>
          </a:p>
          <a:p>
            <a:pPr marL="342900" indent="-342900">
              <a:buFont typeface="Arial" panose="020B0604020202020204" pitchFamily="34" charset="0"/>
              <a:buChar char="•"/>
            </a:pPr>
            <a:r>
              <a:rPr lang="en-US" sz="1900" dirty="0">
                <a:latin typeface="Tw Cen MT" panose="020B0602020104020603" pitchFamily="34" charset="0"/>
              </a:rPr>
              <a:t>Make sure employees use comp time before using personal leave</a:t>
            </a:r>
          </a:p>
          <a:p>
            <a:endParaRPr lang="en-US" sz="1000" dirty="0">
              <a:latin typeface="Tw Cen MT" panose="020B0602020104020603" pitchFamily="34" charset="0"/>
            </a:endParaRPr>
          </a:p>
          <a:p>
            <a:pPr marL="342900" indent="-342900">
              <a:buFont typeface="Arial" panose="020B0604020202020204" pitchFamily="34" charset="0"/>
              <a:buChar char="•"/>
            </a:pPr>
            <a:r>
              <a:rPr lang="en-US" sz="1900" dirty="0">
                <a:latin typeface="Tw Cen MT" panose="020B0602020104020603" pitchFamily="34" charset="0"/>
              </a:rPr>
              <a:t>Maintain compensatory time in Banner (key accrued and taken in Banner similar to the leave process)</a:t>
            </a:r>
          </a:p>
        </p:txBody>
      </p:sp>
      <p:sp>
        <p:nvSpPr>
          <p:cNvPr id="6" name="Rectangle 5"/>
          <p:cNvSpPr/>
          <p:nvPr/>
        </p:nvSpPr>
        <p:spPr>
          <a:xfrm>
            <a:off x="6638925" y="-51350"/>
            <a:ext cx="2505075" cy="6052100"/>
          </a:xfrm>
          <a:prstGeom prst="rect">
            <a:avLst/>
          </a:prstGeom>
          <a:solidFill>
            <a:schemeClr val="tx2">
              <a:alpha val="2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6750110" y="122812"/>
            <a:ext cx="2393890" cy="5911821"/>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algn="l"/>
            <a:r>
              <a:rPr lang="en-US" sz="1600" b="1" dirty="0">
                <a:solidFill>
                  <a:schemeClr val="tx1"/>
                </a:solidFill>
                <a:latin typeface="Tw Cen MT" panose="020B0602020104020603" pitchFamily="34" charset="0"/>
              </a:rPr>
              <a:t>University Policy:</a:t>
            </a:r>
          </a:p>
          <a:p>
            <a:pPr algn="l"/>
            <a:r>
              <a:rPr lang="en-US" sz="1600" dirty="0">
                <a:solidFill>
                  <a:schemeClr val="bg1"/>
                </a:solidFill>
                <a:latin typeface="Tw Cen MT" panose="020B0602020104020603" pitchFamily="34" charset="0"/>
              </a:rPr>
              <a:t>60.109, Records Management &amp; Security</a:t>
            </a:r>
          </a:p>
          <a:p>
            <a:pPr algn="l"/>
            <a:r>
              <a:rPr lang="en-US" sz="1600" dirty="0">
                <a:solidFill>
                  <a:schemeClr val="bg1"/>
                </a:solidFill>
                <a:latin typeface="Tw Cen MT" panose="020B0602020104020603" pitchFamily="34" charset="0"/>
              </a:rPr>
              <a:t>60.311, Overtime/Compensatory Time</a:t>
            </a:r>
          </a:p>
          <a:p>
            <a:pPr algn="l"/>
            <a:r>
              <a:rPr lang="en-US" sz="1600" dirty="0">
                <a:solidFill>
                  <a:schemeClr val="bg1"/>
                </a:solidFill>
                <a:latin typeface="Tw Cen MT" panose="020B0602020104020603" pitchFamily="34" charset="0"/>
              </a:rPr>
              <a:t>60.320, Office Hours/Work Schedule</a:t>
            </a:r>
          </a:p>
          <a:p>
            <a:pPr algn="l"/>
            <a:endParaRPr lang="en-US" sz="1600" dirty="0">
              <a:solidFill>
                <a:schemeClr val="bg1"/>
              </a:solidFill>
              <a:latin typeface="Tw Cen MT" panose="020B0602020104020603" pitchFamily="34" charset="0"/>
            </a:endParaRPr>
          </a:p>
          <a:p>
            <a:pPr algn="l"/>
            <a:r>
              <a:rPr lang="en-US" sz="1600" b="1" dirty="0">
                <a:solidFill>
                  <a:schemeClr val="tx1"/>
                </a:solidFill>
                <a:latin typeface="Tw Cen MT" panose="020B0602020104020603" pitchFamily="34" charset="0"/>
              </a:rPr>
              <a:t>What we look at:</a:t>
            </a: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Departmental Leave Summary Report (PWRLDPT)</a:t>
            </a: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Employee time sheets</a:t>
            </a:r>
          </a:p>
          <a:p>
            <a:pPr algn="l"/>
            <a:endParaRPr lang="en-US" sz="1600" dirty="0">
              <a:solidFill>
                <a:schemeClr val="bg1"/>
              </a:solidFill>
              <a:latin typeface="Tw Cen MT" panose="020B0602020104020603" pitchFamily="34" charset="0"/>
            </a:endParaRPr>
          </a:p>
          <a:p>
            <a:pPr algn="l"/>
            <a:r>
              <a:rPr lang="en-US" sz="1600" b="1" dirty="0">
                <a:solidFill>
                  <a:schemeClr val="tx1"/>
                </a:solidFill>
                <a:latin typeface="Tw Cen MT" panose="020B0602020104020603" pitchFamily="34" charset="0"/>
              </a:rPr>
              <a:t>What we look for:</a:t>
            </a: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Comp time is recorded in Banner</a:t>
            </a: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Comp time is reconciled and reviewed with leave</a:t>
            </a:r>
          </a:p>
          <a:p>
            <a:pPr algn="l"/>
            <a:endParaRPr lang="en-US" sz="1600"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1496124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60060"/>
            <a:ext cx="9144000" cy="6918059"/>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ctrTitle"/>
          </p:nvPr>
        </p:nvSpPr>
        <p:spPr>
          <a:xfrm>
            <a:off x="685799" y="-51350"/>
            <a:ext cx="8458201" cy="1470025"/>
          </a:xfrm>
        </p:spPr>
        <p:txBody>
          <a:bodyPr>
            <a:normAutofit/>
          </a:bodyPr>
          <a:lstStyle/>
          <a:p>
            <a:pPr algn="l"/>
            <a:r>
              <a:rPr lang="en-US" sz="3400" b="1" dirty="0"/>
              <a:t>Time Sheets</a:t>
            </a:r>
            <a:endParaRPr lang="en-US" sz="2700" dirty="0"/>
          </a:p>
        </p:txBody>
      </p:sp>
      <p:sp>
        <p:nvSpPr>
          <p:cNvPr id="15" name="Title 1"/>
          <p:cNvSpPr txBox="1">
            <a:spLocks/>
          </p:cNvSpPr>
          <p:nvPr/>
        </p:nvSpPr>
        <p:spPr>
          <a:xfrm>
            <a:off x="698154" y="479992"/>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algn="l"/>
            <a:endParaRPr lang="en-US" sz="2400" i="1" dirty="0"/>
          </a:p>
        </p:txBody>
      </p:sp>
      <p:sp>
        <p:nvSpPr>
          <p:cNvPr id="8" name="Content Placeholder 4"/>
          <p:cNvSpPr txBox="1">
            <a:spLocks/>
          </p:cNvSpPr>
          <p:nvPr/>
        </p:nvSpPr>
        <p:spPr>
          <a:xfrm>
            <a:off x="698154" y="1463991"/>
            <a:ext cx="3192162" cy="391636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800" b="1" dirty="0">
                <a:solidFill>
                  <a:srgbClr val="5E091A"/>
                </a:solidFill>
                <a:latin typeface="Tw Cen MT" panose="020B0602020104020603" pitchFamily="34" charset="0"/>
              </a:rPr>
              <a:t>Note: </a:t>
            </a:r>
            <a:r>
              <a:rPr lang="en-US" sz="1800" dirty="0">
                <a:solidFill>
                  <a:srgbClr val="5E091A"/>
                </a:solidFill>
                <a:latin typeface="Tw Cen MT" panose="020B0602020104020603" pitchFamily="34" charset="0"/>
              </a:rPr>
              <a:t>Comp time earned should be reflected on the time sheet and keyed into Banner. Only actual hours worked in excess of 40 hours can be transferred to compensatory time balance. </a:t>
            </a:r>
          </a:p>
        </p:txBody>
      </p:sp>
      <p:sp>
        <p:nvSpPr>
          <p:cNvPr id="16" name="Oval 15"/>
          <p:cNvSpPr/>
          <p:nvPr/>
        </p:nvSpPr>
        <p:spPr>
          <a:xfrm>
            <a:off x="6013621" y="2241295"/>
            <a:ext cx="238897" cy="2286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7" name="Oval 16"/>
          <p:cNvSpPr/>
          <p:nvPr/>
        </p:nvSpPr>
        <p:spPr>
          <a:xfrm>
            <a:off x="8344930" y="3644066"/>
            <a:ext cx="222422" cy="2286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grpSp>
        <p:nvGrpSpPr>
          <p:cNvPr id="24" name="Group 23"/>
          <p:cNvGrpSpPr/>
          <p:nvPr/>
        </p:nvGrpSpPr>
        <p:grpSpPr>
          <a:xfrm>
            <a:off x="4217184" y="634785"/>
            <a:ext cx="4669382" cy="4994505"/>
            <a:chOff x="4217184" y="634785"/>
            <a:chExt cx="4669382" cy="4994505"/>
          </a:xfrm>
        </p:grpSpPr>
        <p:grpSp>
          <p:nvGrpSpPr>
            <p:cNvPr id="25" name="Group 24"/>
            <p:cNvGrpSpPr/>
            <p:nvPr/>
          </p:nvGrpSpPr>
          <p:grpSpPr>
            <a:xfrm>
              <a:off x="4217184" y="634785"/>
              <a:ext cx="4669382" cy="4994505"/>
              <a:chOff x="4217184" y="634785"/>
              <a:chExt cx="4669382" cy="4994505"/>
            </a:xfrm>
          </p:grpSpPr>
          <p:pic>
            <p:nvPicPr>
              <p:cNvPr id="28" name="Picture 27"/>
              <p:cNvPicPr>
                <a:picLocks noChangeAspect="1"/>
              </p:cNvPicPr>
              <p:nvPr/>
            </p:nvPicPr>
            <p:blipFill>
              <a:blip r:embed="rId3"/>
              <a:stretch>
                <a:fillRect/>
              </a:stretch>
            </p:blipFill>
            <p:spPr>
              <a:xfrm>
                <a:off x="4217184" y="4712291"/>
                <a:ext cx="4669382" cy="916999"/>
              </a:xfrm>
              <a:prstGeom prst="rect">
                <a:avLst/>
              </a:prstGeom>
            </p:spPr>
          </p:pic>
          <p:pic>
            <p:nvPicPr>
              <p:cNvPr id="29" name="Picture 28"/>
              <p:cNvPicPr>
                <a:picLocks noChangeAspect="1"/>
              </p:cNvPicPr>
              <p:nvPr/>
            </p:nvPicPr>
            <p:blipFill>
              <a:blip r:embed="rId4"/>
              <a:stretch>
                <a:fillRect/>
              </a:stretch>
            </p:blipFill>
            <p:spPr>
              <a:xfrm>
                <a:off x="4217184" y="634785"/>
                <a:ext cx="4669382" cy="4112432"/>
              </a:xfrm>
              <a:prstGeom prst="rect">
                <a:avLst/>
              </a:prstGeom>
            </p:spPr>
          </p:pic>
        </p:grpSp>
        <p:pic>
          <p:nvPicPr>
            <p:cNvPr id="27" name="Picture 26"/>
            <p:cNvPicPr>
              <a:picLocks noChangeAspect="1"/>
            </p:cNvPicPr>
            <p:nvPr/>
          </p:nvPicPr>
          <p:blipFill>
            <a:blip r:embed="rId5"/>
            <a:stretch>
              <a:fillRect/>
            </a:stretch>
          </p:blipFill>
          <p:spPr>
            <a:xfrm>
              <a:off x="4355418" y="4865338"/>
              <a:ext cx="1658203" cy="148547"/>
            </a:xfrm>
            <a:prstGeom prst="rect">
              <a:avLst/>
            </a:prstGeom>
          </p:spPr>
        </p:pic>
        <p:cxnSp>
          <p:nvCxnSpPr>
            <p:cNvPr id="26" name="Straight Connector 25"/>
            <p:cNvCxnSpPr/>
            <p:nvPr/>
          </p:nvCxnSpPr>
          <p:spPr>
            <a:xfrm>
              <a:off x="4217184" y="5366706"/>
              <a:ext cx="2035334" cy="0"/>
            </a:xfrm>
            <a:prstGeom prst="line">
              <a:avLst/>
            </a:prstGeom>
            <a:ln w="19050"/>
            <a:effectLst/>
          </p:spPr>
          <p:style>
            <a:lnRef idx="2">
              <a:schemeClr val="dk1"/>
            </a:lnRef>
            <a:fillRef idx="0">
              <a:schemeClr val="dk1"/>
            </a:fillRef>
            <a:effectRef idx="1">
              <a:schemeClr val="dk1"/>
            </a:effectRef>
            <a:fontRef idx="minor">
              <a:schemeClr val="tx1"/>
            </a:fontRef>
          </p:style>
        </p:cxnSp>
      </p:grpSp>
      <p:pic>
        <p:nvPicPr>
          <p:cNvPr id="5" name="Picture 4"/>
          <p:cNvPicPr>
            <a:picLocks noChangeAspect="1"/>
          </p:cNvPicPr>
          <p:nvPr/>
        </p:nvPicPr>
        <p:blipFill>
          <a:blip r:embed="rId6"/>
          <a:stretch>
            <a:fillRect/>
          </a:stretch>
        </p:blipFill>
        <p:spPr>
          <a:xfrm>
            <a:off x="4717007" y="5229772"/>
            <a:ext cx="1074975" cy="184120"/>
          </a:xfrm>
          <a:prstGeom prst="rect">
            <a:avLst/>
          </a:prstGeom>
        </p:spPr>
      </p:pic>
      <p:cxnSp>
        <p:nvCxnSpPr>
          <p:cNvPr id="30" name="Straight Connector 29"/>
          <p:cNvCxnSpPr/>
          <p:nvPr/>
        </p:nvCxnSpPr>
        <p:spPr>
          <a:xfrm>
            <a:off x="4260402" y="5366706"/>
            <a:ext cx="2035334" cy="0"/>
          </a:xfrm>
          <a:prstGeom prst="line">
            <a:avLst/>
          </a:prstGeom>
          <a:ln w="19050"/>
          <a:effectLst/>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a:off x="3758663" y="2875473"/>
            <a:ext cx="4290292" cy="120211"/>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758663" y="2875473"/>
            <a:ext cx="4290292" cy="1871744"/>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083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Internal Controls</a:t>
            </a:r>
          </a:p>
        </p:txBody>
      </p:sp>
    </p:spTree>
    <p:extLst>
      <p:ext uri="{BB962C8B-B14F-4D97-AF65-F5344CB8AC3E}">
        <p14:creationId xmlns:p14="http://schemas.microsoft.com/office/powerpoint/2010/main" val="12649609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50"/>
            <a:ext cx="7772400" cy="1470025"/>
          </a:xfrm>
        </p:spPr>
        <p:txBody>
          <a:bodyPr>
            <a:normAutofit/>
          </a:bodyPr>
          <a:lstStyle/>
          <a:p>
            <a:pPr algn="l"/>
            <a:r>
              <a:rPr lang="en-US" sz="3400" b="1" dirty="0"/>
              <a:t>Cash Receipts/Handling</a:t>
            </a:r>
          </a:p>
        </p:txBody>
      </p:sp>
      <p:sp>
        <p:nvSpPr>
          <p:cNvPr id="5" name="TextBox 4"/>
          <p:cNvSpPr txBox="1"/>
          <p:nvPr/>
        </p:nvSpPr>
        <p:spPr>
          <a:xfrm>
            <a:off x="685801" y="1221966"/>
            <a:ext cx="5797378" cy="4555093"/>
          </a:xfrm>
          <a:prstGeom prst="rect">
            <a:avLst/>
          </a:prstGeom>
          <a:noFill/>
        </p:spPr>
        <p:txBody>
          <a:bodyPr wrap="square" rtlCol="0">
            <a:spAutoFit/>
          </a:bodyPr>
          <a:lstStyle/>
          <a:p>
            <a:pPr marL="285750" indent="-285750">
              <a:buFont typeface="Arial" panose="020B0604020202020204" pitchFamily="34" charset="0"/>
              <a:buChar char="•"/>
            </a:pPr>
            <a:r>
              <a:rPr lang="en-US" sz="1900" dirty="0">
                <a:latin typeface="Tw Cen MT" panose="020B0602020104020603" pitchFamily="34" charset="0"/>
              </a:rPr>
              <a:t>Cash is defined as coin, currency, checks, money orders and credit card transactions</a:t>
            </a:r>
          </a:p>
          <a:p>
            <a:endParaRPr lang="en-US" sz="1000" dirty="0">
              <a:latin typeface="Tw Cen MT" panose="020B0602020104020603" pitchFamily="34" charset="0"/>
            </a:endParaRPr>
          </a:p>
          <a:p>
            <a:pPr marL="285750" indent="-285750">
              <a:buFont typeface="Arial" panose="020B0604020202020204" pitchFamily="34" charset="0"/>
              <a:buChar char="•"/>
            </a:pPr>
            <a:r>
              <a:rPr lang="en-US" sz="1900" dirty="0">
                <a:latin typeface="Tw Cen MT" panose="020B0602020104020603" pitchFamily="34" charset="0"/>
              </a:rPr>
              <a:t>Because of the liquid nature of cash, it is highly scrutinized</a:t>
            </a:r>
          </a:p>
          <a:p>
            <a:pPr marL="285750" indent="-285750">
              <a:buFont typeface="Arial" panose="020B0604020202020204" pitchFamily="34" charset="0"/>
              <a:buChar char="•"/>
            </a:pPr>
            <a:endParaRPr lang="en-US" sz="1000" dirty="0">
              <a:latin typeface="Tw Cen MT" panose="020B0602020104020603" pitchFamily="34" charset="0"/>
            </a:endParaRPr>
          </a:p>
          <a:p>
            <a:pPr marL="285750" indent="-285750">
              <a:buFont typeface="Arial" panose="020B0604020202020204" pitchFamily="34" charset="0"/>
              <a:buChar char="•"/>
            </a:pPr>
            <a:r>
              <a:rPr lang="en-US" sz="1900" u="sng" dirty="0">
                <a:latin typeface="Tw Cen MT" panose="020B0602020104020603" pitchFamily="34" charset="0"/>
              </a:rPr>
              <a:t>Separation of duties:</a:t>
            </a:r>
            <a:r>
              <a:rPr lang="en-US" sz="1900" dirty="0">
                <a:latin typeface="Tw Cen MT" panose="020B0602020104020603" pitchFamily="34" charset="0"/>
              </a:rPr>
              <a:t> if possible, separate the components of cash handling (collecting, depositing, and reconciling). In small departments separate the handling of the actual cash from the reconciliation</a:t>
            </a:r>
          </a:p>
          <a:p>
            <a:endParaRPr lang="en-US" sz="1000" dirty="0">
              <a:latin typeface="Tw Cen MT" panose="020B0602020104020603" pitchFamily="34" charset="0"/>
            </a:endParaRPr>
          </a:p>
          <a:p>
            <a:pPr marL="285750" indent="-285750">
              <a:buFont typeface="Arial" panose="020B0604020202020204" pitchFamily="34" charset="0"/>
              <a:buChar char="•"/>
            </a:pPr>
            <a:r>
              <a:rPr lang="en-US" sz="1900" dirty="0">
                <a:latin typeface="Tw Cen MT" panose="020B0602020104020603" pitchFamily="34" charset="0"/>
              </a:rPr>
              <a:t>Use pre-numbered receipts, cash log, register tape, etc. to document cash received </a:t>
            </a:r>
          </a:p>
          <a:p>
            <a:endParaRPr lang="en-US" sz="1000" dirty="0">
              <a:latin typeface="Tw Cen MT" panose="020B0602020104020603" pitchFamily="34" charset="0"/>
            </a:endParaRPr>
          </a:p>
          <a:p>
            <a:pPr marL="285750" indent="-285750">
              <a:buFont typeface="Arial" panose="020B0604020202020204" pitchFamily="34" charset="0"/>
              <a:buChar char="•"/>
            </a:pPr>
            <a:r>
              <a:rPr lang="en-US" sz="1900" dirty="0">
                <a:latin typeface="Tw Cen MT" panose="020B0602020104020603" pitchFamily="34" charset="0"/>
              </a:rPr>
              <a:t>Cash received should be reconciled monthly from receipt documentation to revenues recorded in Banner</a:t>
            </a:r>
          </a:p>
          <a:p>
            <a:endParaRPr lang="en-US" sz="1000" dirty="0">
              <a:latin typeface="Tw Cen MT" panose="020B0602020104020603" pitchFamily="34" charset="0"/>
            </a:endParaRPr>
          </a:p>
          <a:p>
            <a:endParaRPr lang="en-US" sz="1000" dirty="0">
              <a:latin typeface="Tw Cen MT" panose="020B0602020104020603" pitchFamily="34" charset="0"/>
            </a:endParaRPr>
          </a:p>
        </p:txBody>
      </p:sp>
      <p:sp>
        <p:nvSpPr>
          <p:cNvPr id="6" name="Rectangle 5"/>
          <p:cNvSpPr/>
          <p:nvPr/>
        </p:nvSpPr>
        <p:spPr>
          <a:xfrm>
            <a:off x="6638925" y="-51350"/>
            <a:ext cx="2505075" cy="6052100"/>
          </a:xfrm>
          <a:prstGeom prst="rect">
            <a:avLst/>
          </a:prstGeom>
          <a:solidFill>
            <a:schemeClr val="tx2">
              <a:alpha val="2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6750110" y="105408"/>
            <a:ext cx="2393890" cy="5911821"/>
          </a:xfrm>
          <a:prstGeom prst="rect">
            <a:avLst/>
          </a:prstGeom>
        </p:spPr>
        <p:txBody>
          <a:bodyPr vert="horz" lIns="91440" tIns="45720" rIns="91440" bIns="45720" rtlCol="0" anchor="t">
            <a:normAutofit lnSpcReduction="10000"/>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algn="l"/>
            <a:r>
              <a:rPr lang="en-US" sz="1600" b="1" dirty="0">
                <a:solidFill>
                  <a:schemeClr val="tx1"/>
                </a:solidFill>
                <a:latin typeface="Tw Cen MT" panose="020B0602020104020603" pitchFamily="34" charset="0"/>
              </a:rPr>
              <a:t>University Policy:</a:t>
            </a:r>
          </a:p>
          <a:p>
            <a:pPr algn="l"/>
            <a:r>
              <a:rPr lang="en-US" sz="1600" dirty="0">
                <a:solidFill>
                  <a:schemeClr val="bg1"/>
                </a:solidFill>
                <a:latin typeface="Tw Cen MT" panose="020B0602020104020603" pitchFamily="34" charset="0"/>
              </a:rPr>
              <a:t>62.07, Cash Handling</a:t>
            </a:r>
          </a:p>
          <a:p>
            <a:pPr algn="l"/>
            <a:endParaRPr lang="en-US" sz="1600" b="1" dirty="0">
              <a:solidFill>
                <a:schemeClr val="tx1"/>
              </a:solidFill>
              <a:latin typeface="Tw Cen MT" panose="020B0602020104020603" pitchFamily="34" charset="0"/>
            </a:endParaRPr>
          </a:p>
          <a:p>
            <a:pPr algn="l"/>
            <a:r>
              <a:rPr lang="en-US" sz="1600" b="1" dirty="0">
                <a:solidFill>
                  <a:schemeClr val="tx1"/>
                </a:solidFill>
                <a:latin typeface="Tw Cen MT" panose="020B0602020104020603" pitchFamily="34" charset="0"/>
              </a:rPr>
              <a:t>What we look at:</a:t>
            </a: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Cash deposits</a:t>
            </a: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Cash log</a:t>
            </a: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Supporting documents</a:t>
            </a: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Ledger Report (FWREXEG)</a:t>
            </a:r>
          </a:p>
          <a:p>
            <a:pPr algn="l"/>
            <a:endParaRPr lang="en-US" sz="1600" dirty="0">
              <a:solidFill>
                <a:schemeClr val="bg1"/>
              </a:solidFill>
              <a:latin typeface="Tw Cen MT" panose="020B0602020104020603" pitchFamily="34" charset="0"/>
            </a:endParaRPr>
          </a:p>
          <a:p>
            <a:pPr algn="l"/>
            <a:r>
              <a:rPr lang="en-US" sz="1600" b="1" dirty="0">
                <a:solidFill>
                  <a:schemeClr val="tx1"/>
                </a:solidFill>
                <a:latin typeface="Tw Cen MT" panose="020B0602020104020603" pitchFamily="34" charset="0"/>
              </a:rPr>
              <a:t>What we look for:</a:t>
            </a: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Cash is deposited timely ($1000 or weekly, whichever first)</a:t>
            </a: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Cash deposits are reconciled to FWREXEG</a:t>
            </a: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Someone with knowledge is reviewing and signing off on the reconciliation</a:t>
            </a: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Cash handling duties are adequately segregated</a:t>
            </a: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Cash is stored in a secure location</a:t>
            </a:r>
          </a:p>
        </p:txBody>
      </p:sp>
    </p:spTree>
    <p:extLst>
      <p:ext uri="{BB962C8B-B14F-4D97-AF65-F5344CB8AC3E}">
        <p14:creationId xmlns:p14="http://schemas.microsoft.com/office/powerpoint/2010/main" val="141416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50"/>
            <a:ext cx="7772400" cy="1470025"/>
          </a:xfrm>
        </p:spPr>
        <p:txBody>
          <a:bodyPr>
            <a:normAutofit/>
          </a:bodyPr>
          <a:lstStyle/>
          <a:p>
            <a:pPr algn="l"/>
            <a:r>
              <a:rPr lang="en-US" sz="3400" b="1" dirty="0"/>
              <a:t>Procurement Card</a:t>
            </a:r>
          </a:p>
        </p:txBody>
      </p:sp>
      <p:sp>
        <p:nvSpPr>
          <p:cNvPr id="5" name="TextBox 4"/>
          <p:cNvSpPr txBox="1"/>
          <p:nvPr/>
        </p:nvSpPr>
        <p:spPr>
          <a:xfrm>
            <a:off x="685800" y="1296783"/>
            <a:ext cx="5953125" cy="4508927"/>
          </a:xfrm>
          <a:prstGeom prst="rect">
            <a:avLst/>
          </a:prstGeom>
          <a:noFill/>
        </p:spPr>
        <p:txBody>
          <a:bodyPr wrap="square" rtlCol="0">
            <a:spAutoFit/>
          </a:bodyPr>
          <a:lstStyle/>
          <a:p>
            <a:pPr marL="342900" indent="-342900">
              <a:buFont typeface="Arial" panose="020B0604020202020204" pitchFamily="34" charset="0"/>
              <a:buChar char="•"/>
            </a:pPr>
            <a:r>
              <a:rPr lang="en-US" sz="1900" dirty="0">
                <a:latin typeface="Tw Cen MT" panose="020B0602020104020603" pitchFamily="34" charset="0"/>
              </a:rPr>
              <a:t>Ensure Compliance with State Bid Laws</a:t>
            </a:r>
          </a:p>
          <a:p>
            <a:pPr marL="342900" indent="-342900">
              <a:buFont typeface="Arial" panose="020B0604020202020204" pitchFamily="34" charset="0"/>
              <a:buChar char="•"/>
            </a:pPr>
            <a:r>
              <a:rPr lang="en-US" sz="1900" dirty="0">
                <a:latin typeface="Tw Cen MT" panose="020B0602020104020603" pitchFamily="34" charset="0"/>
              </a:rPr>
              <a:t>Card transactions are adequately supported and reconciled to bank statements</a:t>
            </a:r>
          </a:p>
          <a:p>
            <a:pPr marL="742950" lvl="1" indent="-285750">
              <a:buFont typeface="Wingdings" panose="05000000000000000000" pitchFamily="2" charset="2"/>
              <a:buChar char=""/>
            </a:pPr>
            <a:r>
              <a:rPr lang="en-US" sz="1500" dirty="0">
                <a:latin typeface="Tw Cen MT" panose="020B0602020104020603" pitchFamily="34" charset="0"/>
              </a:rPr>
              <a:t>Transactions should be reviewed for reasonableness and compared to actual vendor receipts</a:t>
            </a:r>
          </a:p>
          <a:p>
            <a:pPr marL="742950" lvl="1" indent="-285750">
              <a:buFont typeface="Wingdings" panose="05000000000000000000" pitchFamily="2" charset="2"/>
              <a:buChar char=""/>
            </a:pPr>
            <a:r>
              <a:rPr lang="en-US" sz="1500" dirty="0">
                <a:latin typeface="Tw Cen MT" panose="020B0602020104020603" pitchFamily="34" charset="0"/>
              </a:rPr>
              <a:t>Document the purpose of unusual purchases or vague receipts (we will ask you about them)</a:t>
            </a:r>
            <a:endParaRPr lang="en-US" sz="1000" dirty="0">
              <a:latin typeface="Tw Cen MT" panose="020B0602020104020603" pitchFamily="34" charset="0"/>
            </a:endParaRPr>
          </a:p>
          <a:p>
            <a:pPr marL="342900" indent="-342900">
              <a:buFont typeface="Arial" panose="020B0604020202020204" pitchFamily="34" charset="0"/>
              <a:buChar char="•"/>
            </a:pPr>
            <a:r>
              <a:rPr lang="en-US" sz="1900" dirty="0">
                <a:latin typeface="Tw Cen MT" panose="020B0602020104020603" pitchFamily="34" charset="0"/>
              </a:rPr>
              <a:t>Documentation exists to support review of procurement card statements</a:t>
            </a:r>
          </a:p>
          <a:p>
            <a:pPr marL="742950" lvl="1" indent="-285750">
              <a:buFont typeface="Wingdings" panose="05000000000000000000" pitchFamily="2" charset="2"/>
              <a:buChar char=""/>
            </a:pPr>
            <a:r>
              <a:rPr lang="en-US" sz="1500" dirty="0">
                <a:latin typeface="Tw Cen MT" panose="020B0602020104020603" pitchFamily="34" charset="0"/>
              </a:rPr>
              <a:t>DH dates and signs on the actual Regions </a:t>
            </a:r>
            <a:r>
              <a:rPr lang="en-US" sz="1500" dirty="0" err="1">
                <a:latin typeface="Tw Cen MT" panose="020B0602020104020603" pitchFamily="34" charset="0"/>
              </a:rPr>
              <a:t>Procard</a:t>
            </a:r>
            <a:r>
              <a:rPr lang="en-US" sz="1500" dirty="0">
                <a:latin typeface="Tw Cen MT" panose="020B0602020104020603" pitchFamily="34" charset="0"/>
              </a:rPr>
              <a:t> statement certifying his/her review of the transactions</a:t>
            </a:r>
          </a:p>
          <a:p>
            <a:pPr marL="742950" lvl="1" indent="-285750">
              <a:buFont typeface="Wingdings" panose="05000000000000000000" pitchFamily="2" charset="2"/>
              <a:buChar char=""/>
            </a:pPr>
            <a:r>
              <a:rPr lang="en-US" sz="1500" dirty="0">
                <a:latin typeface="Tw Cen MT" panose="020B0602020104020603" pitchFamily="34" charset="0"/>
              </a:rPr>
              <a:t>Reviewer must be knowledgeable about what should or should not be purchased/charged on the card and should question unusual purchases</a:t>
            </a:r>
            <a:endParaRPr lang="en-US" sz="1000" dirty="0">
              <a:latin typeface="Tw Cen MT" panose="020B0602020104020603" pitchFamily="34" charset="0"/>
            </a:endParaRPr>
          </a:p>
          <a:p>
            <a:pPr marL="342900" indent="-342900">
              <a:buFont typeface="Arial" panose="020B0604020202020204" pitchFamily="34" charset="0"/>
              <a:buChar char="•"/>
            </a:pPr>
            <a:r>
              <a:rPr lang="en-US" sz="1900" dirty="0">
                <a:latin typeface="Tw Cen MT" panose="020B0602020104020603" pitchFamily="34" charset="0"/>
              </a:rPr>
              <a:t>When multiple employees use a </a:t>
            </a:r>
            <a:r>
              <a:rPr lang="en-US" sz="1900" dirty="0" err="1">
                <a:latin typeface="Tw Cen MT" panose="020B0602020104020603" pitchFamily="34" charset="0"/>
              </a:rPr>
              <a:t>procard</a:t>
            </a:r>
            <a:r>
              <a:rPr lang="en-US" sz="1900" dirty="0">
                <a:latin typeface="Tw Cen MT" panose="020B0602020104020603" pitchFamily="34" charset="0"/>
              </a:rPr>
              <a:t>, a log should be used to track user name, date, check-in/out times, location of use, purpose, etc.</a:t>
            </a:r>
          </a:p>
        </p:txBody>
      </p:sp>
      <p:sp>
        <p:nvSpPr>
          <p:cNvPr id="6" name="Rectangle 5"/>
          <p:cNvSpPr/>
          <p:nvPr/>
        </p:nvSpPr>
        <p:spPr>
          <a:xfrm>
            <a:off x="6638925" y="-51350"/>
            <a:ext cx="2505075" cy="6052100"/>
          </a:xfrm>
          <a:prstGeom prst="rect">
            <a:avLst/>
          </a:prstGeom>
          <a:solidFill>
            <a:schemeClr val="tx2">
              <a:alpha val="2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6750110" y="114116"/>
            <a:ext cx="2393890" cy="5911821"/>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algn="l"/>
            <a:r>
              <a:rPr lang="en-US" sz="1600" b="1" dirty="0">
                <a:solidFill>
                  <a:schemeClr val="tx1"/>
                </a:solidFill>
                <a:latin typeface="Tw Cen MT" panose="020B0602020104020603" pitchFamily="34" charset="0"/>
              </a:rPr>
              <a:t>University Policy:</a:t>
            </a:r>
          </a:p>
          <a:p>
            <a:pPr algn="l"/>
            <a:r>
              <a:rPr lang="en-US" sz="1600" dirty="0">
                <a:solidFill>
                  <a:schemeClr val="bg1"/>
                </a:solidFill>
                <a:latin typeface="Tw Cen MT" panose="020B0602020104020603" pitchFamily="34" charset="0"/>
              </a:rPr>
              <a:t>Procurement Card User’s Guide</a:t>
            </a:r>
          </a:p>
          <a:p>
            <a:pPr algn="l"/>
            <a:endParaRPr lang="en-US" sz="1600" b="1" dirty="0">
              <a:solidFill>
                <a:schemeClr val="tx1"/>
              </a:solidFill>
              <a:latin typeface="Tw Cen MT" panose="020B0602020104020603" pitchFamily="34" charset="0"/>
            </a:endParaRPr>
          </a:p>
          <a:p>
            <a:pPr algn="l"/>
            <a:r>
              <a:rPr lang="en-US" sz="1600" b="1" dirty="0">
                <a:solidFill>
                  <a:schemeClr val="tx1"/>
                </a:solidFill>
                <a:latin typeface="Tw Cen MT" panose="020B0602020104020603" pitchFamily="34" charset="0"/>
              </a:rPr>
              <a:t>What we look at:</a:t>
            </a:r>
          </a:p>
          <a:p>
            <a:pPr marL="285750" indent="-285750" algn="l">
              <a:buFont typeface="Arial" panose="020B0604020202020204" pitchFamily="34" charset="0"/>
              <a:buChar char="•"/>
            </a:pPr>
            <a:r>
              <a:rPr lang="en-US" sz="1600" dirty="0" err="1">
                <a:solidFill>
                  <a:schemeClr val="bg1"/>
                </a:solidFill>
                <a:latin typeface="Tw Cen MT" panose="020B0602020104020603" pitchFamily="34" charset="0"/>
              </a:rPr>
              <a:t>Procard</a:t>
            </a:r>
            <a:r>
              <a:rPr lang="en-US" sz="1600" dirty="0">
                <a:solidFill>
                  <a:schemeClr val="bg1"/>
                </a:solidFill>
                <a:latin typeface="Tw Cen MT" panose="020B0602020104020603" pitchFamily="34" charset="0"/>
              </a:rPr>
              <a:t> Regions statement</a:t>
            </a:r>
          </a:p>
          <a:p>
            <a:pPr marL="285750" indent="-285750" algn="l">
              <a:buFont typeface="Arial" panose="020B0604020202020204" pitchFamily="34" charset="0"/>
              <a:buChar char="•"/>
            </a:pPr>
            <a:r>
              <a:rPr lang="en-US" sz="1600" dirty="0" err="1">
                <a:solidFill>
                  <a:schemeClr val="bg1"/>
                </a:solidFill>
                <a:latin typeface="Tw Cen MT" panose="020B0602020104020603" pitchFamily="34" charset="0"/>
              </a:rPr>
              <a:t>Procard</a:t>
            </a:r>
            <a:r>
              <a:rPr lang="en-US" sz="1600" dirty="0">
                <a:solidFill>
                  <a:schemeClr val="bg1"/>
                </a:solidFill>
                <a:latin typeface="Tw Cen MT" panose="020B0602020104020603" pitchFamily="34" charset="0"/>
              </a:rPr>
              <a:t> journal voucher (FWGJVLST)</a:t>
            </a:r>
          </a:p>
          <a:p>
            <a:pPr marL="285750" indent="-285750" algn="l">
              <a:buFont typeface="Arial" panose="020B0604020202020204" pitchFamily="34" charset="0"/>
              <a:buChar char="•"/>
            </a:pPr>
            <a:r>
              <a:rPr lang="en-US" sz="1600" dirty="0" err="1">
                <a:solidFill>
                  <a:schemeClr val="bg1"/>
                </a:solidFill>
                <a:latin typeface="Tw Cen MT" panose="020B0602020104020603" pitchFamily="34" charset="0"/>
              </a:rPr>
              <a:t>Procard</a:t>
            </a:r>
            <a:r>
              <a:rPr lang="en-US" sz="1600" dirty="0">
                <a:solidFill>
                  <a:schemeClr val="bg1"/>
                </a:solidFill>
                <a:latin typeface="Tw Cen MT" panose="020B0602020104020603" pitchFamily="34" charset="0"/>
              </a:rPr>
              <a:t> log</a:t>
            </a:r>
          </a:p>
          <a:p>
            <a:pPr algn="l"/>
            <a:endParaRPr lang="en-US" sz="1600" dirty="0">
              <a:solidFill>
                <a:schemeClr val="bg1"/>
              </a:solidFill>
              <a:latin typeface="Tw Cen MT" panose="020B0602020104020603" pitchFamily="34" charset="0"/>
            </a:endParaRPr>
          </a:p>
          <a:p>
            <a:pPr algn="l"/>
            <a:r>
              <a:rPr lang="en-US" sz="1600" b="1" dirty="0">
                <a:solidFill>
                  <a:schemeClr val="tx1"/>
                </a:solidFill>
                <a:latin typeface="Tw Cen MT" panose="020B0602020104020603" pitchFamily="34" charset="0"/>
              </a:rPr>
              <a:t>What we look for:</a:t>
            </a:r>
          </a:p>
          <a:p>
            <a:pPr marL="285750" indent="-285750" algn="l">
              <a:buFont typeface="Arial" panose="020B0604020202020204" pitchFamily="34" charset="0"/>
              <a:buChar char="•"/>
            </a:pPr>
            <a:r>
              <a:rPr lang="en-US" sz="1600" dirty="0" err="1">
                <a:solidFill>
                  <a:schemeClr val="bg1"/>
                </a:solidFill>
                <a:latin typeface="Tw Cen MT" panose="020B0602020104020603" pitchFamily="34" charset="0"/>
              </a:rPr>
              <a:t>Procards</a:t>
            </a:r>
            <a:r>
              <a:rPr lang="en-US" sz="1600" dirty="0">
                <a:solidFill>
                  <a:schemeClr val="bg1"/>
                </a:solidFill>
                <a:latin typeface="Tw Cen MT" panose="020B0602020104020603" pitchFamily="34" charset="0"/>
              </a:rPr>
              <a:t> are adequately secured</a:t>
            </a: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Regions </a:t>
            </a:r>
            <a:r>
              <a:rPr lang="en-US" sz="1600" dirty="0" err="1">
                <a:solidFill>
                  <a:schemeClr val="bg1"/>
                </a:solidFill>
                <a:latin typeface="Tw Cen MT" panose="020B0602020104020603" pitchFamily="34" charset="0"/>
              </a:rPr>
              <a:t>Procard</a:t>
            </a:r>
            <a:r>
              <a:rPr lang="en-US" sz="1600" dirty="0">
                <a:solidFill>
                  <a:schemeClr val="bg1"/>
                </a:solidFill>
                <a:latin typeface="Tw Cen MT" panose="020B0602020104020603" pitchFamily="34" charset="0"/>
              </a:rPr>
              <a:t> statements are signed and dated by reconciler and DH</a:t>
            </a:r>
          </a:p>
          <a:p>
            <a:pPr marL="285750" indent="-285750" algn="l">
              <a:buFont typeface="Arial" panose="020B0604020202020204" pitchFamily="34" charset="0"/>
              <a:buChar char="•"/>
            </a:pPr>
            <a:r>
              <a:rPr lang="en-US" sz="1600" dirty="0" err="1">
                <a:solidFill>
                  <a:schemeClr val="bg1"/>
                </a:solidFill>
                <a:latin typeface="Tw Cen MT" panose="020B0602020104020603" pitchFamily="34" charset="0"/>
              </a:rPr>
              <a:t>Procard</a:t>
            </a:r>
            <a:r>
              <a:rPr lang="en-US" sz="1600" dirty="0">
                <a:solidFill>
                  <a:schemeClr val="bg1"/>
                </a:solidFill>
                <a:latin typeface="Tw Cen MT" panose="020B0602020104020603" pitchFamily="34" charset="0"/>
              </a:rPr>
              <a:t> logs exist and have complete information when multiple employees use a </a:t>
            </a:r>
            <a:r>
              <a:rPr lang="en-US" sz="1600" dirty="0" err="1">
                <a:solidFill>
                  <a:schemeClr val="bg1"/>
                </a:solidFill>
                <a:latin typeface="Tw Cen MT" panose="020B0602020104020603" pitchFamily="34" charset="0"/>
              </a:rPr>
              <a:t>procard</a:t>
            </a:r>
            <a:endParaRPr lang="en-US" sz="1600"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40201585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50"/>
            <a:ext cx="7772400" cy="1470025"/>
          </a:xfrm>
        </p:spPr>
        <p:txBody>
          <a:bodyPr>
            <a:normAutofit/>
          </a:bodyPr>
          <a:lstStyle/>
          <a:p>
            <a:pPr algn="l"/>
            <a:r>
              <a:rPr lang="en-US" sz="3400" b="1" dirty="0"/>
              <a:t>Property Management</a:t>
            </a:r>
          </a:p>
        </p:txBody>
      </p:sp>
      <p:sp>
        <p:nvSpPr>
          <p:cNvPr id="5" name="TextBox 4"/>
          <p:cNvSpPr txBox="1"/>
          <p:nvPr/>
        </p:nvSpPr>
        <p:spPr>
          <a:xfrm>
            <a:off x="685800" y="1296783"/>
            <a:ext cx="5953125" cy="3493264"/>
          </a:xfrm>
          <a:prstGeom prst="rect">
            <a:avLst/>
          </a:prstGeom>
          <a:noFill/>
        </p:spPr>
        <p:txBody>
          <a:bodyPr wrap="square" rtlCol="0">
            <a:spAutoFit/>
          </a:bodyPr>
          <a:lstStyle/>
          <a:p>
            <a:pPr marL="342900" indent="-342900">
              <a:buFont typeface="Arial" panose="020B0604020202020204" pitchFamily="34" charset="0"/>
              <a:buChar char="•"/>
            </a:pPr>
            <a:r>
              <a:rPr lang="en-US" sz="1900" b="1" u="sng" dirty="0">
                <a:latin typeface="Tw Cen MT" panose="020B0602020104020603" pitchFamily="34" charset="0"/>
              </a:rPr>
              <a:t>Annual Self Audit</a:t>
            </a:r>
            <a:r>
              <a:rPr lang="en-US" sz="1900" b="1" dirty="0">
                <a:latin typeface="Tw Cen MT" panose="020B0602020104020603" pitchFamily="34" charset="0"/>
              </a:rPr>
              <a:t> </a:t>
            </a:r>
            <a:r>
              <a:rPr lang="en-US" sz="1900" dirty="0">
                <a:latin typeface="Tw Cen MT" panose="020B0602020104020603" pitchFamily="34" charset="0"/>
              </a:rPr>
              <a:t>should be performed by someone other than or in addition to the inventory representative</a:t>
            </a:r>
          </a:p>
          <a:p>
            <a:endParaRPr lang="en-US" sz="1000" dirty="0">
              <a:latin typeface="Tw Cen MT" panose="020B0602020104020603" pitchFamily="34" charset="0"/>
            </a:endParaRPr>
          </a:p>
          <a:p>
            <a:pPr marL="342900" indent="-342900">
              <a:buFont typeface="Arial" panose="020B0604020202020204" pitchFamily="34" charset="0"/>
              <a:buChar char="•"/>
            </a:pPr>
            <a:r>
              <a:rPr lang="en-US" sz="1900" b="1" u="sng" dirty="0">
                <a:latin typeface="Tw Cen MT" panose="020B0602020104020603" pitchFamily="34" charset="0"/>
              </a:rPr>
              <a:t>Hand receipts</a:t>
            </a:r>
            <a:r>
              <a:rPr lang="en-US" sz="1900" b="1" dirty="0">
                <a:latin typeface="Tw Cen MT" panose="020B0602020104020603" pitchFamily="34" charset="0"/>
              </a:rPr>
              <a:t> </a:t>
            </a:r>
            <a:r>
              <a:rPr lang="en-US" sz="1900" dirty="0">
                <a:latin typeface="Tw Cen MT" panose="020B0602020104020603" pitchFamily="34" charset="0"/>
              </a:rPr>
              <a:t>must be used for the removal of property off campus &amp; updated annually</a:t>
            </a:r>
          </a:p>
          <a:p>
            <a:pPr marL="742950" lvl="1" indent="-285750">
              <a:buFont typeface="Wingdings" panose="05000000000000000000" pitchFamily="2" charset="2"/>
              <a:buChar char=""/>
            </a:pPr>
            <a:r>
              <a:rPr lang="en-US" sz="1500" dirty="0">
                <a:latin typeface="Tw Cen MT" panose="020B0602020104020603" pitchFamily="34" charset="0"/>
              </a:rPr>
              <a:t>Should be able to produce the asset or a hand receipt at all times</a:t>
            </a:r>
          </a:p>
          <a:p>
            <a:pPr marL="742950" lvl="1" indent="-285750">
              <a:buFont typeface="Wingdings" panose="05000000000000000000" pitchFamily="2" charset="2"/>
              <a:buChar char=""/>
            </a:pPr>
            <a:r>
              <a:rPr lang="en-US" sz="1500" dirty="0">
                <a:latin typeface="Tw Cen MT" panose="020B0602020104020603" pitchFamily="34" charset="0"/>
              </a:rPr>
              <a:t>We recommend that a hand receipt be completed for any portable assets (such as laptops) assigned to an employee</a:t>
            </a:r>
          </a:p>
          <a:p>
            <a:pPr marL="742950" lvl="1" indent="-285750">
              <a:buFont typeface="Wingdings" panose="05000000000000000000" pitchFamily="2" charset="2"/>
              <a:buChar char=""/>
            </a:pPr>
            <a:r>
              <a:rPr lang="en-US" sz="1500" dirty="0">
                <a:latin typeface="Tw Cen MT" panose="020B0602020104020603" pitchFamily="34" charset="0"/>
              </a:rPr>
              <a:t>Hand receipts should be:</a:t>
            </a:r>
          </a:p>
          <a:p>
            <a:pPr marL="1200150" lvl="2" indent="-285750">
              <a:buFont typeface="Wingdings" panose="05000000000000000000" pitchFamily="2" charset="2"/>
              <a:buChar char=""/>
            </a:pPr>
            <a:r>
              <a:rPr lang="en-US" sz="1500" dirty="0">
                <a:latin typeface="Tw Cen MT" panose="020B0602020104020603" pitchFamily="34" charset="0"/>
              </a:rPr>
              <a:t>completed in their entirety </a:t>
            </a:r>
          </a:p>
          <a:p>
            <a:pPr marL="1200150" lvl="2" indent="-285750">
              <a:buFont typeface="Wingdings" panose="05000000000000000000" pitchFamily="2" charset="2"/>
              <a:buChar char=""/>
            </a:pPr>
            <a:r>
              <a:rPr lang="en-US" sz="1500" b="1" u="sng" dirty="0">
                <a:latin typeface="Tw Cen MT" panose="020B0602020104020603" pitchFamily="34" charset="0"/>
              </a:rPr>
              <a:t>assets visually inspected </a:t>
            </a:r>
          </a:p>
          <a:p>
            <a:pPr marL="1200150" lvl="2" indent="-285750">
              <a:buFont typeface="Wingdings" panose="05000000000000000000" pitchFamily="2" charset="2"/>
              <a:buChar char=""/>
            </a:pPr>
            <a:r>
              <a:rPr lang="en-US" sz="1500" dirty="0">
                <a:latin typeface="Tw Cen MT" panose="020B0602020104020603" pitchFamily="34" charset="0"/>
              </a:rPr>
              <a:t>signed by the inventory representative</a:t>
            </a:r>
          </a:p>
          <a:p>
            <a:pPr marL="1200150" lvl="2" indent="-285750">
              <a:buFont typeface="Wingdings" panose="05000000000000000000" pitchFamily="2" charset="2"/>
              <a:buChar char=""/>
            </a:pPr>
            <a:r>
              <a:rPr lang="en-US" sz="1500" dirty="0">
                <a:latin typeface="Tw Cen MT" panose="020B0602020104020603" pitchFamily="34" charset="0"/>
              </a:rPr>
              <a:t>done one when new equipment comes in, and then annually thereafter (i.e. every July)</a:t>
            </a:r>
          </a:p>
        </p:txBody>
      </p:sp>
      <p:sp>
        <p:nvSpPr>
          <p:cNvPr id="6" name="Rectangle 5"/>
          <p:cNvSpPr/>
          <p:nvPr/>
        </p:nvSpPr>
        <p:spPr>
          <a:xfrm>
            <a:off x="6638925" y="-51350"/>
            <a:ext cx="2505075" cy="6052100"/>
          </a:xfrm>
          <a:prstGeom prst="rect">
            <a:avLst/>
          </a:prstGeom>
          <a:solidFill>
            <a:schemeClr val="tx2">
              <a:alpha val="2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6750110" y="105408"/>
            <a:ext cx="2393890" cy="5911821"/>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algn="l"/>
            <a:r>
              <a:rPr lang="en-US" sz="1600" b="1" dirty="0">
                <a:solidFill>
                  <a:schemeClr val="tx1"/>
                </a:solidFill>
                <a:latin typeface="Tw Cen MT" panose="020B0602020104020603" pitchFamily="34" charset="0"/>
              </a:rPr>
              <a:t>University Policy:</a:t>
            </a:r>
          </a:p>
          <a:p>
            <a:pPr algn="l"/>
            <a:r>
              <a:rPr lang="en-US" sz="1600" dirty="0">
                <a:solidFill>
                  <a:schemeClr val="bg1"/>
                </a:solidFill>
                <a:latin typeface="Tw Cen MT" panose="020B0602020104020603" pitchFamily="34" charset="0"/>
              </a:rPr>
              <a:t>Property Management Manual</a:t>
            </a:r>
          </a:p>
          <a:p>
            <a:pPr algn="l"/>
            <a:endParaRPr lang="en-US" sz="1600" b="1" dirty="0">
              <a:solidFill>
                <a:schemeClr val="tx1"/>
              </a:solidFill>
              <a:latin typeface="Tw Cen MT" panose="020B0602020104020603" pitchFamily="34" charset="0"/>
            </a:endParaRPr>
          </a:p>
          <a:p>
            <a:pPr algn="l"/>
            <a:r>
              <a:rPr lang="en-US" sz="1600" b="1" dirty="0">
                <a:solidFill>
                  <a:schemeClr val="tx1"/>
                </a:solidFill>
                <a:latin typeface="Tw Cen MT" panose="020B0602020104020603" pitchFamily="34" charset="0"/>
              </a:rPr>
              <a:t>What we look at:</a:t>
            </a: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Annual self audit</a:t>
            </a: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Hand receipts</a:t>
            </a:r>
          </a:p>
          <a:p>
            <a:pPr algn="l"/>
            <a:endParaRPr lang="en-US" sz="1600" dirty="0">
              <a:solidFill>
                <a:schemeClr val="bg1"/>
              </a:solidFill>
              <a:latin typeface="Tw Cen MT" panose="020B0602020104020603" pitchFamily="34" charset="0"/>
            </a:endParaRPr>
          </a:p>
          <a:p>
            <a:pPr algn="l"/>
            <a:r>
              <a:rPr lang="en-US" sz="1600" b="1" dirty="0">
                <a:solidFill>
                  <a:schemeClr val="tx1"/>
                </a:solidFill>
                <a:latin typeface="Tw Cen MT" panose="020B0602020104020603" pitchFamily="34" charset="0"/>
              </a:rPr>
              <a:t>What we look for:</a:t>
            </a: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The most recent self audit was completed and submitted on time to Property Control</a:t>
            </a: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A check-in/out process for assets and hand receipts are being issued</a:t>
            </a: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DH approves the inventory rep’s hand receipt</a:t>
            </a:r>
          </a:p>
        </p:txBody>
      </p:sp>
    </p:spTree>
    <p:extLst>
      <p:ext uri="{BB962C8B-B14F-4D97-AF65-F5344CB8AC3E}">
        <p14:creationId xmlns:p14="http://schemas.microsoft.com/office/powerpoint/2010/main" val="15568403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50"/>
            <a:ext cx="7772400" cy="1470025"/>
          </a:xfrm>
        </p:spPr>
        <p:txBody>
          <a:bodyPr>
            <a:normAutofit/>
          </a:bodyPr>
          <a:lstStyle/>
          <a:p>
            <a:pPr algn="l"/>
            <a:r>
              <a:rPr lang="en-US" sz="3400" b="1" dirty="0"/>
              <a:t>Fleet Management</a:t>
            </a:r>
          </a:p>
        </p:txBody>
      </p:sp>
      <p:sp>
        <p:nvSpPr>
          <p:cNvPr id="5" name="TextBox 4"/>
          <p:cNvSpPr txBox="1"/>
          <p:nvPr/>
        </p:nvSpPr>
        <p:spPr>
          <a:xfrm>
            <a:off x="685801" y="1296783"/>
            <a:ext cx="5793376" cy="3954929"/>
          </a:xfrm>
          <a:prstGeom prst="rect">
            <a:avLst/>
          </a:prstGeom>
          <a:noFill/>
        </p:spPr>
        <p:txBody>
          <a:bodyPr wrap="square" rtlCol="0">
            <a:spAutoFit/>
          </a:bodyPr>
          <a:lstStyle/>
          <a:p>
            <a:pPr marL="342900" indent="-342900">
              <a:buFont typeface="Arial" panose="020B0604020202020204" pitchFamily="34" charset="0"/>
              <a:buChar char="•"/>
            </a:pPr>
            <a:r>
              <a:rPr lang="en-US" sz="1900" dirty="0">
                <a:latin typeface="Tw Cen MT" panose="020B0602020104020603" pitchFamily="34" charset="0"/>
              </a:rPr>
              <a:t>A vehicle log for each vehicle should be used to document every trip in a University vehicle; the log should capture the following: </a:t>
            </a:r>
          </a:p>
          <a:p>
            <a:r>
              <a:rPr lang="en-US" sz="1900" dirty="0">
                <a:latin typeface="Tw Cen MT" panose="020B0602020104020603" pitchFamily="34" charset="0"/>
              </a:rPr>
              <a:t>	</a:t>
            </a:r>
            <a:r>
              <a:rPr lang="en-US" sz="1500" dirty="0">
                <a:latin typeface="Tw Cen MT" panose="020B0602020104020603" pitchFamily="34" charset="0"/>
              </a:rPr>
              <a:t>user name, beginning and ending odometer readings, 	beginning and ending date and time, destination, fueling 	quantity and cost, and a description and cost of any required 	maintenance. For </a:t>
            </a:r>
            <a:r>
              <a:rPr lang="en-US" sz="1500" dirty="0" err="1">
                <a:latin typeface="Tw Cen MT" panose="020B0602020104020603" pitchFamily="34" charset="0"/>
              </a:rPr>
              <a:t>Fuelman</a:t>
            </a:r>
            <a:r>
              <a:rPr lang="en-US" sz="1500" dirty="0">
                <a:latin typeface="Tw Cen MT" panose="020B0602020104020603" pitchFamily="34" charset="0"/>
              </a:rPr>
              <a:t> purchases, the cost will match the 	cost per the receipt due to state negotiated fuel prices. </a:t>
            </a:r>
          </a:p>
          <a:p>
            <a:endParaRPr lang="en-US" sz="1000" dirty="0">
              <a:latin typeface="Tw Cen MT" panose="020B0602020104020603" pitchFamily="34" charset="0"/>
            </a:endParaRPr>
          </a:p>
          <a:p>
            <a:pPr marL="342900" indent="-342900">
              <a:buFont typeface="Arial" panose="020B0604020202020204" pitchFamily="34" charset="0"/>
              <a:buChar char="•"/>
            </a:pPr>
            <a:r>
              <a:rPr lang="en-US" sz="1900" dirty="0">
                <a:latin typeface="Tw Cen MT" panose="020B0602020104020603" pitchFamily="34" charset="0"/>
              </a:rPr>
              <a:t>MSU Business Use Agreement should be on file for every driver of a MSU vehicle</a:t>
            </a:r>
          </a:p>
          <a:p>
            <a:endParaRPr lang="en-US" sz="1000" dirty="0">
              <a:latin typeface="Tw Cen MT" panose="020B0602020104020603" pitchFamily="34" charset="0"/>
            </a:endParaRPr>
          </a:p>
          <a:p>
            <a:pPr marL="342900" indent="-342900">
              <a:buFont typeface="Arial" panose="020B0604020202020204" pitchFamily="34" charset="0"/>
              <a:buChar char="•"/>
            </a:pPr>
            <a:r>
              <a:rPr lang="en-US" sz="1900" dirty="0">
                <a:latin typeface="Tw Cen MT" panose="020B0602020104020603" pitchFamily="34" charset="0"/>
              </a:rPr>
              <a:t>Fuel statements should be reconciled to vehicle logs</a:t>
            </a:r>
          </a:p>
          <a:p>
            <a:endParaRPr lang="en-US" sz="1900" dirty="0">
              <a:latin typeface="Tw Cen MT" panose="020B0602020104020603" pitchFamily="34" charset="0"/>
            </a:endParaRPr>
          </a:p>
          <a:p>
            <a:pPr marL="342900" indent="-342900">
              <a:buFont typeface="Arial" panose="020B0604020202020204" pitchFamily="34" charset="0"/>
              <a:buChar char="•"/>
            </a:pPr>
            <a:endParaRPr lang="en-US" sz="1900" dirty="0">
              <a:latin typeface="Tw Cen MT" panose="020B0602020104020603" pitchFamily="34" charset="0"/>
            </a:endParaRPr>
          </a:p>
        </p:txBody>
      </p:sp>
      <p:sp>
        <p:nvSpPr>
          <p:cNvPr id="6" name="Rectangle 5"/>
          <p:cNvSpPr/>
          <p:nvPr/>
        </p:nvSpPr>
        <p:spPr>
          <a:xfrm>
            <a:off x="6638925" y="-51350"/>
            <a:ext cx="2505075" cy="6052100"/>
          </a:xfrm>
          <a:prstGeom prst="rect">
            <a:avLst/>
          </a:prstGeom>
          <a:solidFill>
            <a:schemeClr val="tx2">
              <a:alpha val="2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6750110" y="105408"/>
            <a:ext cx="2393890" cy="5911821"/>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algn="l"/>
            <a:r>
              <a:rPr lang="en-US" sz="1600" b="1" dirty="0">
                <a:solidFill>
                  <a:schemeClr val="tx1"/>
                </a:solidFill>
                <a:latin typeface="Tw Cen MT" panose="020B0602020104020603" pitchFamily="34" charset="0"/>
              </a:rPr>
              <a:t>University Policy:</a:t>
            </a:r>
          </a:p>
          <a:p>
            <a:pPr algn="l"/>
            <a:r>
              <a:rPr lang="en-US" sz="1600" dirty="0">
                <a:solidFill>
                  <a:schemeClr val="bg1"/>
                </a:solidFill>
                <a:latin typeface="Tw Cen MT" panose="020B0602020104020603" pitchFamily="34" charset="0"/>
              </a:rPr>
              <a:t>Fleet Management Guidelines &amp; Procedures Manual</a:t>
            </a:r>
          </a:p>
          <a:p>
            <a:pPr algn="l"/>
            <a:endParaRPr lang="en-US" sz="1600" b="1" dirty="0">
              <a:solidFill>
                <a:schemeClr val="tx1"/>
              </a:solidFill>
              <a:latin typeface="Tw Cen MT" panose="020B0602020104020603" pitchFamily="34" charset="0"/>
            </a:endParaRPr>
          </a:p>
          <a:p>
            <a:pPr algn="l"/>
            <a:r>
              <a:rPr lang="en-US" sz="1600" b="1" dirty="0">
                <a:solidFill>
                  <a:schemeClr val="tx1"/>
                </a:solidFill>
                <a:latin typeface="Tw Cen MT" panose="020B0602020104020603" pitchFamily="34" charset="0"/>
              </a:rPr>
              <a:t>What we look at:</a:t>
            </a: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Vehicle log</a:t>
            </a: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Business Use Agreements</a:t>
            </a: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Fuelman statements</a:t>
            </a: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InCircuit vehicle report</a:t>
            </a:r>
          </a:p>
          <a:p>
            <a:pPr algn="l"/>
            <a:endParaRPr lang="en-US" sz="1600" dirty="0">
              <a:solidFill>
                <a:schemeClr val="bg1"/>
              </a:solidFill>
              <a:latin typeface="Tw Cen MT" panose="020B0602020104020603" pitchFamily="34" charset="0"/>
            </a:endParaRPr>
          </a:p>
          <a:p>
            <a:pPr algn="l"/>
            <a:r>
              <a:rPr lang="en-US" sz="1600" b="1" dirty="0">
                <a:solidFill>
                  <a:schemeClr val="tx1"/>
                </a:solidFill>
                <a:latin typeface="Tw Cen MT" panose="020B0602020104020603" pitchFamily="34" charset="0"/>
              </a:rPr>
              <a:t>What we look for:</a:t>
            </a: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A vehicle log exists and is complete for each vehicle</a:t>
            </a: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A Business Use Agreement is on file with the department for every driver</a:t>
            </a: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Fuel statements are reconciled to vehicle logs</a:t>
            </a:r>
          </a:p>
        </p:txBody>
      </p:sp>
    </p:spTree>
    <p:extLst>
      <p:ext uri="{BB962C8B-B14F-4D97-AF65-F5344CB8AC3E}">
        <p14:creationId xmlns:p14="http://schemas.microsoft.com/office/powerpoint/2010/main" val="9908403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50"/>
            <a:ext cx="7772400" cy="1470025"/>
          </a:xfrm>
        </p:spPr>
        <p:txBody>
          <a:bodyPr>
            <a:normAutofit/>
          </a:bodyPr>
          <a:lstStyle/>
          <a:p>
            <a:pPr algn="l"/>
            <a:r>
              <a:rPr lang="en-US" sz="3400" b="1" dirty="0"/>
              <a:t>Fleet Management</a:t>
            </a:r>
          </a:p>
        </p:txBody>
      </p:sp>
      <p:sp>
        <p:nvSpPr>
          <p:cNvPr id="5" name="TextBox 4"/>
          <p:cNvSpPr txBox="1"/>
          <p:nvPr/>
        </p:nvSpPr>
        <p:spPr>
          <a:xfrm>
            <a:off x="685800" y="1296783"/>
            <a:ext cx="5953125" cy="5355312"/>
          </a:xfrm>
          <a:prstGeom prst="rect">
            <a:avLst/>
          </a:prstGeom>
          <a:noFill/>
        </p:spPr>
        <p:txBody>
          <a:bodyPr wrap="square" rtlCol="0">
            <a:spAutoFit/>
          </a:bodyPr>
          <a:lstStyle/>
          <a:p>
            <a:r>
              <a:rPr lang="en-US" u="sng" dirty="0">
                <a:latin typeface="Tw Cen MT" panose="020B0602020104020603" pitchFamily="34" charset="0"/>
              </a:rPr>
              <a:t>Fueling of Fleet (Fuelman or MAFES Motor Pool)</a:t>
            </a:r>
          </a:p>
          <a:p>
            <a:pPr marL="342900" indent="-342900">
              <a:buFont typeface="Arial" panose="020B0604020202020204" pitchFamily="34" charset="0"/>
              <a:buChar char="•"/>
            </a:pPr>
            <a:r>
              <a:rPr lang="en-US" dirty="0">
                <a:latin typeface="Tw Cen MT" panose="020B0602020104020603" pitchFamily="34" charset="0"/>
              </a:rPr>
              <a:t>Have a process for adding and removing individuals to the fuel card system; make sure your listing of authorized personnel is current</a:t>
            </a:r>
          </a:p>
          <a:p>
            <a:endParaRPr lang="en-US" sz="600" dirty="0">
              <a:latin typeface="Tw Cen MT" panose="020B0602020104020603" pitchFamily="34" charset="0"/>
            </a:endParaRPr>
          </a:p>
          <a:p>
            <a:pPr marL="342900" indent="-342900">
              <a:buFont typeface="Arial" panose="020B0604020202020204" pitchFamily="34" charset="0"/>
              <a:buChar char="•"/>
            </a:pPr>
            <a:r>
              <a:rPr lang="en-US" dirty="0">
                <a:latin typeface="Tw Cen MT" panose="020B0602020104020603" pitchFamily="34" charset="0"/>
              </a:rPr>
              <a:t>Fuel cards should be stored in a secure location; do not store them in the vehicle</a:t>
            </a:r>
          </a:p>
          <a:p>
            <a:endParaRPr lang="en-US" sz="600" dirty="0">
              <a:latin typeface="Tw Cen MT" panose="020B0602020104020603" pitchFamily="34" charset="0"/>
            </a:endParaRPr>
          </a:p>
          <a:p>
            <a:pPr marL="342900" indent="-342900">
              <a:buFont typeface="Arial" panose="020B0604020202020204" pitchFamily="34" charset="0"/>
              <a:buChar char="•"/>
            </a:pPr>
            <a:r>
              <a:rPr lang="en-US" dirty="0">
                <a:latin typeface="Tw Cen MT" panose="020B0602020104020603" pitchFamily="34" charset="0"/>
              </a:rPr>
              <a:t>Each driver of a MSU vehicle should have their own PIN; employees should not share PINs</a:t>
            </a:r>
          </a:p>
          <a:p>
            <a:endParaRPr lang="en-US" sz="600" dirty="0">
              <a:latin typeface="Tw Cen MT" panose="020B0602020104020603" pitchFamily="34" charset="0"/>
            </a:endParaRPr>
          </a:p>
          <a:p>
            <a:pPr marL="342900" indent="-342900">
              <a:buFont typeface="Arial" panose="020B0604020202020204" pitchFamily="34" charset="0"/>
              <a:buChar char="•"/>
            </a:pPr>
            <a:r>
              <a:rPr lang="en-US" dirty="0">
                <a:latin typeface="Tw Cen MT" panose="020B0602020104020603" pitchFamily="34" charset="0"/>
              </a:rPr>
              <a:t>Fuel statements should be reviewed and signed by DH; look for unusual transactions such as excessive fuel purchases or gallons purchased in excess of the fuel tank capacity (is the fuel making it into the MSU vehicle?)</a:t>
            </a:r>
          </a:p>
          <a:p>
            <a:endParaRPr lang="en-US" sz="600" dirty="0">
              <a:latin typeface="Tw Cen MT" panose="020B0602020104020603" pitchFamily="34" charset="0"/>
            </a:endParaRPr>
          </a:p>
          <a:p>
            <a:pPr marL="342900" indent="-342900">
              <a:buFont typeface="Arial" panose="020B0604020202020204" pitchFamily="34" charset="0"/>
              <a:buChar char="•"/>
            </a:pPr>
            <a:r>
              <a:rPr lang="en-US" dirty="0">
                <a:latin typeface="Tw Cen MT" panose="020B0602020104020603" pitchFamily="34" charset="0"/>
              </a:rPr>
              <a:t>InCircuit Vehicle Cost &amp; MPG Analysis report should be reviewed by DH; look for unusual miles per gallon usage by vehicle (is this vehicle costing you more than it is worth?)</a:t>
            </a:r>
          </a:p>
          <a:p>
            <a:endParaRPr lang="en-US" dirty="0">
              <a:latin typeface="Tw Cen MT" panose="020B0602020104020603" pitchFamily="34" charset="0"/>
            </a:endParaRPr>
          </a:p>
          <a:p>
            <a:pPr marL="342900" indent="-342900">
              <a:buFont typeface="Arial" panose="020B0604020202020204" pitchFamily="34" charset="0"/>
              <a:buChar char="•"/>
            </a:pPr>
            <a:endParaRPr lang="en-US" dirty="0">
              <a:latin typeface="Tw Cen MT" panose="020B0602020104020603" pitchFamily="34" charset="0"/>
            </a:endParaRPr>
          </a:p>
        </p:txBody>
      </p:sp>
      <p:sp>
        <p:nvSpPr>
          <p:cNvPr id="6" name="Rectangle 5"/>
          <p:cNvSpPr/>
          <p:nvPr/>
        </p:nvSpPr>
        <p:spPr>
          <a:xfrm>
            <a:off x="6638925" y="-51350"/>
            <a:ext cx="2505075" cy="6052100"/>
          </a:xfrm>
          <a:prstGeom prst="rect">
            <a:avLst/>
          </a:prstGeom>
          <a:solidFill>
            <a:schemeClr val="tx2">
              <a:alpha val="2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818606" y="940526"/>
            <a:ext cx="2246811" cy="369332"/>
          </a:xfrm>
          <a:prstGeom prst="rect">
            <a:avLst/>
          </a:prstGeom>
          <a:noFill/>
        </p:spPr>
        <p:txBody>
          <a:bodyPr wrap="square" rtlCol="0">
            <a:spAutoFit/>
          </a:bodyPr>
          <a:lstStyle/>
          <a:p>
            <a:r>
              <a:rPr lang="en-US" i="1" dirty="0">
                <a:latin typeface="Tw Cen MT" panose="020B0602020104020603" pitchFamily="34" charset="0"/>
              </a:rPr>
              <a:t>(cont.)</a:t>
            </a:r>
          </a:p>
        </p:txBody>
      </p:sp>
      <p:sp>
        <p:nvSpPr>
          <p:cNvPr id="8" name="Title 1"/>
          <p:cNvSpPr txBox="1">
            <a:spLocks/>
          </p:cNvSpPr>
          <p:nvPr/>
        </p:nvSpPr>
        <p:spPr>
          <a:xfrm>
            <a:off x="6750110" y="114116"/>
            <a:ext cx="2393890" cy="5911821"/>
          </a:xfrm>
          <a:prstGeom prst="rect">
            <a:avLst/>
          </a:prstGeom>
        </p:spPr>
        <p:txBody>
          <a:bodyPr vert="horz" lIns="91440" tIns="45720" rIns="91440" bIns="45720" rtlCol="0" anchor="t">
            <a:normAutofit lnSpcReduction="10000"/>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algn="l"/>
            <a:r>
              <a:rPr lang="en-US" sz="1600" b="1" dirty="0">
                <a:solidFill>
                  <a:schemeClr val="tx1"/>
                </a:solidFill>
                <a:latin typeface="Tw Cen MT" panose="020B0602020104020603" pitchFamily="34" charset="0"/>
              </a:rPr>
              <a:t>University Policy:</a:t>
            </a:r>
          </a:p>
          <a:p>
            <a:pPr algn="l"/>
            <a:r>
              <a:rPr lang="en-US" sz="1600" dirty="0">
                <a:solidFill>
                  <a:schemeClr val="bg1"/>
                </a:solidFill>
                <a:latin typeface="Tw Cen MT" panose="020B0602020104020603" pitchFamily="34" charset="0"/>
              </a:rPr>
              <a:t>Fleet Management Guidelines &amp; Procedures Manual</a:t>
            </a:r>
          </a:p>
          <a:p>
            <a:pPr algn="l"/>
            <a:endParaRPr lang="en-US" sz="1600" b="1" dirty="0">
              <a:solidFill>
                <a:schemeClr val="tx1"/>
              </a:solidFill>
              <a:latin typeface="Tw Cen MT" panose="020B0602020104020603" pitchFamily="34" charset="0"/>
            </a:endParaRPr>
          </a:p>
          <a:p>
            <a:pPr algn="l"/>
            <a:r>
              <a:rPr lang="en-US" sz="1600" b="1" dirty="0">
                <a:solidFill>
                  <a:schemeClr val="tx1"/>
                </a:solidFill>
                <a:latin typeface="Tw Cen MT" panose="020B0602020104020603" pitchFamily="34" charset="0"/>
              </a:rPr>
              <a:t>What we look at:</a:t>
            </a: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Vehicle log</a:t>
            </a: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Business Use Agreements</a:t>
            </a: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Fuelman statements</a:t>
            </a: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InCircuit vehicle report</a:t>
            </a:r>
          </a:p>
          <a:p>
            <a:pPr algn="l"/>
            <a:endParaRPr lang="en-US" sz="1600" dirty="0">
              <a:solidFill>
                <a:schemeClr val="bg1"/>
              </a:solidFill>
              <a:latin typeface="Tw Cen MT" panose="020B0602020104020603" pitchFamily="34" charset="0"/>
            </a:endParaRPr>
          </a:p>
          <a:p>
            <a:pPr algn="l"/>
            <a:r>
              <a:rPr lang="en-US" sz="1600" b="1" dirty="0">
                <a:solidFill>
                  <a:schemeClr val="tx1"/>
                </a:solidFill>
                <a:latin typeface="Tw Cen MT" panose="020B0602020104020603" pitchFamily="34" charset="0"/>
              </a:rPr>
              <a:t>What we look for:</a:t>
            </a: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Only authorized employees have access to fuel</a:t>
            </a: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Fuel cards are secure</a:t>
            </a: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Employees are not sharing PINs</a:t>
            </a: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Fuel statements reviewed and signed by DH</a:t>
            </a: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InCircuit Vehicle report is reviewed by DH</a:t>
            </a:r>
          </a:p>
        </p:txBody>
      </p:sp>
    </p:spTree>
    <p:extLst>
      <p:ext uri="{BB962C8B-B14F-4D97-AF65-F5344CB8AC3E}">
        <p14:creationId xmlns:p14="http://schemas.microsoft.com/office/powerpoint/2010/main" val="38828877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50"/>
            <a:ext cx="7772400" cy="1470025"/>
          </a:xfrm>
        </p:spPr>
        <p:txBody>
          <a:bodyPr>
            <a:normAutofit/>
          </a:bodyPr>
          <a:lstStyle/>
          <a:p>
            <a:pPr algn="l"/>
            <a:r>
              <a:rPr lang="en-US" sz="3400" b="1" dirty="0"/>
              <a:t>Facilities Management</a:t>
            </a:r>
          </a:p>
        </p:txBody>
      </p:sp>
      <p:sp>
        <p:nvSpPr>
          <p:cNvPr id="5" name="TextBox 4"/>
          <p:cNvSpPr txBox="1"/>
          <p:nvPr/>
        </p:nvSpPr>
        <p:spPr>
          <a:xfrm>
            <a:off x="685800" y="1296783"/>
            <a:ext cx="5889171" cy="5001369"/>
          </a:xfrm>
          <a:prstGeom prst="rect">
            <a:avLst/>
          </a:prstGeom>
          <a:noFill/>
        </p:spPr>
        <p:txBody>
          <a:bodyPr wrap="square" rtlCol="0">
            <a:spAutoFit/>
          </a:bodyPr>
          <a:lstStyle/>
          <a:p>
            <a:pPr marL="342900" indent="-342900">
              <a:buFont typeface="Arial" panose="020B0604020202020204" pitchFamily="34" charset="0"/>
              <a:buChar char="•"/>
            </a:pPr>
            <a:r>
              <a:rPr lang="en-US" sz="1900" dirty="0">
                <a:latin typeface="Tw Cen MT" panose="020B0602020104020603" pitchFamily="34" charset="0"/>
              </a:rPr>
              <a:t>Maintain an accurate record of keys issued and periodic analysis of missing keys to ensure adequate security</a:t>
            </a:r>
          </a:p>
          <a:p>
            <a:endParaRPr lang="en-US" sz="1000" dirty="0">
              <a:latin typeface="Tw Cen MT" panose="020B0602020104020603" pitchFamily="34" charset="0"/>
            </a:endParaRPr>
          </a:p>
          <a:p>
            <a:pPr marL="800100" lvl="1" indent="-342900">
              <a:buFont typeface="Arial" panose="020B0604020202020204" pitchFamily="34" charset="0"/>
              <a:buChar char="•"/>
            </a:pPr>
            <a:r>
              <a:rPr lang="en-US" sz="1500" dirty="0">
                <a:solidFill>
                  <a:srgbClr val="5E091A"/>
                </a:solidFill>
                <a:latin typeface="Tw Cen MT" panose="020B0602020104020603" pitchFamily="34" charset="0"/>
              </a:rPr>
              <a:t>When was the last time your office, suite, or building was keyed/rekeyed?</a:t>
            </a:r>
          </a:p>
          <a:p>
            <a:pPr lvl="1"/>
            <a:endParaRPr lang="en-US" sz="1000" dirty="0">
              <a:solidFill>
                <a:srgbClr val="5E091A"/>
              </a:solidFill>
              <a:latin typeface="Tw Cen MT" panose="020B0602020104020603" pitchFamily="34" charset="0"/>
            </a:endParaRPr>
          </a:p>
          <a:p>
            <a:pPr marL="800100" lvl="1" indent="-342900">
              <a:buFont typeface="Arial" panose="020B0604020202020204" pitchFamily="34" charset="0"/>
              <a:buChar char="•"/>
            </a:pPr>
            <a:r>
              <a:rPr lang="en-US" sz="1500" dirty="0">
                <a:solidFill>
                  <a:srgbClr val="5E091A"/>
                </a:solidFill>
                <a:latin typeface="Tw Cen MT" panose="020B0602020104020603" pitchFamily="34" charset="0"/>
              </a:rPr>
              <a:t>Can you account for all keys issued? Are your people/students, property, and information adequately secured?</a:t>
            </a:r>
          </a:p>
          <a:p>
            <a:endParaRPr lang="en-US" sz="1000" dirty="0">
              <a:latin typeface="Tw Cen MT" panose="020B0602020104020603" pitchFamily="34" charset="0"/>
            </a:endParaRPr>
          </a:p>
          <a:p>
            <a:pPr marL="342900" indent="-342900">
              <a:buFont typeface="Arial" panose="020B0604020202020204" pitchFamily="34" charset="0"/>
              <a:buChar char="•"/>
            </a:pPr>
            <a:r>
              <a:rPr lang="en-US" sz="1900" dirty="0">
                <a:latin typeface="Tw Cen MT" panose="020B0602020104020603" pitchFamily="34" charset="0"/>
              </a:rPr>
              <a:t>Make sure the record of keys includes both issued and unissued keys</a:t>
            </a:r>
          </a:p>
          <a:p>
            <a:endParaRPr lang="en-US" sz="1000" dirty="0">
              <a:latin typeface="Tw Cen MT" panose="020B0602020104020603" pitchFamily="34" charset="0"/>
            </a:endParaRPr>
          </a:p>
          <a:p>
            <a:pPr marL="342900" indent="-342900">
              <a:buFont typeface="Arial" panose="020B0604020202020204" pitchFamily="34" charset="0"/>
              <a:buChar char="•"/>
            </a:pPr>
            <a:r>
              <a:rPr lang="en-US" sz="1900" dirty="0">
                <a:latin typeface="Tw Cen MT" panose="020B0602020104020603" pitchFamily="34" charset="0"/>
              </a:rPr>
              <a:t>Clean up your key listing. Request a key listing from Facilities and reconcile from your listing of keys to theirs</a:t>
            </a:r>
          </a:p>
          <a:p>
            <a:endParaRPr lang="en-US" sz="1000" dirty="0">
              <a:latin typeface="Tw Cen MT" panose="020B0602020104020603" pitchFamily="34" charset="0"/>
            </a:endParaRPr>
          </a:p>
          <a:p>
            <a:pPr marL="342900" indent="-342900">
              <a:buFont typeface="Arial" panose="020B0604020202020204" pitchFamily="34" charset="0"/>
              <a:buChar char="•"/>
            </a:pPr>
            <a:r>
              <a:rPr lang="en-US" sz="1900" dirty="0">
                <a:latin typeface="Tw Cen MT" panose="020B0602020104020603" pitchFamily="34" charset="0"/>
              </a:rPr>
              <a:t>For Total Card users should periodically run the new ITS report (TC1917RP) to identify individuals with access</a:t>
            </a:r>
          </a:p>
          <a:p>
            <a:endParaRPr lang="en-US" sz="1900" dirty="0">
              <a:latin typeface="Tw Cen MT" panose="020B0602020104020603" pitchFamily="34" charset="0"/>
            </a:endParaRPr>
          </a:p>
          <a:p>
            <a:pPr marL="342900" indent="-342900">
              <a:buFont typeface="Arial" panose="020B0604020202020204" pitchFamily="34" charset="0"/>
              <a:buChar char="•"/>
            </a:pPr>
            <a:endParaRPr lang="en-US" sz="1900" dirty="0">
              <a:latin typeface="Tw Cen MT" panose="020B0602020104020603" pitchFamily="34" charset="0"/>
            </a:endParaRPr>
          </a:p>
        </p:txBody>
      </p:sp>
      <p:sp>
        <p:nvSpPr>
          <p:cNvPr id="6" name="Rectangle 5"/>
          <p:cNvSpPr/>
          <p:nvPr/>
        </p:nvSpPr>
        <p:spPr>
          <a:xfrm>
            <a:off x="6638925" y="-51350"/>
            <a:ext cx="2505075" cy="6052100"/>
          </a:xfrm>
          <a:prstGeom prst="rect">
            <a:avLst/>
          </a:prstGeom>
          <a:solidFill>
            <a:schemeClr val="tx2">
              <a:alpha val="2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6750110" y="105407"/>
            <a:ext cx="2393890" cy="5911821"/>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algn="l"/>
            <a:r>
              <a:rPr lang="en-US" sz="1600" b="1" dirty="0">
                <a:solidFill>
                  <a:schemeClr val="tx1"/>
                </a:solidFill>
                <a:latin typeface="Tw Cen MT" panose="020B0602020104020603" pitchFamily="34" charset="0"/>
              </a:rPr>
              <a:t>University Policy:</a:t>
            </a:r>
          </a:p>
          <a:p>
            <a:pPr algn="l"/>
            <a:r>
              <a:rPr lang="en-US" sz="1600" dirty="0">
                <a:solidFill>
                  <a:schemeClr val="bg1"/>
                </a:solidFill>
                <a:latin typeface="Tw Cen MT" panose="020B0602020104020603" pitchFamily="34" charset="0"/>
              </a:rPr>
              <a:t>91.354, Facilities Use</a:t>
            </a:r>
          </a:p>
          <a:p>
            <a:pPr algn="l"/>
            <a:r>
              <a:rPr lang="en-US" sz="1600" dirty="0">
                <a:solidFill>
                  <a:schemeClr val="bg1"/>
                </a:solidFill>
                <a:latin typeface="Tw Cen MT" panose="020B0602020104020603" pitchFamily="34" charset="0"/>
              </a:rPr>
              <a:t>79.10, Facility Safety Reviews</a:t>
            </a:r>
          </a:p>
          <a:p>
            <a:pPr algn="l"/>
            <a:r>
              <a:rPr lang="en-US" sz="1600" dirty="0">
                <a:solidFill>
                  <a:schemeClr val="bg1"/>
                </a:solidFill>
                <a:latin typeface="Tw Cen MT" panose="020B0602020104020603" pitchFamily="34" charset="0"/>
              </a:rPr>
              <a:t>01.10, Information Security</a:t>
            </a:r>
          </a:p>
          <a:p>
            <a:pPr algn="l"/>
            <a:endParaRPr lang="en-US" sz="1600" b="1" dirty="0">
              <a:solidFill>
                <a:schemeClr val="tx1"/>
              </a:solidFill>
              <a:latin typeface="Tw Cen MT" panose="020B0602020104020603" pitchFamily="34" charset="0"/>
            </a:endParaRPr>
          </a:p>
          <a:p>
            <a:pPr algn="l"/>
            <a:r>
              <a:rPr lang="en-US" sz="1600" b="1" dirty="0">
                <a:solidFill>
                  <a:schemeClr val="tx1"/>
                </a:solidFill>
                <a:latin typeface="Tw Cen MT" panose="020B0602020104020603" pitchFamily="34" charset="0"/>
              </a:rPr>
              <a:t>What we look at:</a:t>
            </a: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Master key listing</a:t>
            </a: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Department’s record of keys issued</a:t>
            </a: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Department’s key check-in/out process</a:t>
            </a: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Storage of unused keys</a:t>
            </a:r>
          </a:p>
          <a:p>
            <a:pPr algn="l"/>
            <a:endParaRPr lang="en-US" sz="1600" dirty="0">
              <a:solidFill>
                <a:schemeClr val="bg1"/>
              </a:solidFill>
              <a:latin typeface="Tw Cen MT" panose="020B0602020104020603" pitchFamily="34" charset="0"/>
            </a:endParaRPr>
          </a:p>
          <a:p>
            <a:pPr algn="l"/>
            <a:r>
              <a:rPr lang="en-US" sz="1600" b="1" dirty="0">
                <a:solidFill>
                  <a:schemeClr val="tx1"/>
                </a:solidFill>
                <a:latin typeface="Tw Cen MT" panose="020B0602020104020603" pitchFamily="34" charset="0"/>
              </a:rPr>
              <a:t>What we look for:</a:t>
            </a: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Unused keys are secure</a:t>
            </a: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Department has adequate key issuance procedure</a:t>
            </a: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Department has adequate key records</a:t>
            </a: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Terminated employees no longer have access</a:t>
            </a:r>
          </a:p>
        </p:txBody>
      </p:sp>
    </p:spTree>
    <p:extLst>
      <p:ext uri="{BB962C8B-B14F-4D97-AF65-F5344CB8AC3E}">
        <p14:creationId xmlns:p14="http://schemas.microsoft.com/office/powerpoint/2010/main" val="17132507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50"/>
            <a:ext cx="7772400" cy="1470025"/>
          </a:xfrm>
        </p:spPr>
        <p:txBody>
          <a:bodyPr>
            <a:normAutofit/>
          </a:bodyPr>
          <a:lstStyle/>
          <a:p>
            <a:pPr algn="l"/>
            <a:r>
              <a:rPr lang="en-US" sz="3400" b="1" dirty="0"/>
              <a:t>Sponsored Research</a:t>
            </a:r>
          </a:p>
        </p:txBody>
      </p:sp>
      <p:sp>
        <p:nvSpPr>
          <p:cNvPr id="5" name="TextBox 4"/>
          <p:cNvSpPr txBox="1"/>
          <p:nvPr/>
        </p:nvSpPr>
        <p:spPr>
          <a:xfrm>
            <a:off x="685800" y="1296783"/>
            <a:ext cx="5889171" cy="2446824"/>
          </a:xfrm>
          <a:prstGeom prst="rect">
            <a:avLst/>
          </a:prstGeom>
          <a:noFill/>
        </p:spPr>
        <p:txBody>
          <a:bodyPr wrap="square" rtlCol="0">
            <a:spAutoFit/>
          </a:bodyPr>
          <a:lstStyle/>
          <a:p>
            <a:pPr marL="342900" indent="-342900">
              <a:buFont typeface="Arial" panose="020B0604020202020204" pitchFamily="34" charset="0"/>
              <a:buChar char="•"/>
            </a:pPr>
            <a:r>
              <a:rPr lang="en-US" sz="1900" dirty="0">
                <a:latin typeface="Tw Cen MT" panose="020B0602020104020603" pitchFamily="34" charset="0"/>
              </a:rPr>
              <a:t>Timely and accurate completion of Confirmation of Effort reports by someone with suitable means of verification that the work was performed</a:t>
            </a:r>
          </a:p>
          <a:p>
            <a:pPr marL="342900" indent="-342900">
              <a:buFont typeface="Arial" panose="020B0604020202020204" pitchFamily="34" charset="0"/>
              <a:buChar char="•"/>
            </a:pPr>
            <a:endParaRPr lang="en-US" sz="1000" dirty="0">
              <a:latin typeface="Tw Cen MT" panose="020B0602020104020603" pitchFamily="34" charset="0"/>
            </a:endParaRPr>
          </a:p>
          <a:p>
            <a:pPr marL="342900" indent="-342900">
              <a:buFont typeface="Arial" panose="020B0604020202020204" pitchFamily="34" charset="0"/>
              <a:buChar char="•"/>
            </a:pPr>
            <a:r>
              <a:rPr lang="en-US" sz="1900" dirty="0">
                <a:latin typeface="Tw Cen MT" panose="020B0602020104020603" pitchFamily="34" charset="0"/>
              </a:rPr>
              <a:t>Most common finding is failure to submit reports timely</a:t>
            </a:r>
          </a:p>
          <a:p>
            <a:pPr marL="342900" indent="-342900">
              <a:buFont typeface="Arial" panose="020B0604020202020204" pitchFamily="34" charset="0"/>
              <a:buChar char="•"/>
            </a:pPr>
            <a:endParaRPr lang="en-US" sz="1000" dirty="0">
              <a:latin typeface="Tw Cen MT" panose="020B0602020104020603" pitchFamily="34" charset="0"/>
            </a:endParaRPr>
          </a:p>
          <a:p>
            <a:pPr marL="342900" indent="-342900">
              <a:buFont typeface="Arial" panose="020B0604020202020204" pitchFamily="34" charset="0"/>
              <a:buChar char="•"/>
            </a:pPr>
            <a:r>
              <a:rPr lang="en-US" sz="1900" dirty="0">
                <a:latin typeface="Tw Cen MT" panose="020B0602020104020603" pitchFamily="34" charset="0"/>
              </a:rPr>
              <a:t>Make sure your employees understand what they are signing</a:t>
            </a:r>
          </a:p>
          <a:p>
            <a:endParaRPr lang="en-US" sz="1900" dirty="0">
              <a:latin typeface="Tw Cen MT" panose="020B0602020104020603" pitchFamily="34" charset="0"/>
            </a:endParaRPr>
          </a:p>
        </p:txBody>
      </p:sp>
      <p:sp>
        <p:nvSpPr>
          <p:cNvPr id="6" name="Rectangle 5"/>
          <p:cNvSpPr/>
          <p:nvPr/>
        </p:nvSpPr>
        <p:spPr>
          <a:xfrm>
            <a:off x="6638925" y="-51350"/>
            <a:ext cx="2505075" cy="6052100"/>
          </a:xfrm>
          <a:prstGeom prst="rect">
            <a:avLst/>
          </a:prstGeom>
          <a:solidFill>
            <a:schemeClr val="tx2">
              <a:alpha val="2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6750110" y="114116"/>
            <a:ext cx="2393890" cy="5911821"/>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algn="l"/>
            <a:r>
              <a:rPr lang="en-US" sz="1600" b="1" dirty="0">
                <a:solidFill>
                  <a:schemeClr val="tx1"/>
                </a:solidFill>
                <a:latin typeface="Tw Cen MT" panose="020B0602020104020603" pitchFamily="34" charset="0"/>
              </a:rPr>
              <a:t>University Policy:</a:t>
            </a:r>
          </a:p>
          <a:p>
            <a:pPr algn="l"/>
            <a:r>
              <a:rPr lang="en-US" sz="1600" dirty="0">
                <a:solidFill>
                  <a:schemeClr val="bg1"/>
                </a:solidFill>
                <a:latin typeface="Tw Cen MT" panose="020B0602020104020603" pitchFamily="34" charset="0"/>
              </a:rPr>
              <a:t>Sponsored Programs Accounting Time and Effort Quick Reference Guide</a:t>
            </a:r>
          </a:p>
          <a:p>
            <a:pPr algn="l"/>
            <a:endParaRPr lang="en-US" sz="1600" b="1" dirty="0">
              <a:solidFill>
                <a:schemeClr val="tx1"/>
              </a:solidFill>
              <a:latin typeface="Tw Cen MT" panose="020B0602020104020603" pitchFamily="34" charset="0"/>
            </a:endParaRPr>
          </a:p>
          <a:p>
            <a:pPr algn="l"/>
            <a:r>
              <a:rPr lang="en-US" sz="1600" b="1" dirty="0">
                <a:solidFill>
                  <a:schemeClr val="tx1"/>
                </a:solidFill>
                <a:latin typeface="Tw Cen MT" panose="020B0602020104020603" pitchFamily="34" charset="0"/>
              </a:rPr>
              <a:t>What we look at:</a:t>
            </a: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Confirmation of Effort reports</a:t>
            </a:r>
          </a:p>
          <a:p>
            <a:pPr algn="l"/>
            <a:endParaRPr lang="en-US" sz="1600" dirty="0">
              <a:solidFill>
                <a:schemeClr val="bg1"/>
              </a:solidFill>
              <a:latin typeface="Tw Cen MT" panose="020B0602020104020603" pitchFamily="34" charset="0"/>
            </a:endParaRPr>
          </a:p>
          <a:p>
            <a:pPr algn="l"/>
            <a:r>
              <a:rPr lang="en-US" sz="1600" b="1" dirty="0">
                <a:solidFill>
                  <a:schemeClr val="tx1"/>
                </a:solidFill>
                <a:latin typeface="Tw Cen MT" panose="020B0602020104020603" pitchFamily="34" charset="0"/>
              </a:rPr>
              <a:t>What we look for:</a:t>
            </a: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Someone with suitable means of verification (direct &amp; verifiable) confirmed effort</a:t>
            </a:r>
          </a:p>
        </p:txBody>
      </p:sp>
    </p:spTree>
    <p:extLst>
      <p:ext uri="{BB962C8B-B14F-4D97-AF65-F5344CB8AC3E}">
        <p14:creationId xmlns:p14="http://schemas.microsoft.com/office/powerpoint/2010/main" val="29496023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50"/>
            <a:ext cx="7772400" cy="1470025"/>
          </a:xfrm>
        </p:spPr>
        <p:txBody>
          <a:bodyPr>
            <a:normAutofit/>
          </a:bodyPr>
          <a:lstStyle/>
          <a:p>
            <a:pPr algn="l"/>
            <a:r>
              <a:rPr lang="en-US" sz="3400" b="1" dirty="0"/>
              <a:t>Travel</a:t>
            </a:r>
          </a:p>
        </p:txBody>
      </p:sp>
      <p:sp>
        <p:nvSpPr>
          <p:cNvPr id="5" name="TextBox 4"/>
          <p:cNvSpPr txBox="1"/>
          <p:nvPr/>
        </p:nvSpPr>
        <p:spPr>
          <a:xfrm>
            <a:off x="685800" y="1296783"/>
            <a:ext cx="5953125" cy="4185761"/>
          </a:xfrm>
          <a:prstGeom prst="rect">
            <a:avLst/>
          </a:prstGeom>
          <a:noFill/>
        </p:spPr>
        <p:txBody>
          <a:bodyPr wrap="square" rtlCol="0">
            <a:spAutoFit/>
          </a:bodyPr>
          <a:lstStyle/>
          <a:p>
            <a:pPr marL="342900" indent="-342900">
              <a:buFont typeface="Arial" panose="020B0604020202020204" pitchFamily="34" charset="0"/>
              <a:buChar char="•"/>
            </a:pPr>
            <a:r>
              <a:rPr lang="en-US" sz="1900" dirty="0">
                <a:latin typeface="Tw Cen MT" panose="020B0602020104020603" pitchFamily="34" charset="0"/>
              </a:rPr>
              <a:t>According to the MISSISSIPPI CODE OF 1972, Annotated, Section 25-3-45: </a:t>
            </a:r>
            <a:r>
              <a:rPr lang="en-US" sz="1900" i="1" dirty="0">
                <a:latin typeface="Tw Cen MT" panose="020B0602020104020603" pitchFamily="34" charset="0"/>
              </a:rPr>
              <a:t>"It shall be unlawful for any person to claim, receive, approve, or allow any item of expense for official travel in excess of that authorized by Section 25-3-41. If any person shall knowingly and willfully violate any of the provisions of said section, such person shall be guilty of a misdemeanor and, upon conviction, shall be punished by a fine of not more than two hundred fifty dollars and, in addition, shall be removed from the office or position which he holds. Such person shall also be civilly liable for the full amount of the expense account illegally received, allowed, or approved by him, and the person receiving same shall be so liable whether the violation be willful or not."</a:t>
            </a:r>
            <a:endParaRPr lang="en-US" sz="1000" i="1" dirty="0">
              <a:latin typeface="Tw Cen MT" panose="020B0602020104020603" pitchFamily="34" charset="0"/>
            </a:endParaRPr>
          </a:p>
        </p:txBody>
      </p:sp>
      <p:sp>
        <p:nvSpPr>
          <p:cNvPr id="6" name="Rectangle 5"/>
          <p:cNvSpPr/>
          <p:nvPr/>
        </p:nvSpPr>
        <p:spPr>
          <a:xfrm>
            <a:off x="6638925" y="-51350"/>
            <a:ext cx="2505075" cy="6052100"/>
          </a:xfrm>
          <a:prstGeom prst="rect">
            <a:avLst/>
          </a:prstGeom>
          <a:solidFill>
            <a:schemeClr val="tx2">
              <a:alpha val="2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6750110" y="114116"/>
            <a:ext cx="2393890" cy="5911821"/>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algn="l"/>
            <a:r>
              <a:rPr lang="en-US" sz="1600" b="1" dirty="0">
                <a:solidFill>
                  <a:schemeClr val="tx1"/>
                </a:solidFill>
                <a:latin typeface="Tw Cen MT" panose="020B0602020104020603" pitchFamily="34" charset="0"/>
              </a:rPr>
              <a:t>University Policy:</a:t>
            </a:r>
          </a:p>
          <a:p>
            <a:pPr algn="l"/>
            <a:r>
              <a:rPr lang="en-US" sz="1600" dirty="0">
                <a:solidFill>
                  <a:schemeClr val="bg1"/>
                </a:solidFill>
                <a:latin typeface="Tw Cen MT" panose="020B0602020104020603" pitchFamily="34" charset="0"/>
              </a:rPr>
              <a:t>13.08, Travel by Faculty and Staff</a:t>
            </a:r>
          </a:p>
          <a:p>
            <a:pPr algn="l"/>
            <a:r>
              <a:rPr lang="en-US" sz="1600" dirty="0">
                <a:solidFill>
                  <a:schemeClr val="bg1"/>
                </a:solidFill>
                <a:latin typeface="Tw Cen MT" panose="020B0602020104020603" pitchFamily="34" charset="0"/>
              </a:rPr>
              <a:t>62.01, Travel</a:t>
            </a:r>
          </a:p>
          <a:p>
            <a:pPr algn="l"/>
            <a:r>
              <a:rPr lang="en-US" sz="1600" dirty="0">
                <a:solidFill>
                  <a:schemeClr val="bg1"/>
                </a:solidFill>
                <a:latin typeface="Tw Cen MT" panose="020B0602020104020603" pitchFamily="34" charset="0"/>
              </a:rPr>
              <a:t>MSU Travel Guidelines (</a:t>
            </a:r>
            <a:r>
              <a:rPr lang="en-US" sz="1600" dirty="0">
                <a:solidFill>
                  <a:schemeClr val="bg1"/>
                </a:solidFill>
                <a:latin typeface="Tw Cen MT" panose="020B0602020104020603" pitchFamily="34" charset="0"/>
                <a:hlinkClick r:id="rId3"/>
              </a:rPr>
              <a:t>http://www.travel.msstate.edu/procedures/guidelines.php</a:t>
            </a:r>
            <a:r>
              <a:rPr lang="en-US" sz="1600" dirty="0">
                <a:solidFill>
                  <a:schemeClr val="bg1"/>
                </a:solidFill>
                <a:latin typeface="Tw Cen MT" panose="020B0602020104020603" pitchFamily="34" charset="0"/>
              </a:rPr>
              <a:t>) </a:t>
            </a:r>
          </a:p>
          <a:p>
            <a:pPr algn="l"/>
            <a:endParaRPr lang="en-US" sz="1600" b="1"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21069741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50"/>
            <a:ext cx="7772400" cy="1470025"/>
          </a:xfrm>
        </p:spPr>
        <p:txBody>
          <a:bodyPr>
            <a:normAutofit/>
          </a:bodyPr>
          <a:lstStyle/>
          <a:p>
            <a:pPr algn="l"/>
            <a:r>
              <a:rPr lang="en-US" sz="3400" b="1" dirty="0"/>
              <a:t>Travel</a:t>
            </a:r>
          </a:p>
        </p:txBody>
      </p:sp>
      <p:sp>
        <p:nvSpPr>
          <p:cNvPr id="5" name="TextBox 4"/>
          <p:cNvSpPr txBox="1"/>
          <p:nvPr/>
        </p:nvSpPr>
        <p:spPr>
          <a:xfrm>
            <a:off x="685800" y="1296783"/>
            <a:ext cx="5953125" cy="2292935"/>
          </a:xfrm>
          <a:prstGeom prst="rect">
            <a:avLst/>
          </a:prstGeom>
          <a:noFill/>
        </p:spPr>
        <p:txBody>
          <a:bodyPr wrap="square" rtlCol="0">
            <a:spAutoFit/>
          </a:bodyPr>
          <a:lstStyle/>
          <a:p>
            <a:r>
              <a:rPr lang="en-US" sz="1900" dirty="0">
                <a:latin typeface="Tw Cen MT" panose="020B0602020104020603" pitchFamily="34" charset="0"/>
              </a:rPr>
              <a:t>MSU does not reimburse employees for the personal use of personal vehicles…</a:t>
            </a:r>
          </a:p>
          <a:p>
            <a:pPr marL="342900" indent="-342900">
              <a:buFont typeface="Arial" panose="020B0604020202020204" pitchFamily="34" charset="0"/>
              <a:buChar char="•"/>
            </a:pPr>
            <a:r>
              <a:rPr lang="en-US" sz="1900" dirty="0">
                <a:latin typeface="Tw Cen MT" panose="020B0602020104020603" pitchFamily="34" charset="0"/>
              </a:rPr>
              <a:t>Commute</a:t>
            </a:r>
          </a:p>
          <a:p>
            <a:pPr marL="342900" indent="-342900">
              <a:buFont typeface="Arial" panose="020B0604020202020204" pitchFamily="34" charset="0"/>
              <a:buChar char="•"/>
            </a:pPr>
            <a:r>
              <a:rPr lang="en-US" sz="1900" dirty="0">
                <a:latin typeface="Tw Cen MT" panose="020B0602020104020603" pitchFamily="34" charset="0"/>
              </a:rPr>
              <a:t>Oil changes on a personal vehicle</a:t>
            </a:r>
          </a:p>
          <a:p>
            <a:pPr marL="342900" indent="-342900">
              <a:buFont typeface="Arial" panose="020B0604020202020204" pitchFamily="34" charset="0"/>
              <a:buChar char="•"/>
            </a:pPr>
            <a:r>
              <a:rPr lang="en-US" sz="1900" dirty="0">
                <a:latin typeface="Tw Cen MT" panose="020B0602020104020603" pitchFamily="34" charset="0"/>
              </a:rPr>
              <a:t>Shopping trips</a:t>
            </a:r>
          </a:p>
          <a:p>
            <a:pPr marL="342900" indent="-342900">
              <a:buFont typeface="Arial" panose="020B0604020202020204" pitchFamily="34" charset="0"/>
              <a:buChar char="•"/>
            </a:pPr>
            <a:r>
              <a:rPr lang="en-US" sz="1900" dirty="0">
                <a:latin typeface="Tw Cen MT" panose="020B0602020104020603" pitchFamily="34" charset="0"/>
              </a:rPr>
              <a:t>Running personal errands</a:t>
            </a:r>
          </a:p>
          <a:p>
            <a:endParaRPr lang="en-US" sz="1900" dirty="0">
              <a:latin typeface="Tw Cen MT" panose="020B0602020104020603" pitchFamily="34" charset="0"/>
            </a:endParaRPr>
          </a:p>
          <a:p>
            <a:endParaRPr lang="en-US" sz="1000" dirty="0">
              <a:latin typeface="Tw Cen MT" panose="020B0602020104020603" pitchFamily="34" charset="0"/>
            </a:endParaRPr>
          </a:p>
        </p:txBody>
      </p:sp>
      <p:sp>
        <p:nvSpPr>
          <p:cNvPr id="6" name="Rectangle 5"/>
          <p:cNvSpPr/>
          <p:nvPr/>
        </p:nvSpPr>
        <p:spPr>
          <a:xfrm>
            <a:off x="6638925" y="-51350"/>
            <a:ext cx="2505075" cy="6052100"/>
          </a:xfrm>
          <a:prstGeom prst="rect">
            <a:avLst/>
          </a:prstGeom>
          <a:solidFill>
            <a:schemeClr val="tx2">
              <a:alpha val="2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6750110" y="114116"/>
            <a:ext cx="2393890" cy="5911821"/>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algn="l"/>
            <a:r>
              <a:rPr lang="en-US" sz="1600" b="1" dirty="0">
                <a:solidFill>
                  <a:schemeClr val="tx1"/>
                </a:solidFill>
                <a:latin typeface="Tw Cen MT" panose="020B0602020104020603" pitchFamily="34" charset="0"/>
              </a:rPr>
              <a:t>University Policy:</a:t>
            </a:r>
          </a:p>
          <a:p>
            <a:pPr algn="l"/>
            <a:r>
              <a:rPr lang="en-US" sz="1600" dirty="0">
                <a:solidFill>
                  <a:schemeClr val="bg1"/>
                </a:solidFill>
                <a:latin typeface="Tw Cen MT" panose="020B0602020104020603" pitchFamily="34" charset="0"/>
              </a:rPr>
              <a:t>13.08, Travel by Faculty and Staff</a:t>
            </a:r>
          </a:p>
          <a:p>
            <a:pPr algn="l"/>
            <a:r>
              <a:rPr lang="en-US" sz="1600" dirty="0">
                <a:solidFill>
                  <a:schemeClr val="bg1"/>
                </a:solidFill>
                <a:latin typeface="Tw Cen MT" panose="020B0602020104020603" pitchFamily="34" charset="0"/>
              </a:rPr>
              <a:t>62.01, Travel</a:t>
            </a:r>
          </a:p>
          <a:p>
            <a:pPr algn="l"/>
            <a:r>
              <a:rPr lang="en-US" sz="1600" dirty="0">
                <a:solidFill>
                  <a:schemeClr val="bg1"/>
                </a:solidFill>
                <a:latin typeface="Tw Cen MT" panose="020B0602020104020603" pitchFamily="34" charset="0"/>
              </a:rPr>
              <a:t>MSU Travel Guidelines (</a:t>
            </a:r>
            <a:r>
              <a:rPr lang="en-US" sz="1600" dirty="0">
                <a:solidFill>
                  <a:schemeClr val="bg1"/>
                </a:solidFill>
                <a:latin typeface="Tw Cen MT" panose="020B0602020104020603" pitchFamily="34" charset="0"/>
                <a:hlinkClick r:id="rId3"/>
              </a:rPr>
              <a:t>http://www.travel.msstate.edu/procedures/guidelines.php</a:t>
            </a:r>
            <a:r>
              <a:rPr lang="en-US" sz="1600" dirty="0">
                <a:solidFill>
                  <a:schemeClr val="bg1"/>
                </a:solidFill>
                <a:latin typeface="Tw Cen MT" panose="020B0602020104020603" pitchFamily="34" charset="0"/>
              </a:rPr>
              <a:t>) </a:t>
            </a:r>
          </a:p>
          <a:p>
            <a:pPr algn="l"/>
            <a:endParaRPr lang="en-US" sz="1600" b="1"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41153093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50"/>
            <a:ext cx="7772400" cy="1470025"/>
          </a:xfrm>
        </p:spPr>
        <p:txBody>
          <a:bodyPr>
            <a:normAutofit/>
          </a:bodyPr>
          <a:lstStyle/>
          <a:p>
            <a:pPr algn="l"/>
            <a:r>
              <a:rPr lang="en-US" sz="3400" b="1" dirty="0"/>
              <a:t>Travel</a:t>
            </a:r>
          </a:p>
        </p:txBody>
      </p:sp>
      <p:sp>
        <p:nvSpPr>
          <p:cNvPr id="5" name="TextBox 4"/>
          <p:cNvSpPr txBox="1"/>
          <p:nvPr/>
        </p:nvSpPr>
        <p:spPr>
          <a:xfrm>
            <a:off x="685800" y="1296783"/>
            <a:ext cx="5953125" cy="2816156"/>
          </a:xfrm>
          <a:prstGeom prst="rect">
            <a:avLst/>
          </a:prstGeom>
          <a:noFill/>
        </p:spPr>
        <p:txBody>
          <a:bodyPr wrap="square" rtlCol="0">
            <a:spAutoFit/>
          </a:bodyPr>
          <a:lstStyle/>
          <a:p>
            <a:pPr marL="342900" indent="-342900">
              <a:buFont typeface="Arial" panose="020B0604020202020204" pitchFamily="34" charset="0"/>
              <a:buChar char="•"/>
            </a:pPr>
            <a:r>
              <a:rPr lang="en-US" sz="1900" dirty="0">
                <a:latin typeface="Tw Cen MT" panose="020B0602020104020603" pitchFamily="34" charset="0"/>
              </a:rPr>
              <a:t>Prior approval of the </a:t>
            </a:r>
            <a:r>
              <a:rPr lang="en-US" sz="1900" dirty="0" err="1">
                <a:latin typeface="Tw Cen MT" panose="020B0602020104020603" pitchFamily="34" charset="0"/>
              </a:rPr>
              <a:t>Dept</a:t>
            </a:r>
            <a:r>
              <a:rPr lang="en-US" sz="1900" dirty="0">
                <a:latin typeface="Tw Cen MT" panose="020B0602020104020603" pitchFamily="34" charset="0"/>
              </a:rPr>
              <a:t> Head/Director is required for the following circumstances</a:t>
            </a:r>
          </a:p>
          <a:p>
            <a:pPr marL="742950" lvl="1" indent="-285750">
              <a:buFont typeface="Wingdings" panose="05000000000000000000" pitchFamily="2" charset="2"/>
              <a:buChar char=""/>
            </a:pPr>
            <a:r>
              <a:rPr lang="en-US" sz="1500" dirty="0">
                <a:latin typeface="Tw Cen MT" panose="020B0602020104020603" pitchFamily="34" charset="0"/>
              </a:rPr>
              <a:t>Attending in- or out-of-state conventions, associations, conferences, workshops, seminars and clinics.</a:t>
            </a:r>
          </a:p>
          <a:p>
            <a:pPr marL="742950" lvl="1" indent="-285750">
              <a:spcAft>
                <a:spcPts val="600"/>
              </a:spcAft>
              <a:buFont typeface="Wingdings" panose="05000000000000000000" pitchFamily="2" charset="2"/>
              <a:buChar char=""/>
            </a:pPr>
            <a:r>
              <a:rPr lang="en-US" sz="1500" dirty="0">
                <a:latin typeface="Tw Cen MT" panose="020B0602020104020603" pitchFamily="34" charset="0"/>
              </a:rPr>
              <a:t>Outside the State of Mississippi but within the United States for reasons other than those listed above</a:t>
            </a:r>
            <a:endParaRPr lang="en-US" sz="1000" dirty="0">
              <a:latin typeface="Tw Cen MT" panose="020B0602020104020603" pitchFamily="34" charset="0"/>
            </a:endParaRPr>
          </a:p>
          <a:p>
            <a:pPr marL="342900" indent="-342900">
              <a:buFont typeface="Arial" panose="020B0604020202020204" pitchFamily="34" charset="0"/>
              <a:buChar char="•"/>
            </a:pPr>
            <a:r>
              <a:rPr lang="en-US" sz="1900" dirty="0">
                <a:latin typeface="Tw Cen MT" panose="020B0602020104020603" pitchFamily="34" charset="0"/>
              </a:rPr>
              <a:t>Allowable Travel Costs include</a:t>
            </a:r>
          </a:p>
          <a:p>
            <a:pPr marL="742950" lvl="1" indent="-285750">
              <a:buFont typeface="Wingdings" panose="05000000000000000000" pitchFamily="2" charset="2"/>
              <a:buChar char=""/>
            </a:pPr>
            <a:r>
              <a:rPr lang="en-US" sz="1500" dirty="0">
                <a:latin typeface="Tw Cen MT" panose="020B0602020104020603" pitchFamily="34" charset="0"/>
              </a:rPr>
              <a:t>Subsistence</a:t>
            </a:r>
          </a:p>
          <a:p>
            <a:pPr marL="742950" lvl="1" indent="-285750">
              <a:buFont typeface="Wingdings" panose="05000000000000000000" pitchFamily="2" charset="2"/>
              <a:buChar char=""/>
            </a:pPr>
            <a:r>
              <a:rPr lang="en-US" sz="1500" dirty="0">
                <a:latin typeface="Tw Cen MT" panose="020B0602020104020603" pitchFamily="34" charset="0"/>
              </a:rPr>
              <a:t>Transportation</a:t>
            </a:r>
          </a:p>
          <a:p>
            <a:pPr marL="742950" lvl="1" indent="-285750">
              <a:buFont typeface="Wingdings" panose="05000000000000000000" pitchFamily="2" charset="2"/>
              <a:buChar char=""/>
            </a:pPr>
            <a:r>
              <a:rPr lang="en-US" sz="1500" dirty="0">
                <a:latin typeface="Tw Cen MT" panose="020B0602020104020603" pitchFamily="34" charset="0"/>
              </a:rPr>
              <a:t>Other Travel costs</a:t>
            </a:r>
          </a:p>
          <a:p>
            <a:endParaRPr lang="en-US" sz="1000" dirty="0">
              <a:latin typeface="Tw Cen MT" panose="020B0602020104020603" pitchFamily="34" charset="0"/>
            </a:endParaRPr>
          </a:p>
        </p:txBody>
      </p:sp>
      <p:sp>
        <p:nvSpPr>
          <p:cNvPr id="6" name="Rectangle 5"/>
          <p:cNvSpPr/>
          <p:nvPr/>
        </p:nvSpPr>
        <p:spPr>
          <a:xfrm>
            <a:off x="6638925" y="-51350"/>
            <a:ext cx="2505075" cy="6052100"/>
          </a:xfrm>
          <a:prstGeom prst="rect">
            <a:avLst/>
          </a:prstGeom>
          <a:solidFill>
            <a:schemeClr val="tx2">
              <a:alpha val="2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6750110" y="114116"/>
            <a:ext cx="2393890" cy="5911821"/>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algn="l"/>
            <a:r>
              <a:rPr lang="en-US" sz="1600" b="1" dirty="0">
                <a:solidFill>
                  <a:schemeClr val="tx1"/>
                </a:solidFill>
                <a:latin typeface="Tw Cen MT" panose="020B0602020104020603" pitchFamily="34" charset="0"/>
              </a:rPr>
              <a:t>University Policy:</a:t>
            </a:r>
          </a:p>
          <a:p>
            <a:pPr algn="l"/>
            <a:r>
              <a:rPr lang="en-US" sz="1600" dirty="0">
                <a:solidFill>
                  <a:schemeClr val="bg1"/>
                </a:solidFill>
                <a:latin typeface="Tw Cen MT" panose="020B0602020104020603" pitchFamily="34" charset="0"/>
              </a:rPr>
              <a:t>13.08, Travel by Faculty and Staff</a:t>
            </a:r>
          </a:p>
          <a:p>
            <a:pPr algn="l"/>
            <a:r>
              <a:rPr lang="en-US" sz="1600" dirty="0">
                <a:solidFill>
                  <a:schemeClr val="bg1"/>
                </a:solidFill>
                <a:latin typeface="Tw Cen MT" panose="020B0602020104020603" pitchFamily="34" charset="0"/>
              </a:rPr>
              <a:t>62.01, Travel</a:t>
            </a:r>
          </a:p>
          <a:p>
            <a:pPr algn="l"/>
            <a:r>
              <a:rPr lang="en-US" sz="1600" dirty="0">
                <a:solidFill>
                  <a:schemeClr val="bg1"/>
                </a:solidFill>
                <a:latin typeface="Tw Cen MT" panose="020B0602020104020603" pitchFamily="34" charset="0"/>
              </a:rPr>
              <a:t>MSU Travel Guidelines (</a:t>
            </a:r>
            <a:r>
              <a:rPr lang="en-US" sz="1600" dirty="0">
                <a:solidFill>
                  <a:schemeClr val="bg1"/>
                </a:solidFill>
                <a:latin typeface="Tw Cen MT" panose="020B0602020104020603" pitchFamily="34" charset="0"/>
                <a:hlinkClick r:id="rId3"/>
              </a:rPr>
              <a:t>http://www.travel.msstate.edu/procedures/guidelines.php</a:t>
            </a:r>
            <a:r>
              <a:rPr lang="en-US" sz="1600" dirty="0">
                <a:solidFill>
                  <a:schemeClr val="bg1"/>
                </a:solidFill>
                <a:latin typeface="Tw Cen MT" panose="020B0602020104020603" pitchFamily="34" charset="0"/>
              </a:rPr>
              <a:t>) </a:t>
            </a:r>
          </a:p>
          <a:p>
            <a:pPr algn="l"/>
            <a:endParaRPr lang="en-US" sz="1600" b="1"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179121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50"/>
            <a:ext cx="7772400" cy="1470025"/>
          </a:xfrm>
        </p:spPr>
        <p:txBody>
          <a:bodyPr>
            <a:normAutofit/>
          </a:bodyPr>
          <a:lstStyle/>
          <a:p>
            <a:pPr algn="l"/>
            <a:r>
              <a:rPr lang="en-US" sz="3600" b="1" dirty="0"/>
              <a:t>Internal Controls</a:t>
            </a:r>
          </a:p>
        </p:txBody>
      </p:sp>
      <p:sp>
        <p:nvSpPr>
          <p:cNvPr id="3" name="Subtitle 2"/>
          <p:cNvSpPr>
            <a:spLocks noGrp="1"/>
          </p:cNvSpPr>
          <p:nvPr>
            <p:ph type="subTitle" idx="1"/>
          </p:nvPr>
        </p:nvSpPr>
        <p:spPr>
          <a:xfrm>
            <a:off x="685800" y="1390100"/>
            <a:ext cx="8143875" cy="962575"/>
          </a:xfrm>
        </p:spPr>
        <p:txBody>
          <a:bodyPr>
            <a:normAutofit/>
          </a:bodyPr>
          <a:lstStyle/>
          <a:p>
            <a:pPr algn="l"/>
            <a:r>
              <a:rPr lang="en-US" sz="1900" u="sng" dirty="0">
                <a:solidFill>
                  <a:schemeClr val="tx1"/>
                </a:solidFill>
                <a:latin typeface="Tw Cen MT" panose="020B0602020104020603" pitchFamily="34" charset="0"/>
              </a:rPr>
              <a:t>Internal controls</a:t>
            </a:r>
            <a:r>
              <a:rPr lang="en-US" sz="1900" dirty="0">
                <a:solidFill>
                  <a:schemeClr val="tx1"/>
                </a:solidFill>
                <a:latin typeface="Tw Cen MT" panose="020B0602020104020603" pitchFamily="34" charset="0"/>
              </a:rPr>
              <a:t> - processes that provide reasonable (not absolute) assurance that particular objectives are achieved. </a:t>
            </a:r>
          </a:p>
          <a:p>
            <a:pPr algn="l"/>
            <a:endParaRPr lang="en-US" sz="1900" dirty="0">
              <a:solidFill>
                <a:schemeClr val="tx1"/>
              </a:solidFill>
              <a:latin typeface="Tw Cen MT" panose="020B0602020104020603" pitchFamily="34" charset="0"/>
            </a:endParaRPr>
          </a:p>
        </p:txBody>
      </p:sp>
      <p:sp>
        <p:nvSpPr>
          <p:cNvPr id="4" name="Rectangle 3"/>
          <p:cNvSpPr/>
          <p:nvPr/>
        </p:nvSpPr>
        <p:spPr>
          <a:xfrm>
            <a:off x="556952" y="2374464"/>
            <a:ext cx="3757353" cy="2877711"/>
          </a:xfrm>
          <a:prstGeom prst="rect">
            <a:avLst/>
          </a:prstGeom>
        </p:spPr>
        <p:txBody>
          <a:bodyPr wrap="square">
            <a:spAutoFit/>
          </a:bodyPr>
          <a:lstStyle/>
          <a:p>
            <a:endParaRPr lang="en-US" sz="1900" dirty="0">
              <a:latin typeface="Tw Cen MT" panose="020B0602020104020603" pitchFamily="34" charset="0"/>
            </a:endParaRPr>
          </a:p>
          <a:p>
            <a:r>
              <a:rPr lang="en-US" sz="1900" dirty="0">
                <a:latin typeface="Tw Cen MT" panose="020B0602020104020603" pitchFamily="34" charset="0"/>
              </a:rPr>
              <a:t>Control activities include a range of activities such as:</a:t>
            </a:r>
          </a:p>
          <a:p>
            <a:endParaRPr lang="en-US" sz="1000" dirty="0">
              <a:latin typeface="Tw Cen MT" panose="020B0602020104020603" pitchFamily="34" charset="0"/>
            </a:endParaRPr>
          </a:p>
          <a:p>
            <a:pPr marL="342900" indent="-342900">
              <a:buFont typeface="Arial" panose="020B0604020202020204" pitchFamily="34" charset="0"/>
              <a:buChar char="•"/>
            </a:pPr>
            <a:r>
              <a:rPr lang="en-US" sz="1900" dirty="0">
                <a:latin typeface="Tw Cen MT" panose="020B0602020104020603" pitchFamily="34" charset="0"/>
              </a:rPr>
              <a:t>Approvals</a:t>
            </a:r>
          </a:p>
          <a:p>
            <a:pPr marL="342900" indent="-342900">
              <a:buFont typeface="Arial" panose="020B0604020202020204" pitchFamily="34" charset="0"/>
              <a:buChar char="•"/>
            </a:pPr>
            <a:r>
              <a:rPr lang="en-US" sz="1900" dirty="0">
                <a:latin typeface="Tw Cen MT" panose="020B0602020104020603" pitchFamily="34" charset="0"/>
              </a:rPr>
              <a:t>Authorizations</a:t>
            </a:r>
          </a:p>
          <a:p>
            <a:pPr marL="342900" indent="-342900">
              <a:buFont typeface="Arial" panose="020B0604020202020204" pitchFamily="34" charset="0"/>
              <a:buChar char="•"/>
            </a:pPr>
            <a:r>
              <a:rPr lang="en-US" sz="1900" dirty="0">
                <a:latin typeface="Tw Cen MT" panose="020B0602020104020603" pitchFamily="34" charset="0"/>
              </a:rPr>
              <a:t>Verifications</a:t>
            </a:r>
          </a:p>
          <a:p>
            <a:pPr marL="342900" indent="-342900">
              <a:buFont typeface="Arial" panose="020B0604020202020204" pitchFamily="34" charset="0"/>
              <a:buChar char="•"/>
            </a:pPr>
            <a:r>
              <a:rPr lang="en-US" sz="1900" dirty="0">
                <a:latin typeface="Tw Cen MT" panose="020B0602020104020603" pitchFamily="34" charset="0"/>
              </a:rPr>
              <a:t>Reconciliations</a:t>
            </a:r>
          </a:p>
          <a:p>
            <a:pPr marL="342900" indent="-342900">
              <a:buFont typeface="Arial" panose="020B0604020202020204" pitchFamily="34" charset="0"/>
              <a:buChar char="•"/>
            </a:pPr>
            <a:r>
              <a:rPr lang="en-US" sz="1900" dirty="0">
                <a:latin typeface="Tw Cen MT" panose="020B0602020104020603" pitchFamily="34" charset="0"/>
              </a:rPr>
              <a:t>Security of assets</a:t>
            </a:r>
          </a:p>
          <a:p>
            <a:pPr marL="342900" indent="-342900">
              <a:buFont typeface="Arial" panose="020B0604020202020204" pitchFamily="34" charset="0"/>
              <a:buChar char="•"/>
            </a:pPr>
            <a:r>
              <a:rPr lang="en-US" sz="1900" dirty="0">
                <a:latin typeface="Tw Cen MT" panose="020B0602020104020603" pitchFamily="34" charset="0"/>
              </a:rPr>
              <a:t>Segregation of duties</a:t>
            </a:r>
          </a:p>
        </p:txBody>
      </p:sp>
      <p:sp>
        <p:nvSpPr>
          <p:cNvPr id="5" name="Rectangle 4"/>
          <p:cNvSpPr/>
          <p:nvPr/>
        </p:nvSpPr>
        <p:spPr>
          <a:xfrm>
            <a:off x="4649579" y="2377232"/>
            <a:ext cx="3757353" cy="3170099"/>
          </a:xfrm>
          <a:prstGeom prst="rect">
            <a:avLst/>
          </a:prstGeom>
        </p:spPr>
        <p:txBody>
          <a:bodyPr wrap="square">
            <a:spAutoFit/>
          </a:bodyPr>
          <a:lstStyle/>
          <a:p>
            <a:endParaRPr lang="en-US" sz="1900" dirty="0">
              <a:latin typeface="Tw Cen MT" panose="020B0602020104020603" pitchFamily="34" charset="0"/>
            </a:endParaRPr>
          </a:p>
          <a:p>
            <a:r>
              <a:rPr lang="en-US" sz="1900" dirty="0">
                <a:latin typeface="Tw Cen MT" panose="020B0602020104020603" pitchFamily="34" charset="0"/>
              </a:rPr>
              <a:t>We use internal controls for the following purposes:</a:t>
            </a:r>
          </a:p>
          <a:p>
            <a:endParaRPr lang="en-US" sz="1000" dirty="0">
              <a:latin typeface="Tw Cen MT" panose="020B0602020104020603" pitchFamily="34" charset="0"/>
            </a:endParaRPr>
          </a:p>
          <a:p>
            <a:pPr marL="342900" indent="-342900">
              <a:buFont typeface="Arial" panose="020B0604020202020204" pitchFamily="34" charset="0"/>
              <a:buChar char="•"/>
            </a:pPr>
            <a:r>
              <a:rPr lang="en-US" sz="1900" dirty="0">
                <a:latin typeface="Tw Cen MT" panose="020B0602020104020603" pitchFamily="34" charset="0"/>
              </a:rPr>
              <a:t>Protect MSU/State of MS assets</a:t>
            </a:r>
          </a:p>
          <a:p>
            <a:pPr marL="342900" indent="-342900">
              <a:buFont typeface="Arial" panose="020B0604020202020204" pitchFamily="34" charset="0"/>
              <a:buChar char="•"/>
            </a:pPr>
            <a:r>
              <a:rPr lang="en-US" sz="1900" dirty="0">
                <a:latin typeface="Tw Cen MT" panose="020B0602020104020603" pitchFamily="34" charset="0"/>
              </a:rPr>
              <a:t>Ensure records are accurate</a:t>
            </a:r>
          </a:p>
          <a:p>
            <a:pPr marL="342900" indent="-342900">
              <a:buFont typeface="Arial" panose="020B0604020202020204" pitchFamily="34" charset="0"/>
              <a:buChar char="•"/>
            </a:pPr>
            <a:r>
              <a:rPr lang="en-US" sz="1900" dirty="0">
                <a:latin typeface="Tw Cen MT" panose="020B0602020104020603" pitchFamily="34" charset="0"/>
              </a:rPr>
              <a:t>Promote operational effectiveness and efficiency</a:t>
            </a:r>
          </a:p>
          <a:p>
            <a:pPr marL="342900" indent="-342900">
              <a:buFont typeface="Arial" panose="020B0604020202020204" pitchFamily="34" charset="0"/>
              <a:buChar char="•"/>
            </a:pPr>
            <a:r>
              <a:rPr lang="en-US" sz="1900" dirty="0">
                <a:latin typeface="Tw Cen MT" panose="020B0602020104020603" pitchFamily="34" charset="0"/>
              </a:rPr>
              <a:t>Encourage adherence to policies</a:t>
            </a:r>
          </a:p>
          <a:p>
            <a:pPr marL="342900" indent="-342900">
              <a:buFont typeface="Arial" panose="020B0604020202020204" pitchFamily="34" charset="0"/>
              <a:buChar char="•"/>
            </a:pPr>
            <a:r>
              <a:rPr lang="en-US" sz="1900" dirty="0">
                <a:latin typeface="Tw Cen MT" panose="020B0602020104020603" pitchFamily="34" charset="0"/>
              </a:rPr>
              <a:t>Ensure compliance with laws, regulations, and contracts</a:t>
            </a:r>
          </a:p>
        </p:txBody>
      </p:sp>
    </p:spTree>
    <p:extLst>
      <p:ext uri="{BB962C8B-B14F-4D97-AF65-F5344CB8AC3E}">
        <p14:creationId xmlns:p14="http://schemas.microsoft.com/office/powerpoint/2010/main" val="14020225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50"/>
            <a:ext cx="7772400" cy="1470025"/>
          </a:xfrm>
        </p:spPr>
        <p:txBody>
          <a:bodyPr>
            <a:normAutofit/>
          </a:bodyPr>
          <a:lstStyle/>
          <a:p>
            <a:pPr algn="l"/>
            <a:r>
              <a:rPr lang="en-US" sz="3400" b="1" dirty="0"/>
              <a:t>Travel</a:t>
            </a:r>
          </a:p>
        </p:txBody>
      </p:sp>
      <p:sp>
        <p:nvSpPr>
          <p:cNvPr id="5" name="TextBox 4"/>
          <p:cNvSpPr txBox="1"/>
          <p:nvPr/>
        </p:nvSpPr>
        <p:spPr>
          <a:xfrm>
            <a:off x="685800" y="1296783"/>
            <a:ext cx="5953125" cy="2893100"/>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Tw Cen MT" panose="020B0602020104020603" pitchFamily="34" charset="0"/>
              </a:rPr>
              <a:t>Subsistence</a:t>
            </a:r>
          </a:p>
          <a:p>
            <a:pPr marL="742950" lvl="1" indent="-285750">
              <a:buFont typeface="Wingdings" panose="05000000000000000000" pitchFamily="2" charset="2"/>
              <a:buChar char=""/>
            </a:pPr>
            <a:r>
              <a:rPr lang="en-US" sz="1900" dirty="0">
                <a:latin typeface="Tw Cen MT" panose="020B0602020104020603" pitchFamily="34" charset="0"/>
              </a:rPr>
              <a:t>Meals:</a:t>
            </a:r>
          </a:p>
          <a:p>
            <a:pPr marL="1200150" lvl="2" indent="-285750">
              <a:buFont typeface="Wingdings" panose="05000000000000000000" pitchFamily="2" charset="2"/>
              <a:buChar char=""/>
            </a:pPr>
            <a:r>
              <a:rPr lang="en-US" sz="1900" dirty="0">
                <a:latin typeface="Tw Cen MT" panose="020B0602020104020603" pitchFamily="34" charset="0"/>
              </a:rPr>
              <a:t>State law (Miss. Code Ann. § 25-3-41) allows employees to be reimbursed the </a:t>
            </a:r>
            <a:r>
              <a:rPr lang="en-US" sz="1900" b="1" dirty="0">
                <a:latin typeface="Tw Cen MT" panose="020B0602020104020603" pitchFamily="34" charset="0"/>
              </a:rPr>
              <a:t>actual cost </a:t>
            </a:r>
            <a:r>
              <a:rPr lang="en-US" sz="1900" dirty="0">
                <a:latin typeface="Tw Cen MT" panose="020B0602020104020603" pitchFamily="34" charset="0"/>
              </a:rPr>
              <a:t>of meals not to exceed the daily maximums for the specific location</a:t>
            </a:r>
          </a:p>
          <a:p>
            <a:pPr marL="1200150" lvl="2" indent="-285750">
              <a:buFont typeface="Wingdings" panose="05000000000000000000" pitchFamily="2" charset="2"/>
              <a:buChar char=""/>
            </a:pPr>
            <a:r>
              <a:rPr lang="en-US" sz="1900" dirty="0">
                <a:latin typeface="Tw Cen MT" panose="020B0602020104020603" pitchFamily="34" charset="0"/>
              </a:rPr>
              <a:t>Reimbursement for meals is allowable if travel involves an overnight stay.</a:t>
            </a:r>
          </a:p>
          <a:p>
            <a:pPr marL="742950" lvl="1" indent="-285750">
              <a:buFont typeface="Wingdings" panose="05000000000000000000" pitchFamily="2" charset="2"/>
              <a:buChar char=""/>
            </a:pPr>
            <a:r>
              <a:rPr lang="en-US" sz="1900" dirty="0">
                <a:latin typeface="Tw Cen MT" panose="020B0602020104020603" pitchFamily="34" charset="0"/>
              </a:rPr>
              <a:t>Lodging</a:t>
            </a:r>
          </a:p>
          <a:p>
            <a:endParaRPr lang="en-US" sz="1000" dirty="0">
              <a:latin typeface="Tw Cen MT" panose="020B0602020104020603" pitchFamily="34" charset="0"/>
            </a:endParaRPr>
          </a:p>
        </p:txBody>
      </p:sp>
      <p:sp>
        <p:nvSpPr>
          <p:cNvPr id="6" name="Rectangle 5"/>
          <p:cNvSpPr/>
          <p:nvPr/>
        </p:nvSpPr>
        <p:spPr>
          <a:xfrm>
            <a:off x="6638925" y="-51350"/>
            <a:ext cx="2505075" cy="6052100"/>
          </a:xfrm>
          <a:prstGeom prst="rect">
            <a:avLst/>
          </a:prstGeom>
          <a:solidFill>
            <a:schemeClr val="tx2">
              <a:alpha val="2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6750110" y="114116"/>
            <a:ext cx="2393890" cy="5911821"/>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algn="l"/>
            <a:r>
              <a:rPr lang="en-US" sz="1600" b="1" dirty="0">
                <a:solidFill>
                  <a:schemeClr val="tx1"/>
                </a:solidFill>
                <a:latin typeface="Tw Cen MT" panose="020B0602020104020603" pitchFamily="34" charset="0"/>
              </a:rPr>
              <a:t>University Policy:</a:t>
            </a:r>
          </a:p>
          <a:p>
            <a:pPr algn="l"/>
            <a:r>
              <a:rPr lang="en-US" sz="1600" dirty="0">
                <a:solidFill>
                  <a:schemeClr val="bg1"/>
                </a:solidFill>
                <a:latin typeface="Tw Cen MT" panose="020B0602020104020603" pitchFamily="34" charset="0"/>
              </a:rPr>
              <a:t>13.08, Travel by Faculty and Staff</a:t>
            </a:r>
          </a:p>
          <a:p>
            <a:pPr algn="l"/>
            <a:r>
              <a:rPr lang="en-US" sz="1600" dirty="0">
                <a:solidFill>
                  <a:schemeClr val="bg1"/>
                </a:solidFill>
                <a:latin typeface="Tw Cen MT" panose="020B0602020104020603" pitchFamily="34" charset="0"/>
              </a:rPr>
              <a:t>62.01, Travel</a:t>
            </a:r>
          </a:p>
          <a:p>
            <a:pPr algn="l"/>
            <a:r>
              <a:rPr lang="en-US" sz="1600" dirty="0">
                <a:solidFill>
                  <a:schemeClr val="bg1"/>
                </a:solidFill>
                <a:latin typeface="Tw Cen MT" panose="020B0602020104020603" pitchFamily="34" charset="0"/>
              </a:rPr>
              <a:t>MSU Travel Guidelines (</a:t>
            </a:r>
            <a:r>
              <a:rPr lang="en-US" sz="1600" dirty="0">
                <a:solidFill>
                  <a:schemeClr val="bg1"/>
                </a:solidFill>
                <a:latin typeface="Tw Cen MT" panose="020B0602020104020603" pitchFamily="34" charset="0"/>
                <a:hlinkClick r:id="rId3"/>
              </a:rPr>
              <a:t>http://www.travel.msstate.edu/procedures/guidelines.php</a:t>
            </a:r>
            <a:r>
              <a:rPr lang="en-US" sz="1600" dirty="0">
                <a:solidFill>
                  <a:schemeClr val="bg1"/>
                </a:solidFill>
                <a:latin typeface="Tw Cen MT" panose="020B0602020104020603" pitchFamily="34" charset="0"/>
              </a:rPr>
              <a:t>) </a:t>
            </a:r>
          </a:p>
          <a:p>
            <a:pPr algn="l"/>
            <a:endParaRPr lang="en-US" sz="1600" b="1"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4942392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50"/>
            <a:ext cx="7772400" cy="1470025"/>
          </a:xfrm>
        </p:spPr>
        <p:txBody>
          <a:bodyPr>
            <a:normAutofit/>
          </a:bodyPr>
          <a:lstStyle/>
          <a:p>
            <a:pPr algn="l"/>
            <a:r>
              <a:rPr lang="en-US" sz="3400" b="1" dirty="0"/>
              <a:t>Travel</a:t>
            </a:r>
          </a:p>
        </p:txBody>
      </p:sp>
      <p:sp>
        <p:nvSpPr>
          <p:cNvPr id="5" name="TextBox 4"/>
          <p:cNvSpPr txBox="1"/>
          <p:nvPr/>
        </p:nvSpPr>
        <p:spPr>
          <a:xfrm>
            <a:off x="390435" y="1290748"/>
            <a:ext cx="6188390" cy="4493538"/>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Tw Cen MT" panose="020B0602020104020603" pitchFamily="34" charset="0"/>
              </a:rPr>
              <a:t>Transportation</a:t>
            </a:r>
          </a:p>
          <a:p>
            <a:pPr marL="742950" lvl="1" indent="-285750">
              <a:buFont typeface="Wingdings" panose="05000000000000000000" pitchFamily="2" charset="2"/>
              <a:buChar char=""/>
            </a:pPr>
            <a:r>
              <a:rPr lang="en-US" sz="1900" dirty="0">
                <a:latin typeface="Tw Cen MT" panose="020B0602020104020603" pitchFamily="34" charset="0"/>
              </a:rPr>
              <a:t>Travel Routing:</a:t>
            </a:r>
          </a:p>
          <a:p>
            <a:pPr marL="1200150" lvl="2" indent="-285750">
              <a:buFont typeface="Wingdings" panose="05000000000000000000" pitchFamily="2" charset="2"/>
              <a:buChar char=""/>
            </a:pPr>
            <a:r>
              <a:rPr lang="en-US" sz="1900" dirty="0">
                <a:latin typeface="Tw Cen MT" panose="020B0602020104020603" pitchFamily="34" charset="0"/>
              </a:rPr>
              <a:t>Reimbursement will be made for the most direct, practicable route, regardless of the method of travel utilized.</a:t>
            </a:r>
          </a:p>
          <a:p>
            <a:pPr marL="742950" lvl="1" indent="-285750">
              <a:buFont typeface="Wingdings" panose="05000000000000000000" pitchFamily="2" charset="2"/>
              <a:buChar char=""/>
            </a:pPr>
            <a:r>
              <a:rPr lang="en-US" sz="1900" dirty="0">
                <a:latin typeface="Tw Cen MT" panose="020B0602020104020603" pitchFamily="34" charset="0"/>
              </a:rPr>
              <a:t>Travel in a Privately Owned Vehicle (POV)</a:t>
            </a:r>
          </a:p>
          <a:p>
            <a:pPr marL="1200150" lvl="2" indent="-285750">
              <a:buFont typeface="Wingdings" panose="05000000000000000000" pitchFamily="2" charset="2"/>
              <a:buChar char=""/>
            </a:pPr>
            <a:r>
              <a:rPr lang="en-US" sz="1900" dirty="0">
                <a:latin typeface="Tw Cen MT" panose="020B0602020104020603" pitchFamily="34" charset="0"/>
              </a:rPr>
              <a:t>MSU has two rates for reimbursing POV mileage:</a:t>
            </a:r>
          </a:p>
          <a:p>
            <a:pPr marL="1657350" lvl="3" indent="-285750">
              <a:buFont typeface="Wingdings" panose="05000000000000000000" pitchFamily="2" charset="2"/>
              <a:buChar char=""/>
            </a:pPr>
            <a:r>
              <a:rPr lang="en-US" sz="1900" dirty="0">
                <a:latin typeface="Tw Cen MT" panose="020B0602020104020603" pitchFamily="34" charset="0"/>
              </a:rPr>
              <a:t>If </a:t>
            </a:r>
            <a:r>
              <a:rPr lang="en-US" sz="1900" b="1" dirty="0">
                <a:latin typeface="Tw Cen MT" panose="020B0602020104020603" pitchFamily="34" charset="0"/>
              </a:rPr>
              <a:t>no</a:t>
            </a:r>
            <a:r>
              <a:rPr lang="en-US" sz="1900" dirty="0">
                <a:latin typeface="Tw Cen MT" panose="020B0602020104020603" pitchFamily="34" charset="0"/>
              </a:rPr>
              <a:t> MSU vehicle is available, the full federal rate ($0.535/mile as of 7/11/17)</a:t>
            </a:r>
          </a:p>
          <a:p>
            <a:pPr marL="1657350" lvl="3" indent="-285750">
              <a:buFont typeface="Wingdings" panose="05000000000000000000" pitchFamily="2" charset="2"/>
              <a:buChar char=""/>
            </a:pPr>
            <a:r>
              <a:rPr lang="en-US" sz="1900" dirty="0">
                <a:latin typeface="Tw Cen MT" panose="020B0602020104020603" pitchFamily="34" charset="0"/>
              </a:rPr>
              <a:t>$0.17/mile if a </a:t>
            </a:r>
            <a:r>
              <a:rPr lang="en-US" sz="1900" b="1" dirty="0">
                <a:latin typeface="Tw Cen MT" panose="020B0602020104020603" pitchFamily="34" charset="0"/>
              </a:rPr>
              <a:t>MSU vehicle is available</a:t>
            </a:r>
          </a:p>
          <a:p>
            <a:pPr marL="1200150" lvl="2" indent="-285750">
              <a:buFont typeface="Wingdings" panose="05000000000000000000" pitchFamily="2" charset="2"/>
              <a:buChar char=""/>
            </a:pPr>
            <a:r>
              <a:rPr lang="en-US" sz="1900" dirty="0">
                <a:latin typeface="Tw Cen MT" panose="020B0602020104020603" pitchFamily="34" charset="0"/>
              </a:rPr>
              <a:t>If travel is beginning and/or ending from home, the employee will be reimbursed for the </a:t>
            </a:r>
            <a:r>
              <a:rPr lang="en-US" sz="1900" b="1" dirty="0">
                <a:latin typeface="Tw Cen MT" panose="020B0602020104020603" pitchFamily="34" charset="0"/>
              </a:rPr>
              <a:t>lesser of </a:t>
            </a:r>
            <a:r>
              <a:rPr lang="en-US" sz="1900" dirty="0">
                <a:latin typeface="Tw Cen MT" panose="020B0602020104020603" pitchFamily="34" charset="0"/>
              </a:rPr>
              <a:t>miles calculated starting and finishing the trip from work or starting and or finishing the trip from home</a:t>
            </a:r>
          </a:p>
        </p:txBody>
      </p:sp>
      <p:sp>
        <p:nvSpPr>
          <p:cNvPr id="6" name="Rectangle 5"/>
          <p:cNvSpPr/>
          <p:nvPr/>
        </p:nvSpPr>
        <p:spPr>
          <a:xfrm>
            <a:off x="6638925" y="-51350"/>
            <a:ext cx="2505075" cy="6052100"/>
          </a:xfrm>
          <a:prstGeom prst="rect">
            <a:avLst/>
          </a:prstGeom>
          <a:solidFill>
            <a:schemeClr val="tx2">
              <a:alpha val="2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6750110" y="114116"/>
            <a:ext cx="2393890" cy="5911821"/>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algn="l"/>
            <a:r>
              <a:rPr lang="en-US" sz="1600" b="1" dirty="0">
                <a:solidFill>
                  <a:schemeClr val="tx1"/>
                </a:solidFill>
                <a:latin typeface="Tw Cen MT" panose="020B0602020104020603" pitchFamily="34" charset="0"/>
              </a:rPr>
              <a:t>University Policy:</a:t>
            </a:r>
          </a:p>
          <a:p>
            <a:pPr algn="l"/>
            <a:r>
              <a:rPr lang="en-US" sz="1600" dirty="0">
                <a:solidFill>
                  <a:schemeClr val="bg1"/>
                </a:solidFill>
                <a:latin typeface="Tw Cen MT" panose="020B0602020104020603" pitchFamily="34" charset="0"/>
              </a:rPr>
              <a:t>13.08, Travel by Faculty and Staff</a:t>
            </a:r>
          </a:p>
          <a:p>
            <a:pPr algn="l"/>
            <a:r>
              <a:rPr lang="en-US" sz="1600" dirty="0">
                <a:solidFill>
                  <a:schemeClr val="bg1"/>
                </a:solidFill>
                <a:latin typeface="Tw Cen MT" panose="020B0602020104020603" pitchFamily="34" charset="0"/>
              </a:rPr>
              <a:t>62.01, Travel</a:t>
            </a:r>
          </a:p>
          <a:p>
            <a:pPr algn="l"/>
            <a:r>
              <a:rPr lang="en-US" sz="1600" dirty="0">
                <a:solidFill>
                  <a:schemeClr val="bg1"/>
                </a:solidFill>
                <a:latin typeface="Tw Cen MT" panose="020B0602020104020603" pitchFamily="34" charset="0"/>
              </a:rPr>
              <a:t>MSU Travel Guidelines (</a:t>
            </a:r>
            <a:r>
              <a:rPr lang="en-US" sz="1600" dirty="0">
                <a:solidFill>
                  <a:schemeClr val="bg1"/>
                </a:solidFill>
                <a:latin typeface="Tw Cen MT" panose="020B0602020104020603" pitchFamily="34" charset="0"/>
                <a:hlinkClick r:id="rId3"/>
              </a:rPr>
              <a:t>http://www.travel.msstate.edu/procedures/guidelines.php</a:t>
            </a:r>
            <a:r>
              <a:rPr lang="en-US" sz="1600" dirty="0">
                <a:solidFill>
                  <a:schemeClr val="bg1"/>
                </a:solidFill>
                <a:latin typeface="Tw Cen MT" panose="020B0602020104020603" pitchFamily="34" charset="0"/>
              </a:rPr>
              <a:t>) </a:t>
            </a:r>
          </a:p>
          <a:p>
            <a:pPr algn="l"/>
            <a:endParaRPr lang="en-US" sz="1600" b="1"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16055112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50"/>
            <a:ext cx="7772400" cy="1470025"/>
          </a:xfrm>
        </p:spPr>
        <p:txBody>
          <a:bodyPr>
            <a:normAutofit/>
          </a:bodyPr>
          <a:lstStyle/>
          <a:p>
            <a:pPr algn="l"/>
            <a:r>
              <a:rPr lang="en-US" sz="3400" b="1" dirty="0"/>
              <a:t>Information Security</a:t>
            </a:r>
          </a:p>
        </p:txBody>
      </p:sp>
      <p:sp>
        <p:nvSpPr>
          <p:cNvPr id="5" name="TextBox 4"/>
          <p:cNvSpPr txBox="1"/>
          <p:nvPr/>
        </p:nvSpPr>
        <p:spPr>
          <a:xfrm>
            <a:off x="685800" y="1296783"/>
            <a:ext cx="5889171" cy="4801314"/>
          </a:xfrm>
          <a:prstGeom prst="rect">
            <a:avLst/>
          </a:prstGeom>
          <a:noFill/>
        </p:spPr>
        <p:txBody>
          <a:bodyPr wrap="square" rtlCol="0">
            <a:spAutoFit/>
          </a:bodyPr>
          <a:lstStyle/>
          <a:p>
            <a:pPr marL="342900" indent="-342900">
              <a:buFont typeface="Arial" panose="020B0604020202020204" pitchFamily="34" charset="0"/>
              <a:buChar char="•"/>
            </a:pPr>
            <a:r>
              <a:rPr lang="en-US" sz="1900" dirty="0">
                <a:latin typeface="Tw Cen MT" panose="020B0602020104020603" pitchFamily="34" charset="0"/>
              </a:rPr>
              <a:t>Sensitive information is secured, such as: SSN, Financial records (donor, student, employee), Personnel/HR records, Student Records, Research data</a:t>
            </a:r>
          </a:p>
          <a:p>
            <a:pPr lvl="1">
              <a:spcBef>
                <a:spcPts val="0"/>
              </a:spcBef>
            </a:pPr>
            <a:endParaRPr lang="en-US" sz="1000" dirty="0">
              <a:latin typeface="Tw Cen MT" panose="020B0602020104020603" pitchFamily="34" charset="0"/>
            </a:endParaRPr>
          </a:p>
          <a:p>
            <a:pPr marL="342900" indent="-342900">
              <a:spcBef>
                <a:spcPts val="0"/>
              </a:spcBef>
              <a:buFont typeface="Arial" panose="020B0604020202020204" pitchFamily="34" charset="0"/>
              <a:buChar char="•"/>
            </a:pPr>
            <a:r>
              <a:rPr lang="en-US" sz="1900" dirty="0">
                <a:latin typeface="Tw Cen MT" panose="020B0602020104020603" pitchFamily="34" charset="0"/>
              </a:rPr>
              <a:t>Departmental policy should require password protection on computers and encryption software on portable devices (i.e. laptops, flash drives)</a:t>
            </a:r>
            <a:endParaRPr lang="en-US" sz="1000" dirty="0">
              <a:latin typeface="Tw Cen MT" panose="020B0602020104020603" pitchFamily="34" charset="0"/>
            </a:endParaRPr>
          </a:p>
          <a:p>
            <a:pPr marL="342900" indent="-342900">
              <a:buFont typeface="Arial" panose="020B0604020202020204" pitchFamily="34" charset="0"/>
              <a:buChar char="•"/>
            </a:pPr>
            <a:endParaRPr lang="en-US" sz="1000" dirty="0">
              <a:latin typeface="Tw Cen MT" panose="020B0602020104020603" pitchFamily="34" charset="0"/>
            </a:endParaRPr>
          </a:p>
          <a:p>
            <a:pPr marL="342900" indent="-342900">
              <a:buFont typeface="Arial" panose="020B0604020202020204" pitchFamily="34" charset="0"/>
              <a:buChar char="•"/>
            </a:pPr>
            <a:r>
              <a:rPr lang="en-US" sz="1900" dirty="0">
                <a:latin typeface="Tw Cen MT" panose="020B0602020104020603" pitchFamily="34" charset="0"/>
              </a:rPr>
              <a:t>Completion of the information security training by employees</a:t>
            </a:r>
          </a:p>
          <a:p>
            <a:pPr marL="342900" indent="-342900">
              <a:buFont typeface="Arial" panose="020B0604020202020204" pitchFamily="34" charset="0"/>
              <a:buChar char="•"/>
            </a:pPr>
            <a:endParaRPr lang="en-US" sz="1000" dirty="0">
              <a:latin typeface="Tw Cen MT" panose="020B0602020104020603" pitchFamily="34" charset="0"/>
            </a:endParaRPr>
          </a:p>
          <a:p>
            <a:pPr marL="342900" indent="-342900">
              <a:buFont typeface="Arial" panose="020B0604020202020204" pitchFamily="34" charset="0"/>
              <a:buChar char="•"/>
            </a:pPr>
            <a:r>
              <a:rPr lang="en-US" sz="1900" dirty="0">
                <a:latin typeface="Tw Cen MT" panose="020B0602020104020603" pitchFamily="34" charset="0"/>
              </a:rPr>
              <a:t>Documentation to support compliance with software licensing agreements (proof of ownership/license agreements for installed software)</a:t>
            </a:r>
          </a:p>
          <a:p>
            <a:pPr marL="342900" indent="-342900">
              <a:buFont typeface="Arial" panose="020B0604020202020204" pitchFamily="34" charset="0"/>
              <a:buChar char="•"/>
            </a:pPr>
            <a:endParaRPr lang="en-US" sz="1000" dirty="0">
              <a:latin typeface="Tw Cen MT" panose="020B0602020104020603" pitchFamily="34" charset="0"/>
            </a:endParaRPr>
          </a:p>
          <a:p>
            <a:pPr marL="342900" indent="-342900">
              <a:buFont typeface="Arial" panose="020B0604020202020204" pitchFamily="34" charset="0"/>
              <a:buChar char="•"/>
            </a:pPr>
            <a:r>
              <a:rPr lang="en-US" sz="1900" dirty="0">
                <a:latin typeface="Tw Cen MT" panose="020B0602020104020603" pitchFamily="34" charset="0"/>
              </a:rPr>
              <a:t>Employees are enrolled in MSU Double authentication (DUO). Run PWRCDUO report to identify those not enrolled</a:t>
            </a:r>
          </a:p>
        </p:txBody>
      </p:sp>
      <p:sp>
        <p:nvSpPr>
          <p:cNvPr id="6" name="Rectangle 5"/>
          <p:cNvSpPr/>
          <p:nvPr/>
        </p:nvSpPr>
        <p:spPr>
          <a:xfrm>
            <a:off x="6638925" y="-51350"/>
            <a:ext cx="2505075" cy="6052100"/>
          </a:xfrm>
          <a:prstGeom prst="rect">
            <a:avLst/>
          </a:prstGeom>
          <a:solidFill>
            <a:schemeClr val="tx2">
              <a:alpha val="2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6750110" y="-33932"/>
            <a:ext cx="2393890" cy="591182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algn="l"/>
            <a:r>
              <a:rPr lang="en-US" sz="1400" b="1" dirty="0">
                <a:solidFill>
                  <a:schemeClr val="tx1"/>
                </a:solidFill>
                <a:latin typeface="Tw Cen MT" panose="020B0602020104020603" pitchFamily="34" charset="0"/>
              </a:rPr>
              <a:t>University Policy:</a:t>
            </a:r>
          </a:p>
          <a:p>
            <a:pPr algn="l"/>
            <a:r>
              <a:rPr lang="en-US" sz="1400" dirty="0">
                <a:solidFill>
                  <a:schemeClr val="bg1"/>
                </a:solidFill>
                <a:latin typeface="Tw Cen MT" panose="020B0602020104020603" pitchFamily="34" charset="0"/>
              </a:rPr>
              <a:t>01.10, Information Security</a:t>
            </a:r>
          </a:p>
          <a:p>
            <a:pPr algn="l"/>
            <a:r>
              <a:rPr lang="en-US" sz="1400" dirty="0">
                <a:solidFill>
                  <a:schemeClr val="bg1"/>
                </a:solidFill>
                <a:latin typeface="Tw Cen MT" panose="020B0602020104020603" pitchFamily="34" charset="0"/>
              </a:rPr>
              <a:t>01.11, Policy on Access to IT Resources</a:t>
            </a:r>
          </a:p>
          <a:p>
            <a:pPr algn="l"/>
            <a:r>
              <a:rPr lang="en-US" sz="1400" dirty="0">
                <a:solidFill>
                  <a:schemeClr val="bg1"/>
                </a:solidFill>
                <a:latin typeface="Tw Cen MT" panose="020B0602020104020603" pitchFamily="34" charset="0"/>
              </a:rPr>
              <a:t>01.12, Use of IT Resources</a:t>
            </a:r>
          </a:p>
          <a:p>
            <a:pPr algn="l"/>
            <a:r>
              <a:rPr lang="en-US" sz="1400" dirty="0">
                <a:solidFill>
                  <a:schemeClr val="bg1"/>
                </a:solidFill>
                <a:latin typeface="Tw Cen MT" panose="020B0602020104020603" pitchFamily="34" charset="0"/>
              </a:rPr>
              <a:t>01.23, Social Security Number Usage</a:t>
            </a:r>
          </a:p>
          <a:p>
            <a:pPr algn="l"/>
            <a:endParaRPr lang="en-US" sz="1400" b="1" dirty="0">
              <a:solidFill>
                <a:schemeClr val="tx1"/>
              </a:solidFill>
              <a:latin typeface="Tw Cen MT" panose="020B0602020104020603" pitchFamily="34" charset="0"/>
            </a:endParaRPr>
          </a:p>
          <a:p>
            <a:pPr algn="l"/>
            <a:r>
              <a:rPr lang="en-US" sz="1400" b="1" dirty="0">
                <a:solidFill>
                  <a:schemeClr val="tx1"/>
                </a:solidFill>
                <a:latin typeface="Tw Cen MT" panose="020B0602020104020603" pitchFamily="34" charset="0"/>
              </a:rPr>
              <a:t>What we look at:</a:t>
            </a:r>
          </a:p>
          <a:p>
            <a:pPr marL="285750" indent="-285750" algn="l">
              <a:buFont typeface="Arial" panose="020B0604020202020204" pitchFamily="34" charset="0"/>
              <a:buChar char="•"/>
            </a:pPr>
            <a:r>
              <a:rPr lang="en-US" sz="1400" dirty="0">
                <a:solidFill>
                  <a:schemeClr val="bg1"/>
                </a:solidFill>
                <a:latin typeface="Tw Cen MT" panose="020B0602020104020603" pitchFamily="34" charset="0"/>
              </a:rPr>
              <a:t>Security of sensitive information </a:t>
            </a:r>
          </a:p>
          <a:p>
            <a:pPr marL="285750" indent="-285750" algn="l">
              <a:buFont typeface="Arial" panose="020B0604020202020204" pitchFamily="34" charset="0"/>
              <a:buChar char="•"/>
            </a:pPr>
            <a:r>
              <a:rPr lang="en-US" sz="1400" dirty="0">
                <a:solidFill>
                  <a:schemeClr val="bg1"/>
                </a:solidFill>
                <a:latin typeface="Tw Cen MT" panose="020B0602020104020603" pitchFamily="34" charset="0"/>
              </a:rPr>
              <a:t>Employee Banner access</a:t>
            </a:r>
          </a:p>
          <a:p>
            <a:pPr marL="285750" indent="-285750" algn="l">
              <a:buFont typeface="Arial" panose="020B0604020202020204" pitchFamily="34" charset="0"/>
              <a:buChar char="•"/>
            </a:pPr>
            <a:r>
              <a:rPr lang="en-US" sz="1400" dirty="0">
                <a:solidFill>
                  <a:schemeClr val="bg1"/>
                </a:solidFill>
                <a:latin typeface="Tw Cen MT" panose="020B0602020104020603" pitchFamily="34" charset="0"/>
              </a:rPr>
              <a:t>Termination Checklist</a:t>
            </a:r>
          </a:p>
          <a:p>
            <a:pPr algn="l"/>
            <a:endParaRPr lang="en-US" sz="1400" dirty="0">
              <a:solidFill>
                <a:schemeClr val="bg1"/>
              </a:solidFill>
              <a:latin typeface="Tw Cen MT" panose="020B0602020104020603" pitchFamily="34" charset="0"/>
            </a:endParaRPr>
          </a:p>
          <a:p>
            <a:pPr algn="l"/>
            <a:r>
              <a:rPr lang="en-US" sz="1400" b="1" dirty="0">
                <a:solidFill>
                  <a:schemeClr val="tx1"/>
                </a:solidFill>
                <a:latin typeface="Tw Cen MT" panose="020B0602020104020603" pitchFamily="34" charset="0"/>
              </a:rPr>
              <a:t>What we look for:</a:t>
            </a:r>
          </a:p>
          <a:p>
            <a:pPr marL="285750" indent="-285750" algn="l">
              <a:buFont typeface="Arial" panose="020B0604020202020204" pitchFamily="34" charset="0"/>
              <a:buChar char="•"/>
            </a:pPr>
            <a:r>
              <a:rPr lang="en-US" sz="1400" dirty="0">
                <a:solidFill>
                  <a:schemeClr val="bg1"/>
                </a:solidFill>
                <a:latin typeface="Tw Cen MT" panose="020B0602020104020603" pitchFamily="34" charset="0"/>
              </a:rPr>
              <a:t>Sensitive information is adequately secure</a:t>
            </a:r>
          </a:p>
          <a:p>
            <a:pPr marL="285750" indent="-285750" algn="l">
              <a:buFont typeface="Arial" panose="020B0604020202020204" pitchFamily="34" charset="0"/>
              <a:buChar char="•"/>
            </a:pPr>
            <a:r>
              <a:rPr lang="en-US" sz="1400" dirty="0">
                <a:solidFill>
                  <a:schemeClr val="bg1"/>
                </a:solidFill>
                <a:latin typeface="Tw Cen MT" panose="020B0602020104020603" pitchFamily="34" charset="0"/>
              </a:rPr>
              <a:t>Portable devices are encrypted</a:t>
            </a:r>
          </a:p>
          <a:p>
            <a:pPr marL="285750" indent="-285750" algn="l">
              <a:buFont typeface="Arial" panose="020B0604020202020204" pitchFamily="34" charset="0"/>
              <a:buChar char="•"/>
            </a:pPr>
            <a:r>
              <a:rPr lang="en-US" sz="1400" dirty="0">
                <a:solidFill>
                  <a:schemeClr val="bg1"/>
                </a:solidFill>
                <a:latin typeface="Tw Cen MT" panose="020B0602020104020603" pitchFamily="34" charset="0"/>
              </a:rPr>
              <a:t>Banner access for employees is consistent with job responsibilities</a:t>
            </a:r>
          </a:p>
          <a:p>
            <a:pPr marL="285750" indent="-285750" algn="l">
              <a:buFont typeface="Arial" panose="020B0604020202020204" pitchFamily="34" charset="0"/>
              <a:buChar char="•"/>
            </a:pPr>
            <a:r>
              <a:rPr lang="en-US" sz="1400" dirty="0">
                <a:solidFill>
                  <a:schemeClr val="bg1"/>
                </a:solidFill>
                <a:latin typeface="Tw Cen MT" panose="020B0602020104020603" pitchFamily="34" charset="0"/>
              </a:rPr>
              <a:t>Separated employees no longer have access</a:t>
            </a:r>
          </a:p>
        </p:txBody>
      </p:sp>
    </p:spTree>
    <p:extLst>
      <p:ext uri="{BB962C8B-B14F-4D97-AF65-F5344CB8AC3E}">
        <p14:creationId xmlns:p14="http://schemas.microsoft.com/office/powerpoint/2010/main" val="32381223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50"/>
            <a:ext cx="7772400" cy="1470025"/>
          </a:xfrm>
        </p:spPr>
        <p:txBody>
          <a:bodyPr>
            <a:normAutofit/>
          </a:bodyPr>
          <a:lstStyle/>
          <a:p>
            <a:pPr algn="l"/>
            <a:r>
              <a:rPr lang="en-US" sz="3400" b="1" dirty="0"/>
              <a:t>General Administration</a:t>
            </a:r>
          </a:p>
        </p:txBody>
      </p:sp>
      <p:sp>
        <p:nvSpPr>
          <p:cNvPr id="5" name="TextBox 4"/>
          <p:cNvSpPr txBox="1"/>
          <p:nvPr/>
        </p:nvSpPr>
        <p:spPr>
          <a:xfrm>
            <a:off x="685800" y="1296783"/>
            <a:ext cx="5889171" cy="4785926"/>
          </a:xfrm>
          <a:prstGeom prst="rect">
            <a:avLst/>
          </a:prstGeom>
          <a:noFill/>
        </p:spPr>
        <p:txBody>
          <a:bodyPr wrap="square" rtlCol="0">
            <a:spAutoFit/>
          </a:bodyPr>
          <a:lstStyle/>
          <a:p>
            <a:pPr marL="342900" indent="-342900">
              <a:buFont typeface="Arial" panose="020B0604020202020204" pitchFamily="34" charset="0"/>
              <a:buChar char="•"/>
            </a:pPr>
            <a:r>
              <a:rPr lang="en-US" sz="1900" dirty="0">
                <a:latin typeface="Tw Cen MT" panose="020B0602020104020603" pitchFamily="34" charset="0"/>
              </a:rPr>
              <a:t>Current desk manual exists for critical departmental controls and procedures</a:t>
            </a:r>
          </a:p>
          <a:p>
            <a:pPr marL="342900" indent="-342900">
              <a:buFont typeface="Arial" panose="020B0604020202020204" pitchFamily="34" charset="0"/>
              <a:buChar char="•"/>
            </a:pPr>
            <a:endParaRPr lang="en-US" sz="1000" dirty="0">
              <a:latin typeface="Tw Cen MT" panose="020B0602020104020603" pitchFamily="34" charset="0"/>
            </a:endParaRPr>
          </a:p>
          <a:p>
            <a:pPr marL="342900" indent="-342900">
              <a:buFont typeface="Arial" panose="020B0604020202020204" pitchFamily="34" charset="0"/>
              <a:buChar char="•"/>
            </a:pPr>
            <a:r>
              <a:rPr lang="en-US" sz="1900" dirty="0">
                <a:latin typeface="Tw Cen MT" panose="020B0602020104020603" pitchFamily="34" charset="0"/>
              </a:rPr>
              <a:t>We recommend that a desk manual be developed detailing critical procedures in the event of hiring a new employee or temporary worker substituting for an absent employee </a:t>
            </a:r>
          </a:p>
          <a:p>
            <a:pPr marL="342900" indent="-342900">
              <a:buFont typeface="Arial" panose="020B0604020202020204" pitchFamily="34" charset="0"/>
              <a:buChar char="•"/>
            </a:pPr>
            <a:endParaRPr lang="en-US" sz="1000" dirty="0">
              <a:latin typeface="Tw Cen MT" panose="020B0602020104020603" pitchFamily="34" charset="0"/>
            </a:endParaRPr>
          </a:p>
          <a:p>
            <a:pPr marL="342900" indent="-342900">
              <a:buFont typeface="Arial" panose="020B0604020202020204" pitchFamily="34" charset="0"/>
              <a:buChar char="•"/>
            </a:pPr>
            <a:r>
              <a:rPr lang="en-US" sz="1900" dirty="0">
                <a:latin typeface="Tw Cen MT" panose="020B0602020104020603" pitchFamily="34" charset="0"/>
              </a:rPr>
              <a:t>We recommend that the manual detail tasks to be completed daily and tasks completed periodically/monthly with recommended timelines. The manual should be reviewed periodically with any changes noted</a:t>
            </a:r>
          </a:p>
          <a:p>
            <a:endParaRPr lang="en-US" sz="1000" dirty="0">
              <a:latin typeface="Tw Cen MT" panose="020B0602020104020603" pitchFamily="34" charset="0"/>
            </a:endParaRPr>
          </a:p>
          <a:p>
            <a:pPr marL="342900" indent="-342900">
              <a:buFont typeface="Arial" panose="020B0604020202020204" pitchFamily="34" charset="0"/>
              <a:buChar char="•"/>
            </a:pPr>
            <a:r>
              <a:rPr lang="en-US" sz="1900" dirty="0">
                <a:latin typeface="Tw Cen MT" panose="020B0602020104020603" pitchFamily="34" charset="0"/>
              </a:rPr>
              <a:t>Whistleblower poster containing </a:t>
            </a:r>
            <a:r>
              <a:rPr lang="en-US" sz="1900" dirty="0" err="1">
                <a:latin typeface="Tw Cen MT" panose="020B0602020104020603" pitchFamily="34" charset="0"/>
              </a:rPr>
              <a:t>EthicsPoint</a:t>
            </a:r>
            <a:r>
              <a:rPr lang="en-US" sz="1900" dirty="0">
                <a:latin typeface="Tw Cen MT" panose="020B0602020104020603" pitchFamily="34" charset="0"/>
              </a:rPr>
              <a:t> information is posted centrally in the department</a:t>
            </a:r>
          </a:p>
          <a:p>
            <a:endParaRPr lang="en-US" sz="1900" dirty="0">
              <a:latin typeface="Tw Cen MT" panose="020B0602020104020603" pitchFamily="34" charset="0"/>
            </a:endParaRPr>
          </a:p>
        </p:txBody>
      </p:sp>
      <p:sp>
        <p:nvSpPr>
          <p:cNvPr id="6" name="Rectangle 5"/>
          <p:cNvSpPr/>
          <p:nvPr/>
        </p:nvSpPr>
        <p:spPr>
          <a:xfrm>
            <a:off x="6638925" y="-51350"/>
            <a:ext cx="2505075" cy="6052100"/>
          </a:xfrm>
          <a:prstGeom prst="rect">
            <a:avLst/>
          </a:prstGeom>
          <a:solidFill>
            <a:schemeClr val="tx2">
              <a:alpha val="2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6750110" y="105409"/>
            <a:ext cx="2393890" cy="591182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algn="l"/>
            <a:r>
              <a:rPr lang="en-US" sz="1600" b="1" dirty="0">
                <a:solidFill>
                  <a:schemeClr val="tx1"/>
                </a:solidFill>
                <a:latin typeface="Tw Cen MT" panose="020B0602020104020603" pitchFamily="34" charset="0"/>
              </a:rPr>
              <a:t>Best Practice</a:t>
            </a:r>
          </a:p>
          <a:p>
            <a:pPr algn="l"/>
            <a:endParaRPr lang="en-US" sz="1600" b="1" dirty="0">
              <a:solidFill>
                <a:schemeClr val="tx1"/>
              </a:solidFill>
              <a:latin typeface="Tw Cen MT" panose="020B0602020104020603" pitchFamily="34" charset="0"/>
            </a:endParaRPr>
          </a:p>
          <a:p>
            <a:pPr algn="l"/>
            <a:r>
              <a:rPr lang="en-US" sz="1600" b="1" dirty="0">
                <a:solidFill>
                  <a:schemeClr val="tx1"/>
                </a:solidFill>
                <a:latin typeface="Tw Cen MT" panose="020B0602020104020603" pitchFamily="34" charset="0"/>
              </a:rPr>
              <a:t>What we look at:</a:t>
            </a: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Desk manuals</a:t>
            </a: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Whistleblower poster</a:t>
            </a:r>
          </a:p>
          <a:p>
            <a:pPr marL="285750" indent="-285750" algn="l">
              <a:buFont typeface="Arial" panose="020B0604020202020204" pitchFamily="34" charset="0"/>
              <a:buChar char="•"/>
            </a:pPr>
            <a:endParaRPr lang="en-US" sz="1600" dirty="0">
              <a:solidFill>
                <a:schemeClr val="bg1"/>
              </a:solidFill>
              <a:latin typeface="Tw Cen MT" panose="020B0602020104020603" pitchFamily="34" charset="0"/>
            </a:endParaRPr>
          </a:p>
          <a:p>
            <a:pPr algn="l"/>
            <a:r>
              <a:rPr lang="en-US" sz="1600" b="1" dirty="0">
                <a:solidFill>
                  <a:schemeClr val="tx1"/>
                </a:solidFill>
                <a:latin typeface="Tw Cen MT" panose="020B0602020104020603" pitchFamily="34" charset="0"/>
              </a:rPr>
              <a:t>What we look for:</a:t>
            </a: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Desk manuals exist for the critical processes of each employee</a:t>
            </a:r>
          </a:p>
          <a:p>
            <a:pPr marL="285750" indent="-285750" algn="l">
              <a:buFont typeface="Arial" panose="020B0604020202020204" pitchFamily="34" charset="0"/>
              <a:buChar char="•"/>
            </a:pPr>
            <a:r>
              <a:rPr lang="en-US" sz="1600" dirty="0">
                <a:solidFill>
                  <a:schemeClr val="bg1"/>
                </a:solidFill>
                <a:latin typeface="Tw Cen MT" panose="020B0602020104020603" pitchFamily="34" charset="0"/>
              </a:rPr>
              <a:t>Whistleblower poster is posted centrally in the department</a:t>
            </a:r>
          </a:p>
        </p:txBody>
      </p:sp>
    </p:spTree>
    <p:extLst>
      <p:ext uri="{BB962C8B-B14F-4D97-AF65-F5344CB8AC3E}">
        <p14:creationId xmlns:p14="http://schemas.microsoft.com/office/powerpoint/2010/main" val="5719626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662749"/>
            <a:ext cx="7772400" cy="473656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sz="2600" b="1" dirty="0"/>
              <a:t>“Contemplating any business act, an employee should ask himself whether he would be willing to see it immediately described by an informed critical reporter on the front page of his local paper and thus be read by his spouse, children, and friends.”</a:t>
            </a:r>
            <a:br>
              <a:rPr lang="en-US" sz="2600" b="1" dirty="0"/>
            </a:br>
            <a:br>
              <a:rPr lang="en-US" sz="2600" b="1" dirty="0"/>
            </a:br>
            <a:r>
              <a:rPr lang="en-US" sz="2600" i="1" dirty="0"/>
              <a:t>-Warren Buffett</a:t>
            </a:r>
            <a:br>
              <a:rPr lang="en-US" sz="2600" b="1" dirty="0"/>
            </a:br>
            <a:endParaRPr lang="en-US" sz="2600" i="1" dirty="0"/>
          </a:p>
        </p:txBody>
      </p:sp>
      <p:pic>
        <p:nvPicPr>
          <p:cNvPr id="4" name="Picture 3"/>
          <p:cNvPicPr>
            <a:picLocks noChangeAspect="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613816" y="3335303"/>
            <a:ext cx="1844383" cy="1844383"/>
          </a:xfrm>
          <a:prstGeom prst="rect">
            <a:avLst/>
          </a:prstGeom>
        </p:spPr>
      </p:pic>
      <p:sp>
        <p:nvSpPr>
          <p:cNvPr id="2" name="Title 1"/>
          <p:cNvSpPr>
            <a:spLocks noGrp="1"/>
          </p:cNvSpPr>
          <p:nvPr>
            <p:ph type="ctrTitle"/>
          </p:nvPr>
        </p:nvSpPr>
        <p:spPr>
          <a:xfrm>
            <a:off x="685800" y="-51350"/>
            <a:ext cx="7772400" cy="1470025"/>
          </a:xfrm>
        </p:spPr>
        <p:txBody>
          <a:bodyPr>
            <a:normAutofit/>
          </a:bodyPr>
          <a:lstStyle/>
          <a:p>
            <a:pPr algn="l"/>
            <a:r>
              <a:rPr lang="en-US" sz="3600" b="1" dirty="0"/>
              <a:t>Questions</a:t>
            </a:r>
          </a:p>
        </p:txBody>
      </p:sp>
    </p:spTree>
    <p:extLst>
      <p:ext uri="{BB962C8B-B14F-4D97-AF65-F5344CB8AC3E}">
        <p14:creationId xmlns:p14="http://schemas.microsoft.com/office/powerpoint/2010/main" val="51608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afterEffect">
                                  <p:stCondLst>
                                    <p:cond delay="4000"/>
                                  </p:stCondLst>
                                  <p:childTnLst>
                                    <p:set>
                                      <p:cBhvr>
                                        <p:cTn id="6" dur="1" fill="hold">
                                          <p:stCondLst>
                                            <p:cond delay="9"/>
                                          </p:stCondLst>
                                        </p:cTn>
                                        <p:tgtEl>
                                          <p:spTgt spid="4"/>
                                        </p:tgtEl>
                                        <p:attrNameLst>
                                          <p:attrName>style.visibility</p:attrName>
                                        </p:attrNameLst>
                                      </p:cBhvr>
                                      <p:to>
                                        <p:strVal val="hidden"/>
                                      </p:to>
                                    </p:set>
                                  </p:childTnLst>
                                </p:cTn>
                              </p:par>
                              <p:par>
                                <p:cTn id="7" presetID="1" presetClass="exit" presetSubtype="0" fill="hold" grpId="0" nodeType="withEffect">
                                  <p:stCondLst>
                                    <p:cond delay="4000"/>
                                  </p:stCondLst>
                                  <p:childTnLst>
                                    <p:set>
                                      <p:cBhvr>
                                        <p:cTn id="8" dur="1" fill="hold">
                                          <p:stCondLst>
                                            <p:cond delay="0"/>
                                          </p:stCondLst>
                                        </p:cTn>
                                        <p:tgtEl>
                                          <p:spTgt spid="2"/>
                                        </p:tgtEl>
                                        <p:attrNameLst>
                                          <p:attrName>style.visibility</p:attrName>
                                        </p:attrNameLst>
                                      </p:cBhvr>
                                      <p:to>
                                        <p:strVal val="hidden"/>
                                      </p:to>
                                    </p:set>
                                  </p:childTnLst>
                                </p:cTn>
                              </p:par>
                            </p:childTnLst>
                          </p:cTn>
                        </p:par>
                        <p:par>
                          <p:cTn id="9" fill="hold">
                            <p:stCondLst>
                              <p:cond delay="4010"/>
                            </p:stCondLst>
                            <p:childTnLst>
                              <p:par>
                                <p:cTn id="10" presetID="1"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909877" y="2088713"/>
            <a:ext cx="3757873" cy="1679943"/>
          </a:xfrm>
          <a:prstGeom prst="rect">
            <a:avLst/>
          </a:prstGeom>
          <a:solidFill>
            <a:schemeClr val="tx2">
              <a:alpha val="2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56952" y="2088714"/>
            <a:ext cx="3757873" cy="1679942"/>
          </a:xfrm>
          <a:prstGeom prst="rect">
            <a:avLst/>
          </a:prstGeom>
          <a:solidFill>
            <a:srgbClr val="5E091A">
              <a:alpha val="21961"/>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51350"/>
            <a:ext cx="7772400" cy="1470025"/>
          </a:xfrm>
        </p:spPr>
        <p:txBody>
          <a:bodyPr>
            <a:normAutofit/>
          </a:bodyPr>
          <a:lstStyle/>
          <a:p>
            <a:pPr algn="l"/>
            <a:r>
              <a:rPr lang="en-US" sz="3600" b="1" dirty="0"/>
              <a:t>Types of Internal Controls</a:t>
            </a:r>
          </a:p>
        </p:txBody>
      </p:sp>
      <p:sp>
        <p:nvSpPr>
          <p:cNvPr id="4" name="Rectangle 3"/>
          <p:cNvSpPr/>
          <p:nvPr/>
        </p:nvSpPr>
        <p:spPr>
          <a:xfrm>
            <a:off x="556952" y="2088714"/>
            <a:ext cx="3853123" cy="1569660"/>
          </a:xfrm>
          <a:prstGeom prst="rect">
            <a:avLst/>
          </a:prstGeom>
        </p:spPr>
        <p:txBody>
          <a:bodyPr wrap="square">
            <a:spAutoFit/>
          </a:bodyPr>
          <a:lstStyle/>
          <a:p>
            <a:pPr algn="ctr"/>
            <a:r>
              <a:rPr lang="en-US" sz="1900" b="1">
                <a:latin typeface="Tw Cen MT" panose="020B0602020104020603" pitchFamily="34" charset="0"/>
              </a:rPr>
              <a:t>PREVENTATIVE</a:t>
            </a:r>
            <a:endParaRPr lang="en-US" sz="1900" b="1" dirty="0">
              <a:latin typeface="Tw Cen MT" panose="020B0602020104020603" pitchFamily="34" charset="0"/>
            </a:endParaRPr>
          </a:p>
          <a:p>
            <a:endParaRPr lang="en-US" sz="1000" dirty="0">
              <a:latin typeface="Tw Cen MT" panose="020B0602020104020603" pitchFamily="34" charset="0"/>
            </a:endParaRPr>
          </a:p>
          <a:p>
            <a:r>
              <a:rPr lang="en-US" sz="1900" dirty="0">
                <a:latin typeface="Tw Cen MT" panose="020B0602020104020603" pitchFamily="34" charset="0"/>
              </a:rPr>
              <a:t>Proactive controls to prevent loss</a:t>
            </a:r>
          </a:p>
          <a:p>
            <a:endParaRPr lang="en-US" sz="1000" dirty="0">
              <a:latin typeface="Tw Cen MT" panose="020B0602020104020603" pitchFamily="34" charset="0"/>
            </a:endParaRPr>
          </a:p>
          <a:p>
            <a:r>
              <a:rPr lang="en-US" sz="1900" dirty="0">
                <a:latin typeface="Tw Cen MT" panose="020B0602020104020603" pitchFamily="34" charset="0"/>
              </a:rPr>
              <a:t>Designed to discourage errors or prevent irregularities from occurring</a:t>
            </a:r>
          </a:p>
        </p:txBody>
      </p:sp>
      <p:sp>
        <p:nvSpPr>
          <p:cNvPr id="9" name="Rectangle 8"/>
          <p:cNvSpPr/>
          <p:nvPr/>
        </p:nvSpPr>
        <p:spPr>
          <a:xfrm>
            <a:off x="4909877" y="2098239"/>
            <a:ext cx="3786448" cy="1569660"/>
          </a:xfrm>
          <a:prstGeom prst="rect">
            <a:avLst/>
          </a:prstGeom>
        </p:spPr>
        <p:txBody>
          <a:bodyPr wrap="square">
            <a:spAutoFit/>
          </a:bodyPr>
          <a:lstStyle/>
          <a:p>
            <a:pPr algn="ctr"/>
            <a:r>
              <a:rPr lang="en-US" sz="1900" b="1" dirty="0">
                <a:latin typeface="Tw Cen MT" panose="020B0602020104020603" pitchFamily="34" charset="0"/>
              </a:rPr>
              <a:t>DETECTIVE</a:t>
            </a:r>
          </a:p>
          <a:p>
            <a:endParaRPr lang="en-US" sz="1000" dirty="0">
              <a:latin typeface="Tw Cen MT" panose="020B0602020104020603" pitchFamily="34" charset="0"/>
            </a:endParaRPr>
          </a:p>
          <a:p>
            <a:r>
              <a:rPr lang="en-US" sz="1900" dirty="0">
                <a:latin typeface="Tw Cen MT" panose="020B0602020104020603" pitchFamily="34" charset="0"/>
              </a:rPr>
              <a:t>Provide evidence a loss has occurred</a:t>
            </a:r>
          </a:p>
          <a:p>
            <a:endParaRPr lang="en-US" sz="1000" dirty="0">
              <a:latin typeface="Tw Cen MT" panose="020B0602020104020603" pitchFamily="34" charset="0"/>
            </a:endParaRPr>
          </a:p>
          <a:p>
            <a:r>
              <a:rPr lang="en-US" sz="1900" dirty="0">
                <a:latin typeface="Tw Cen MT" panose="020B0602020104020603" pitchFamily="34" charset="0"/>
              </a:rPr>
              <a:t>Designed to find errors/irregularities after they have occurred</a:t>
            </a:r>
          </a:p>
        </p:txBody>
      </p:sp>
      <p:grpSp>
        <p:nvGrpSpPr>
          <p:cNvPr id="3" name="Group 2"/>
          <p:cNvGrpSpPr/>
          <p:nvPr/>
        </p:nvGrpSpPr>
        <p:grpSpPr>
          <a:xfrm>
            <a:off x="556951" y="3774937"/>
            <a:ext cx="3757873" cy="1749564"/>
            <a:chOff x="556951" y="3774937"/>
            <a:chExt cx="3757873" cy="1749564"/>
          </a:xfrm>
        </p:grpSpPr>
        <p:sp>
          <p:nvSpPr>
            <p:cNvPr id="12" name="Rectangle 11"/>
            <p:cNvSpPr/>
            <p:nvPr/>
          </p:nvSpPr>
          <p:spPr>
            <a:xfrm>
              <a:off x="556951" y="3774937"/>
              <a:ext cx="3757873" cy="1749564"/>
            </a:xfrm>
            <a:prstGeom prst="rect">
              <a:avLst/>
            </a:prstGeom>
            <a:solidFill>
              <a:schemeClr val="tx2">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85800" y="3913435"/>
              <a:ext cx="3629024" cy="1554272"/>
            </a:xfrm>
            <a:prstGeom prst="rect">
              <a:avLst/>
            </a:prstGeom>
          </p:spPr>
          <p:txBody>
            <a:bodyPr wrap="square">
              <a:spAutoFit/>
            </a:bodyPr>
            <a:lstStyle/>
            <a:p>
              <a:r>
                <a:rPr lang="en-US" sz="1900" dirty="0">
                  <a:latin typeface="Tw Cen MT" panose="020B0602020104020603" pitchFamily="34" charset="0"/>
                </a:rPr>
                <a:t>Examples:</a:t>
              </a:r>
            </a:p>
            <a:p>
              <a:pPr marL="342900" indent="-342900">
                <a:buFont typeface="Arial" panose="020B0604020202020204" pitchFamily="34" charset="0"/>
                <a:buChar char="•"/>
              </a:pPr>
              <a:r>
                <a:rPr lang="en-US" sz="1900" dirty="0">
                  <a:latin typeface="Tw Cen MT" panose="020B0602020104020603" pitchFamily="34" charset="0"/>
                </a:rPr>
                <a:t>Segregation of Duties</a:t>
              </a:r>
            </a:p>
            <a:p>
              <a:pPr marL="342900" indent="-342900">
                <a:buFont typeface="Arial" panose="020B0604020202020204" pitchFamily="34" charset="0"/>
                <a:buChar char="•"/>
              </a:pPr>
              <a:r>
                <a:rPr lang="en-US" sz="1900" dirty="0">
                  <a:latin typeface="Tw Cen MT" panose="020B0602020104020603" pitchFamily="34" charset="0"/>
                </a:rPr>
                <a:t>Transaction Approvals</a:t>
              </a:r>
            </a:p>
            <a:p>
              <a:pPr marL="342900" indent="-342900">
                <a:buFont typeface="Arial" panose="020B0604020202020204" pitchFamily="34" charset="0"/>
                <a:buChar char="•"/>
              </a:pPr>
              <a:r>
                <a:rPr lang="en-US" sz="1900" dirty="0">
                  <a:latin typeface="Tw Cen MT" panose="020B0602020104020603" pitchFamily="34" charset="0"/>
                </a:rPr>
                <a:t>Adequate Documentation</a:t>
              </a:r>
            </a:p>
            <a:p>
              <a:pPr marL="342900" indent="-342900">
                <a:buFont typeface="Arial" panose="020B0604020202020204" pitchFamily="34" charset="0"/>
                <a:buChar char="•"/>
              </a:pPr>
              <a:r>
                <a:rPr lang="en-US" sz="1900" dirty="0">
                  <a:latin typeface="Tw Cen MT" panose="020B0602020104020603" pitchFamily="34" charset="0"/>
                </a:rPr>
                <a:t>Physical Control over Assets</a:t>
              </a:r>
            </a:p>
          </p:txBody>
        </p:sp>
      </p:grpSp>
      <p:grpSp>
        <p:nvGrpSpPr>
          <p:cNvPr id="5" name="Group 4"/>
          <p:cNvGrpSpPr/>
          <p:nvPr/>
        </p:nvGrpSpPr>
        <p:grpSpPr>
          <a:xfrm>
            <a:off x="4914639" y="3774936"/>
            <a:ext cx="3819785" cy="1749565"/>
            <a:chOff x="4914639" y="3774936"/>
            <a:chExt cx="3819785" cy="1749565"/>
          </a:xfrm>
        </p:grpSpPr>
        <p:sp>
          <p:nvSpPr>
            <p:cNvPr id="13" name="Rectangle 12"/>
            <p:cNvSpPr/>
            <p:nvPr/>
          </p:nvSpPr>
          <p:spPr>
            <a:xfrm>
              <a:off x="4914639" y="3774936"/>
              <a:ext cx="3757873" cy="1749565"/>
            </a:xfrm>
            <a:prstGeom prst="rect">
              <a:avLst/>
            </a:prstGeom>
            <a:solidFill>
              <a:schemeClr val="tx2">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105400" y="3913435"/>
              <a:ext cx="3629024" cy="1554272"/>
            </a:xfrm>
            <a:prstGeom prst="rect">
              <a:avLst/>
            </a:prstGeom>
          </p:spPr>
          <p:txBody>
            <a:bodyPr wrap="square">
              <a:spAutoFit/>
            </a:bodyPr>
            <a:lstStyle/>
            <a:p>
              <a:r>
                <a:rPr lang="en-US" sz="1900" dirty="0">
                  <a:latin typeface="Tw Cen MT" panose="020B0602020104020603" pitchFamily="34" charset="0"/>
                </a:rPr>
                <a:t>Examples:</a:t>
              </a:r>
            </a:p>
            <a:p>
              <a:pPr marL="342900" indent="-342900">
                <a:buFont typeface="Arial" panose="020B0604020202020204" pitchFamily="34" charset="0"/>
                <a:buChar char="•"/>
              </a:pPr>
              <a:r>
                <a:rPr lang="en-US" sz="1900" dirty="0">
                  <a:latin typeface="Tw Cen MT" panose="020B0602020104020603" pitchFamily="34" charset="0"/>
                </a:rPr>
                <a:t>Reviews</a:t>
              </a:r>
            </a:p>
            <a:p>
              <a:pPr marL="342900" indent="-342900">
                <a:buFont typeface="Arial" panose="020B0604020202020204" pitchFamily="34" charset="0"/>
                <a:buChar char="•"/>
              </a:pPr>
              <a:r>
                <a:rPr lang="en-US" sz="1900" dirty="0">
                  <a:latin typeface="Tw Cen MT" panose="020B0602020104020603" pitchFamily="34" charset="0"/>
                </a:rPr>
                <a:t>Reconciliations</a:t>
              </a:r>
            </a:p>
            <a:p>
              <a:pPr marL="342900" indent="-342900">
                <a:buFont typeface="Arial" panose="020B0604020202020204" pitchFamily="34" charset="0"/>
                <a:buChar char="•"/>
              </a:pPr>
              <a:r>
                <a:rPr lang="en-US" sz="1900" dirty="0">
                  <a:latin typeface="Tw Cen MT" panose="020B0602020104020603" pitchFamily="34" charset="0"/>
                </a:rPr>
                <a:t>Physical Inventories</a:t>
              </a:r>
            </a:p>
            <a:p>
              <a:pPr marL="342900" indent="-342900">
                <a:buFont typeface="Arial" panose="020B0604020202020204" pitchFamily="34" charset="0"/>
                <a:buChar char="•"/>
              </a:pPr>
              <a:r>
                <a:rPr lang="en-US" sz="1900" dirty="0">
                  <a:latin typeface="Tw Cen MT" panose="020B0602020104020603" pitchFamily="34" charset="0"/>
                </a:rPr>
                <a:t>Analyses or Variance Analyses</a:t>
              </a:r>
            </a:p>
          </p:txBody>
        </p:sp>
      </p:grpSp>
      <p:sp>
        <p:nvSpPr>
          <p:cNvPr id="16" name="Subtitle 2"/>
          <p:cNvSpPr>
            <a:spLocks noGrp="1"/>
          </p:cNvSpPr>
          <p:nvPr>
            <p:ph type="subTitle" idx="1"/>
          </p:nvPr>
        </p:nvSpPr>
        <p:spPr>
          <a:xfrm>
            <a:off x="571500" y="1390100"/>
            <a:ext cx="8143875" cy="962575"/>
          </a:xfrm>
        </p:spPr>
        <p:txBody>
          <a:bodyPr>
            <a:normAutofit/>
          </a:bodyPr>
          <a:lstStyle/>
          <a:p>
            <a:pPr algn="l"/>
            <a:r>
              <a:rPr lang="en-US" sz="1900" dirty="0">
                <a:solidFill>
                  <a:schemeClr val="tx1"/>
                </a:solidFill>
                <a:latin typeface="Tw Cen MT" panose="020B0602020104020603" pitchFamily="34" charset="0"/>
              </a:rPr>
              <a:t>Control activities are actions supported by policies and procedures to manage risk.</a:t>
            </a:r>
          </a:p>
        </p:txBody>
      </p:sp>
    </p:spTree>
    <p:extLst>
      <p:ext uri="{BB962C8B-B14F-4D97-AF65-F5344CB8AC3E}">
        <p14:creationId xmlns:p14="http://schemas.microsoft.com/office/powerpoint/2010/main" val="371855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3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3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172062" y="1262667"/>
            <a:ext cx="2743200" cy="4711412"/>
          </a:xfrm>
          <a:prstGeom prst="rect">
            <a:avLst/>
          </a:prstGeom>
          <a:solidFill>
            <a:srgbClr val="5E091A">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190535" y="1262667"/>
            <a:ext cx="2743200" cy="4711412"/>
          </a:xfrm>
          <a:prstGeom prst="rect">
            <a:avLst/>
          </a:prstGeom>
          <a:solidFill>
            <a:srgbClr val="5E091A">
              <a:alpha val="21961"/>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09008" y="1262666"/>
            <a:ext cx="2743200" cy="4711413"/>
          </a:xfrm>
          <a:prstGeom prst="rect">
            <a:avLst/>
          </a:prstGeom>
          <a:solidFill>
            <a:srgbClr val="5E091A">
              <a:alpha val="1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685800" y="-51350"/>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algn="l"/>
            <a:r>
              <a:rPr lang="en-US" sz="3600" b="1" dirty="0"/>
              <a:t>Responsibility</a:t>
            </a:r>
          </a:p>
        </p:txBody>
      </p:sp>
      <p:sp>
        <p:nvSpPr>
          <p:cNvPr id="8" name="Subtitle 2"/>
          <p:cNvSpPr>
            <a:spLocks noGrp="1"/>
          </p:cNvSpPr>
          <p:nvPr>
            <p:ph type="subTitle" idx="1"/>
          </p:nvPr>
        </p:nvSpPr>
        <p:spPr>
          <a:xfrm>
            <a:off x="349360" y="2187103"/>
            <a:ext cx="2471205" cy="3412508"/>
          </a:xfrm>
        </p:spPr>
        <p:txBody>
          <a:bodyPr>
            <a:noAutofit/>
          </a:bodyPr>
          <a:lstStyle/>
          <a:p>
            <a:pPr algn="l"/>
            <a:r>
              <a:rPr lang="en-US" altLang="en-US" sz="1600" dirty="0">
                <a:solidFill>
                  <a:schemeClr val="tx1"/>
                </a:solidFill>
                <a:latin typeface="Tw Cen MT" panose="020B0602020104020603" pitchFamily="34" charset="0"/>
                <a:cs typeface="Times New Roman" panose="02020603050405020304" pitchFamily="18" charset="0"/>
              </a:rPr>
              <a:t>Responsible for promoting and maintaining a rigorous environment in which strong internal controls are mandated and monitored. They have a legal and ethical obligation to adequately support fraud prevention and detection efforts, including the development of strong fraud and conflict of interest policies.</a:t>
            </a:r>
            <a:endParaRPr lang="en-US" sz="1600" dirty="0">
              <a:solidFill>
                <a:schemeClr val="tx1"/>
              </a:solidFill>
              <a:latin typeface="Tw Cen MT" panose="020B0602020104020603" pitchFamily="34" charset="0"/>
            </a:endParaRPr>
          </a:p>
          <a:p>
            <a:pPr algn="l"/>
            <a:endParaRPr lang="en-US" sz="1600" dirty="0">
              <a:solidFill>
                <a:schemeClr val="tx1"/>
              </a:solidFill>
              <a:latin typeface="Tw Cen MT" panose="020B0602020104020603" pitchFamily="34" charset="0"/>
            </a:endParaRPr>
          </a:p>
        </p:txBody>
      </p:sp>
      <p:sp>
        <p:nvSpPr>
          <p:cNvPr id="12" name="Title 1"/>
          <p:cNvSpPr txBox="1">
            <a:spLocks/>
          </p:cNvSpPr>
          <p:nvPr/>
        </p:nvSpPr>
        <p:spPr>
          <a:xfrm>
            <a:off x="329834" y="1005880"/>
            <a:ext cx="2422077"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sz="1700" b="1" dirty="0"/>
              <a:t>University </a:t>
            </a:r>
          </a:p>
          <a:p>
            <a:r>
              <a:rPr lang="en-US" sz="1700" b="1" dirty="0"/>
              <a:t>Administration</a:t>
            </a:r>
          </a:p>
        </p:txBody>
      </p:sp>
      <p:sp>
        <p:nvSpPr>
          <p:cNvPr id="11" name="Subtitle 2"/>
          <p:cNvSpPr txBox="1">
            <a:spLocks/>
          </p:cNvSpPr>
          <p:nvPr/>
        </p:nvSpPr>
        <p:spPr>
          <a:xfrm>
            <a:off x="6319021" y="2441559"/>
            <a:ext cx="2471205" cy="341250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altLang="en-US" sz="1600" dirty="0">
                <a:solidFill>
                  <a:schemeClr val="tx1"/>
                </a:solidFill>
                <a:latin typeface="Tw Cen MT" panose="020B0602020104020603" pitchFamily="34" charset="0"/>
                <a:cs typeface="Times New Roman" panose="02020603050405020304" pitchFamily="18" charset="0"/>
              </a:rPr>
              <a:t>Responsible for appraising the adequacy and effectiveness of internal controls. We evaluate whether controls provide reasonable assurance objectives are being met. We also investigate reported fraud and actively search for fraud during audit engagements.</a:t>
            </a:r>
            <a:endParaRPr lang="en-US" sz="1600" dirty="0">
              <a:solidFill>
                <a:schemeClr val="tx1"/>
              </a:solidFill>
              <a:latin typeface="Tw Cen MT" panose="020B0602020104020603" pitchFamily="34" charset="0"/>
            </a:endParaRPr>
          </a:p>
        </p:txBody>
      </p:sp>
      <p:sp>
        <p:nvSpPr>
          <p:cNvPr id="16" name="Title 1"/>
          <p:cNvSpPr txBox="1">
            <a:spLocks/>
          </p:cNvSpPr>
          <p:nvPr/>
        </p:nvSpPr>
        <p:spPr>
          <a:xfrm>
            <a:off x="6343040" y="970125"/>
            <a:ext cx="2422077"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sz="1700" b="1" dirty="0"/>
              <a:t>University </a:t>
            </a:r>
          </a:p>
          <a:p>
            <a:r>
              <a:rPr lang="en-US" sz="1700" b="1" dirty="0"/>
              <a:t>Internal Audit</a:t>
            </a:r>
          </a:p>
        </p:txBody>
      </p:sp>
      <p:sp>
        <p:nvSpPr>
          <p:cNvPr id="17" name="Subtitle 2"/>
          <p:cNvSpPr txBox="1">
            <a:spLocks/>
          </p:cNvSpPr>
          <p:nvPr/>
        </p:nvSpPr>
        <p:spPr>
          <a:xfrm>
            <a:off x="3330887" y="2196302"/>
            <a:ext cx="2471205" cy="341250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altLang="en-US" sz="1600" dirty="0">
                <a:solidFill>
                  <a:schemeClr val="tx1"/>
                </a:solidFill>
                <a:latin typeface="Tw Cen MT" panose="020B0602020104020603" pitchFamily="34" charset="0"/>
                <a:cs typeface="Times New Roman" panose="02020603050405020304" pitchFamily="18" charset="0"/>
              </a:rPr>
              <a:t>Responsible for upholding its values and ethics in their actions. They should examine internal controls in their own operations and work with their supervisors to strengthen weak controls. They are obligated to report any suspicion or knowledge of unethical or fraudulent actions to the University's Office of Internal Audit.</a:t>
            </a:r>
            <a:r>
              <a:rPr lang="en-US" altLang="en-US" sz="1600" dirty="0">
                <a:solidFill>
                  <a:srgbClr val="000000"/>
                </a:solidFill>
                <a:latin typeface="Tw Cen MT" panose="020B0602020104020603" pitchFamily="34" charset="0"/>
                <a:cs typeface="Segoe UI" panose="020B0502040204020203" pitchFamily="34" charset="0"/>
              </a:rPr>
              <a:t> </a:t>
            </a:r>
            <a:br>
              <a:rPr lang="en-US" altLang="en-US" sz="1600" dirty="0">
                <a:solidFill>
                  <a:schemeClr val="tx1"/>
                </a:solidFill>
                <a:latin typeface="Tw Cen MT" panose="020B0602020104020603" pitchFamily="34" charset="0"/>
                <a:cs typeface="Times New Roman" panose="02020603050405020304" pitchFamily="18" charset="0"/>
              </a:rPr>
            </a:br>
            <a:endParaRPr lang="en-US" sz="1600" dirty="0">
              <a:solidFill>
                <a:schemeClr val="tx1"/>
              </a:solidFill>
              <a:latin typeface="Tw Cen MT" panose="020B0602020104020603" pitchFamily="34" charset="0"/>
            </a:endParaRPr>
          </a:p>
        </p:txBody>
      </p:sp>
      <p:sp>
        <p:nvSpPr>
          <p:cNvPr id="18" name="Title 1"/>
          <p:cNvSpPr txBox="1">
            <a:spLocks/>
          </p:cNvSpPr>
          <p:nvPr/>
        </p:nvSpPr>
        <p:spPr>
          <a:xfrm>
            <a:off x="3354910" y="971534"/>
            <a:ext cx="2422077"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sz="1700" b="1" dirty="0"/>
              <a:t>University </a:t>
            </a:r>
          </a:p>
          <a:p>
            <a:r>
              <a:rPr lang="en-US" sz="1700" b="1" dirty="0"/>
              <a:t>Employees</a:t>
            </a:r>
          </a:p>
        </p:txBody>
      </p:sp>
      <mc:AlternateContent xmlns:mc="http://schemas.openxmlformats.org/markup-compatibility/2006" xmlns:p14="http://schemas.microsoft.com/office/powerpoint/2010/main">
        <mc:Choice Requires="p14">
          <p:contentPart p14:bwMode="auto" r:id="rId3">
            <p14:nvContentPartPr>
              <p14:cNvPr id="22" name="Ink 21"/>
              <p14:cNvContentPartPr/>
              <p14:nvPr/>
            </p14:nvContentPartPr>
            <p14:xfrm>
              <a:off x="448458" y="2336489"/>
              <a:ext cx="2055600" cy="73440"/>
            </p14:xfrm>
          </p:contentPart>
        </mc:Choice>
        <mc:Fallback xmlns="">
          <p:pic>
            <p:nvPicPr>
              <p:cNvPr id="22" name="Ink 21"/>
              <p:cNvPicPr/>
              <p:nvPr/>
            </p:nvPicPr>
            <p:blipFill>
              <a:blip r:embed="rId4"/>
              <a:stretch>
                <a:fillRect/>
              </a:stretch>
            </p:blipFill>
            <p:spPr>
              <a:xfrm>
                <a:off x="423258" y="2261249"/>
                <a:ext cx="21186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3" name="Ink 22"/>
              <p14:cNvContentPartPr/>
              <p14:nvPr/>
            </p14:nvContentPartPr>
            <p14:xfrm>
              <a:off x="460698" y="2610089"/>
              <a:ext cx="9720" cy="7560"/>
            </p14:xfrm>
          </p:contentPart>
        </mc:Choice>
        <mc:Fallback xmlns="">
          <p:pic>
            <p:nvPicPr>
              <p:cNvPr id="23" name="Ink 22"/>
              <p:cNvPicPr/>
              <p:nvPr/>
            </p:nvPicPr>
            <p:blipFill>
              <a:blip r:embed="rId6"/>
              <a:stretch>
                <a:fillRect/>
              </a:stretch>
            </p:blipFill>
            <p:spPr>
              <a:xfrm>
                <a:off x="439098" y="2565089"/>
                <a:ext cx="536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4" name="Ink 23"/>
              <p14:cNvContentPartPr/>
              <p14:nvPr/>
            </p14:nvContentPartPr>
            <p14:xfrm>
              <a:off x="472218" y="2593169"/>
              <a:ext cx="2186280" cy="63360"/>
            </p14:xfrm>
          </p:contentPart>
        </mc:Choice>
        <mc:Fallback xmlns="">
          <p:pic>
            <p:nvPicPr>
              <p:cNvPr id="24" name="Ink 23"/>
              <p:cNvPicPr/>
              <p:nvPr/>
            </p:nvPicPr>
            <p:blipFill>
              <a:blip r:embed="rId8"/>
              <a:stretch>
                <a:fillRect/>
              </a:stretch>
            </p:blipFill>
            <p:spPr>
              <a:xfrm>
                <a:off x="448098" y="2515409"/>
                <a:ext cx="22474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5" name="Ink 24"/>
              <p14:cNvContentPartPr/>
              <p14:nvPr/>
            </p14:nvContentPartPr>
            <p14:xfrm>
              <a:off x="472938" y="2880089"/>
              <a:ext cx="7920" cy="0"/>
            </p14:xfrm>
          </p:contentPart>
        </mc:Choice>
        <mc:Fallback xmlns="">
          <p:pic>
            <p:nvPicPr>
              <p:cNvPr id="25" name="Ink 24"/>
              <p:cNvPicPr/>
              <p:nvPr/>
            </p:nvPicPr>
            <p:blipFill>
              <a:blip r:embed="rId10"/>
              <a:stretch>
                <a:fillRect/>
              </a:stretch>
            </p:blipFill>
            <p:spPr>
              <a:xfrm>
                <a:off x="0" y="0"/>
                <a:ext cx="7920" cy="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6" name="Ink 25"/>
              <p14:cNvContentPartPr/>
              <p14:nvPr/>
            </p14:nvContentPartPr>
            <p14:xfrm>
              <a:off x="483018" y="2854529"/>
              <a:ext cx="2155680" cy="45720"/>
            </p14:xfrm>
          </p:contentPart>
        </mc:Choice>
        <mc:Fallback xmlns="">
          <p:pic>
            <p:nvPicPr>
              <p:cNvPr id="26" name="Ink 25"/>
              <p:cNvPicPr/>
              <p:nvPr/>
            </p:nvPicPr>
            <p:blipFill>
              <a:blip r:embed="rId12"/>
              <a:stretch>
                <a:fillRect/>
              </a:stretch>
            </p:blipFill>
            <p:spPr>
              <a:xfrm>
                <a:off x="458898" y="2780369"/>
                <a:ext cx="22122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7" name="Ink 26"/>
              <p14:cNvContentPartPr/>
              <p14:nvPr/>
            </p14:nvContentPartPr>
            <p14:xfrm>
              <a:off x="526218" y="3052889"/>
              <a:ext cx="1562400" cy="70200"/>
            </p14:xfrm>
          </p:contentPart>
        </mc:Choice>
        <mc:Fallback xmlns="">
          <p:pic>
            <p:nvPicPr>
              <p:cNvPr id="27" name="Ink 26"/>
              <p:cNvPicPr/>
              <p:nvPr/>
            </p:nvPicPr>
            <p:blipFill>
              <a:blip r:embed="rId14"/>
              <a:stretch>
                <a:fillRect/>
              </a:stretch>
            </p:blipFill>
            <p:spPr>
              <a:xfrm>
                <a:off x="496698" y="2993849"/>
                <a:ext cx="16196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8" name="Ink 27"/>
              <p14:cNvContentPartPr/>
              <p14:nvPr/>
            </p14:nvContentPartPr>
            <p14:xfrm>
              <a:off x="466458" y="3308849"/>
              <a:ext cx="1965600" cy="73440"/>
            </p14:xfrm>
          </p:contentPart>
        </mc:Choice>
        <mc:Fallback xmlns="">
          <p:pic>
            <p:nvPicPr>
              <p:cNvPr id="28" name="Ink 27"/>
              <p:cNvPicPr/>
              <p:nvPr/>
            </p:nvPicPr>
            <p:blipFill>
              <a:blip r:embed="rId16"/>
              <a:stretch>
                <a:fillRect/>
              </a:stretch>
            </p:blipFill>
            <p:spPr>
              <a:xfrm>
                <a:off x="435858" y="3240449"/>
                <a:ext cx="20412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9" name="Ink 28"/>
              <p14:cNvContentPartPr/>
              <p14:nvPr/>
            </p14:nvContentPartPr>
            <p14:xfrm>
              <a:off x="3451938" y="2381849"/>
              <a:ext cx="1440" cy="5040"/>
            </p14:xfrm>
          </p:contentPart>
        </mc:Choice>
        <mc:Fallback xmlns="">
          <p:pic>
            <p:nvPicPr>
              <p:cNvPr id="29" name="Ink 28"/>
              <p:cNvPicPr/>
              <p:nvPr/>
            </p:nvPicPr>
            <p:blipFill>
              <a:blip r:embed="rId18"/>
              <a:stretch>
                <a:fillRect/>
              </a:stretch>
            </p:blipFill>
            <p:spPr>
              <a:xfrm>
                <a:off x="3424578" y="2324609"/>
                <a:ext cx="572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0" name="Ink 29"/>
              <p14:cNvContentPartPr/>
              <p14:nvPr/>
            </p14:nvContentPartPr>
            <p14:xfrm>
              <a:off x="3451578" y="2349089"/>
              <a:ext cx="1990440" cy="63360"/>
            </p14:xfrm>
          </p:contentPart>
        </mc:Choice>
        <mc:Fallback xmlns="">
          <p:pic>
            <p:nvPicPr>
              <p:cNvPr id="30" name="Ink 29"/>
              <p:cNvPicPr/>
              <p:nvPr/>
            </p:nvPicPr>
            <p:blipFill>
              <a:blip r:embed="rId20"/>
              <a:stretch>
                <a:fillRect/>
              </a:stretch>
            </p:blipFill>
            <p:spPr>
              <a:xfrm>
                <a:off x="3422058" y="2265569"/>
                <a:ext cx="20620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1" name="Ink 30"/>
              <p14:cNvContentPartPr/>
              <p14:nvPr/>
            </p14:nvContentPartPr>
            <p14:xfrm>
              <a:off x="3471018" y="2590289"/>
              <a:ext cx="2142000" cy="74160"/>
            </p14:xfrm>
          </p:contentPart>
        </mc:Choice>
        <mc:Fallback xmlns="">
          <p:pic>
            <p:nvPicPr>
              <p:cNvPr id="31" name="Ink 30"/>
              <p:cNvPicPr/>
              <p:nvPr/>
            </p:nvPicPr>
            <p:blipFill>
              <a:blip r:embed="rId22"/>
              <a:stretch>
                <a:fillRect/>
              </a:stretch>
            </p:blipFill>
            <p:spPr>
              <a:xfrm>
                <a:off x="3443658" y="2515769"/>
                <a:ext cx="220392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2" name="Ink 31"/>
              <p14:cNvContentPartPr/>
              <p14:nvPr/>
            </p14:nvContentPartPr>
            <p14:xfrm>
              <a:off x="3433218" y="2900249"/>
              <a:ext cx="15480" cy="360"/>
            </p14:xfrm>
          </p:contentPart>
        </mc:Choice>
        <mc:Fallback xmlns="">
          <p:pic>
            <p:nvPicPr>
              <p:cNvPr id="32" name="Ink 31"/>
              <p:cNvPicPr/>
              <p:nvPr/>
            </p:nvPicPr>
            <p:blipFill>
              <a:blip r:embed="rId24"/>
              <a:stretch>
                <a:fillRect/>
              </a:stretch>
            </p:blipFill>
            <p:spPr>
              <a:xfrm>
                <a:off x="3417018" y="2846969"/>
                <a:ext cx="594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3" name="Ink 32"/>
              <p14:cNvContentPartPr/>
              <p14:nvPr/>
            </p14:nvContentPartPr>
            <p14:xfrm>
              <a:off x="3443298" y="2843009"/>
              <a:ext cx="564840" cy="37800"/>
            </p14:xfrm>
          </p:contentPart>
        </mc:Choice>
        <mc:Fallback xmlns="">
          <p:pic>
            <p:nvPicPr>
              <p:cNvPr id="33" name="Ink 32"/>
              <p:cNvPicPr/>
              <p:nvPr/>
            </p:nvPicPr>
            <p:blipFill>
              <a:blip r:embed="rId26"/>
              <a:stretch>
                <a:fillRect/>
              </a:stretch>
            </p:blipFill>
            <p:spPr>
              <a:xfrm>
                <a:off x="3414138" y="2782169"/>
                <a:ext cx="6267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4" name="Ink 33"/>
              <p14:cNvContentPartPr/>
              <p14:nvPr/>
            </p14:nvContentPartPr>
            <p14:xfrm>
              <a:off x="6378378" y="2598209"/>
              <a:ext cx="2088720" cy="46440"/>
            </p14:xfrm>
          </p:contentPart>
        </mc:Choice>
        <mc:Fallback xmlns="">
          <p:pic>
            <p:nvPicPr>
              <p:cNvPr id="34" name="Ink 33"/>
              <p:cNvPicPr/>
              <p:nvPr/>
            </p:nvPicPr>
            <p:blipFill>
              <a:blip r:embed="rId28"/>
              <a:stretch>
                <a:fillRect/>
              </a:stretch>
            </p:blipFill>
            <p:spPr>
              <a:xfrm>
                <a:off x="6353898" y="2539529"/>
                <a:ext cx="21466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5" name="Ink 34"/>
              <p14:cNvContentPartPr/>
              <p14:nvPr/>
            </p14:nvContentPartPr>
            <p14:xfrm>
              <a:off x="6473058" y="2841209"/>
              <a:ext cx="1340640" cy="54360"/>
            </p14:xfrm>
          </p:contentPart>
        </mc:Choice>
        <mc:Fallback xmlns="">
          <p:pic>
            <p:nvPicPr>
              <p:cNvPr id="35" name="Ink 34"/>
              <p:cNvPicPr/>
              <p:nvPr/>
            </p:nvPicPr>
            <p:blipFill>
              <a:blip r:embed="rId30"/>
              <a:stretch>
                <a:fillRect/>
              </a:stretch>
            </p:blipFill>
            <p:spPr>
              <a:xfrm>
                <a:off x="6452898" y="2783609"/>
                <a:ext cx="13827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6" name="Ink 35"/>
              <p14:cNvContentPartPr/>
              <p14:nvPr/>
            </p14:nvContentPartPr>
            <p14:xfrm>
              <a:off x="6332658" y="3066209"/>
              <a:ext cx="2055600" cy="68760"/>
            </p14:xfrm>
          </p:contentPart>
        </mc:Choice>
        <mc:Fallback xmlns="">
          <p:pic>
            <p:nvPicPr>
              <p:cNvPr id="36" name="Ink 35"/>
              <p:cNvPicPr/>
              <p:nvPr/>
            </p:nvPicPr>
            <p:blipFill>
              <a:blip r:embed="rId32"/>
              <a:stretch>
                <a:fillRect/>
              </a:stretch>
            </p:blipFill>
            <p:spPr>
              <a:xfrm>
                <a:off x="6304218" y="2998169"/>
                <a:ext cx="21168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7" name="Ink 36"/>
              <p14:cNvContentPartPr/>
              <p14:nvPr/>
            </p14:nvContentPartPr>
            <p14:xfrm>
              <a:off x="6372618" y="3295529"/>
              <a:ext cx="667440" cy="42120"/>
            </p14:xfrm>
          </p:contentPart>
        </mc:Choice>
        <mc:Fallback xmlns="">
          <p:pic>
            <p:nvPicPr>
              <p:cNvPr id="37" name="Ink 36"/>
              <p:cNvPicPr/>
              <p:nvPr/>
            </p:nvPicPr>
            <p:blipFill>
              <a:blip r:embed="rId34"/>
              <a:stretch>
                <a:fillRect/>
              </a:stretch>
            </p:blipFill>
            <p:spPr>
              <a:xfrm>
                <a:off x="6348498" y="3231089"/>
                <a:ext cx="721800" cy="178560"/>
              </a:xfrm>
              <a:prstGeom prst="rect">
                <a:avLst/>
              </a:prstGeom>
            </p:spPr>
          </p:pic>
        </mc:Fallback>
      </mc:AlternateContent>
    </p:spTree>
    <p:extLst>
      <p:ext uri="{BB962C8B-B14F-4D97-AF65-F5344CB8AC3E}">
        <p14:creationId xmlns:p14="http://schemas.microsoft.com/office/powerpoint/2010/main" val="3953357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50"/>
            <a:ext cx="7772400" cy="1470025"/>
          </a:xfrm>
        </p:spPr>
        <p:txBody>
          <a:bodyPr>
            <a:normAutofit/>
          </a:bodyPr>
          <a:lstStyle/>
          <a:p>
            <a:pPr algn="l"/>
            <a:r>
              <a:rPr lang="en-US" sz="3600" b="1" dirty="0"/>
              <a:t>Recommendations</a:t>
            </a:r>
          </a:p>
        </p:txBody>
      </p:sp>
      <p:sp>
        <p:nvSpPr>
          <p:cNvPr id="16" name="Subtitle 2"/>
          <p:cNvSpPr>
            <a:spLocks noGrp="1"/>
          </p:cNvSpPr>
          <p:nvPr>
            <p:ph type="subTitle" idx="1"/>
          </p:nvPr>
        </p:nvSpPr>
        <p:spPr>
          <a:xfrm>
            <a:off x="800101" y="1418675"/>
            <a:ext cx="7781924" cy="4686850"/>
          </a:xfrm>
        </p:spPr>
        <p:txBody>
          <a:bodyPr>
            <a:normAutofit lnSpcReduction="10000"/>
          </a:bodyPr>
          <a:lstStyle/>
          <a:p>
            <a:pPr marL="457200" indent="-457200" algn="l">
              <a:buFont typeface="+mj-lt"/>
              <a:buAutoNum type="arabicPeriod"/>
            </a:pPr>
            <a:r>
              <a:rPr lang="en-US" sz="1900" dirty="0">
                <a:solidFill>
                  <a:schemeClr val="tx1"/>
                </a:solidFill>
                <a:latin typeface="Tw Cen MT" panose="020B0602020104020603" pitchFamily="34" charset="0"/>
              </a:rPr>
              <a:t>Ensure state assets are used for state business</a:t>
            </a:r>
          </a:p>
          <a:p>
            <a:pPr marL="457200" indent="-457200" algn="l">
              <a:buFont typeface="+mj-lt"/>
              <a:buAutoNum type="arabicPeriod"/>
            </a:pPr>
            <a:r>
              <a:rPr lang="en-US" sz="1900" dirty="0">
                <a:solidFill>
                  <a:schemeClr val="tx1"/>
                </a:solidFill>
                <a:latin typeface="Tw Cen MT" panose="020B0602020104020603" pitchFamily="34" charset="0"/>
              </a:rPr>
              <a:t>Set a strong example for the expectation of ethical behavior, compliance with laws/policies, and communicate your expectations routinely</a:t>
            </a:r>
            <a:endParaRPr lang="en-US" sz="1000" dirty="0">
              <a:solidFill>
                <a:schemeClr val="tx1"/>
              </a:solidFill>
              <a:latin typeface="Tw Cen MT" panose="020B0602020104020603" pitchFamily="34" charset="0"/>
            </a:endParaRPr>
          </a:p>
          <a:p>
            <a:pPr marL="457200" indent="-457200" algn="l">
              <a:buFont typeface="+mj-lt"/>
              <a:buAutoNum type="arabicPeriod"/>
            </a:pPr>
            <a:r>
              <a:rPr lang="en-US" sz="1900" dirty="0">
                <a:solidFill>
                  <a:schemeClr val="tx1"/>
                </a:solidFill>
                <a:latin typeface="Tw Cen MT" panose="020B0602020104020603" pitchFamily="34" charset="0"/>
              </a:rPr>
              <a:t>Limit signature authority and don’t let anyone sign                              your name (an employee should sign their own name);                      never use a signature stamp</a:t>
            </a:r>
          </a:p>
          <a:p>
            <a:pPr marL="457200" indent="-457200" algn="l">
              <a:buFont typeface="+mj-lt"/>
              <a:buAutoNum type="arabicPeriod"/>
            </a:pPr>
            <a:r>
              <a:rPr lang="en-US" sz="1900" dirty="0">
                <a:solidFill>
                  <a:schemeClr val="tx1"/>
                </a:solidFill>
                <a:latin typeface="Tw Cen MT" panose="020B0602020104020603" pitchFamily="34" charset="0"/>
              </a:rPr>
              <a:t>Be familiar with state policies and procedures;                                     be willing to call and ask questions</a:t>
            </a:r>
          </a:p>
          <a:p>
            <a:pPr marL="457200" indent="-457200" algn="l">
              <a:buFont typeface="+mj-lt"/>
              <a:buAutoNum type="arabicPeriod"/>
            </a:pPr>
            <a:r>
              <a:rPr lang="en-US" sz="1900" dirty="0">
                <a:solidFill>
                  <a:schemeClr val="tx1"/>
                </a:solidFill>
                <a:latin typeface="Tw Cen MT" panose="020B0602020104020603" pitchFamily="34" charset="0"/>
              </a:rPr>
              <a:t>Consider unique risks your unit may have (ex: cash collections, contracts, grants, etc.) and ensure additional oversight is provided</a:t>
            </a:r>
          </a:p>
          <a:p>
            <a:pPr marL="457200" indent="-457200" algn="l">
              <a:buFont typeface="+mj-lt"/>
              <a:buAutoNum type="arabicPeriod"/>
            </a:pPr>
            <a:r>
              <a:rPr lang="en-US" sz="1900" dirty="0">
                <a:solidFill>
                  <a:schemeClr val="tx1"/>
                </a:solidFill>
                <a:latin typeface="Tw Cen MT" panose="020B0602020104020603" pitchFamily="34" charset="0"/>
              </a:rPr>
              <a:t>Ensure accounts are reconciled monthly and review reconciliations for any unusual transactions (this should include a review of                        payroll and leave reports)</a:t>
            </a:r>
          </a:p>
          <a:p>
            <a:pPr marL="457200" indent="-457200" algn="l">
              <a:buFont typeface="+mj-lt"/>
              <a:buAutoNum type="arabicPeriod"/>
            </a:pPr>
            <a:r>
              <a:rPr lang="en-US" sz="1900" dirty="0">
                <a:solidFill>
                  <a:schemeClr val="tx1"/>
                </a:solidFill>
                <a:latin typeface="Tw Cen MT" panose="020B0602020104020603" pitchFamily="34" charset="0"/>
              </a:rPr>
              <a:t>Don’t let one employee have complete control of                                 any process</a:t>
            </a:r>
          </a:p>
          <a:p>
            <a:pPr marL="457200" indent="-457200" algn="l">
              <a:buFont typeface="+mj-lt"/>
              <a:buAutoNum type="arabicPeriod"/>
            </a:pPr>
            <a:endParaRPr lang="en-US" sz="1900"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3102722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Basic Control Assessment</a:t>
            </a:r>
            <a:br>
              <a:rPr lang="en-US" b="1" dirty="0"/>
            </a:br>
            <a:r>
              <a:rPr lang="en-US" b="1" dirty="0"/>
              <a:t>(BCA)</a:t>
            </a:r>
            <a:br>
              <a:rPr lang="en-US" b="1" dirty="0"/>
            </a:br>
            <a:br>
              <a:rPr lang="en-US" b="1" dirty="0"/>
            </a:br>
            <a:r>
              <a:rPr lang="en-US" sz="1200" u="sng" dirty="0">
                <a:hlinkClick r:id="rId3"/>
              </a:rPr>
              <a:t>https://m.youtube.com/watch?v=ubNF9QNEQLA </a:t>
            </a:r>
            <a:br>
              <a:rPr lang="en-US" u="sng" dirty="0"/>
            </a:br>
            <a:endParaRPr lang="en-US" b="1" dirty="0"/>
          </a:p>
        </p:txBody>
      </p:sp>
    </p:spTree>
    <p:extLst>
      <p:ext uri="{BB962C8B-B14F-4D97-AF65-F5344CB8AC3E}">
        <p14:creationId xmlns:p14="http://schemas.microsoft.com/office/powerpoint/2010/main" val="3626686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50"/>
            <a:ext cx="7772400" cy="1470025"/>
          </a:xfrm>
        </p:spPr>
        <p:txBody>
          <a:bodyPr>
            <a:normAutofit/>
          </a:bodyPr>
          <a:lstStyle/>
          <a:p>
            <a:pPr algn="l"/>
            <a:r>
              <a:rPr lang="en-US" sz="3600" b="1" dirty="0"/>
              <a:t>BCA Areas</a:t>
            </a:r>
          </a:p>
        </p:txBody>
      </p:sp>
      <p:sp>
        <p:nvSpPr>
          <p:cNvPr id="9" name="TextBox 8"/>
          <p:cNvSpPr txBox="1"/>
          <p:nvPr/>
        </p:nvSpPr>
        <p:spPr>
          <a:xfrm>
            <a:off x="4933949" y="3876451"/>
            <a:ext cx="1228725" cy="338554"/>
          </a:xfrm>
          <a:prstGeom prst="rect">
            <a:avLst/>
          </a:prstGeom>
          <a:noFill/>
        </p:spPr>
        <p:txBody>
          <a:bodyPr wrap="square" rtlCol="0">
            <a:spAutoFit/>
          </a:bodyPr>
          <a:lstStyle/>
          <a:p>
            <a:r>
              <a:rPr lang="en-US" sz="1600" dirty="0">
                <a:solidFill>
                  <a:schemeClr val="bg1"/>
                </a:solidFill>
                <a:latin typeface="Tw Cen MT" panose="020B0602020104020603" pitchFamily="34" charset="0"/>
              </a:rPr>
              <a:t>Tip: 42%</a:t>
            </a:r>
          </a:p>
        </p:txBody>
      </p:sp>
      <p:sp>
        <p:nvSpPr>
          <p:cNvPr id="11" name="TextBox 10"/>
          <p:cNvSpPr txBox="1"/>
          <p:nvPr/>
        </p:nvSpPr>
        <p:spPr>
          <a:xfrm>
            <a:off x="3190874" y="2153245"/>
            <a:ext cx="1895475" cy="584775"/>
          </a:xfrm>
          <a:prstGeom prst="rect">
            <a:avLst/>
          </a:prstGeom>
          <a:noFill/>
        </p:spPr>
        <p:txBody>
          <a:bodyPr wrap="square" rtlCol="0">
            <a:spAutoFit/>
          </a:bodyPr>
          <a:lstStyle/>
          <a:p>
            <a:r>
              <a:rPr lang="en-US" sz="1600" dirty="0">
                <a:solidFill>
                  <a:schemeClr val="bg1"/>
                </a:solidFill>
                <a:latin typeface="Tw Cen MT" panose="020B0602020104020603" pitchFamily="34" charset="0"/>
              </a:rPr>
              <a:t>Management Review: 16%</a:t>
            </a:r>
          </a:p>
        </p:txBody>
      </p:sp>
      <p:sp>
        <p:nvSpPr>
          <p:cNvPr id="12" name="TextBox 11"/>
          <p:cNvSpPr txBox="1"/>
          <p:nvPr/>
        </p:nvSpPr>
        <p:spPr>
          <a:xfrm>
            <a:off x="2705098" y="3389439"/>
            <a:ext cx="2028827" cy="338554"/>
          </a:xfrm>
          <a:prstGeom prst="rect">
            <a:avLst/>
          </a:prstGeom>
          <a:noFill/>
        </p:spPr>
        <p:txBody>
          <a:bodyPr wrap="square" rtlCol="0">
            <a:spAutoFit/>
          </a:bodyPr>
          <a:lstStyle/>
          <a:p>
            <a:r>
              <a:rPr lang="en-US" sz="1600" dirty="0">
                <a:solidFill>
                  <a:schemeClr val="bg1"/>
                </a:solidFill>
                <a:latin typeface="Tw Cen MT" panose="020B0602020104020603" pitchFamily="34" charset="0"/>
              </a:rPr>
              <a:t>Internal Audit: 14%</a:t>
            </a:r>
          </a:p>
        </p:txBody>
      </p:sp>
      <p:sp>
        <p:nvSpPr>
          <p:cNvPr id="7" name="Content Placeholder 2"/>
          <p:cNvSpPr txBox="1">
            <a:spLocks/>
          </p:cNvSpPr>
          <p:nvPr/>
        </p:nvSpPr>
        <p:spPr>
          <a:xfrm>
            <a:off x="457200" y="1543050"/>
            <a:ext cx="4343400" cy="361156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mj-lt"/>
              <a:buAutoNum type="alphaUcPeriod"/>
            </a:pPr>
            <a:r>
              <a:rPr lang="en-US" sz="1900" dirty="0">
                <a:solidFill>
                  <a:schemeClr val="tx1"/>
                </a:solidFill>
                <a:latin typeface="Tw Cen MT" panose="020B0602020104020603" pitchFamily="34" charset="0"/>
              </a:rPr>
              <a:t>Account Reconciliations</a:t>
            </a:r>
          </a:p>
          <a:p>
            <a:pPr marL="457200" indent="-457200" algn="l">
              <a:buFont typeface="+mj-lt"/>
              <a:buAutoNum type="alphaUcPeriod"/>
            </a:pPr>
            <a:r>
              <a:rPr lang="en-US" sz="1900" dirty="0">
                <a:solidFill>
                  <a:schemeClr val="tx1"/>
                </a:solidFill>
                <a:latin typeface="Tw Cen MT" panose="020B0602020104020603" pitchFamily="34" charset="0"/>
              </a:rPr>
              <a:t>Leave</a:t>
            </a:r>
          </a:p>
          <a:p>
            <a:pPr marL="457200" indent="-457200" algn="l">
              <a:buFont typeface="+mj-lt"/>
              <a:buAutoNum type="alphaUcPeriod"/>
            </a:pPr>
            <a:r>
              <a:rPr lang="en-US" sz="1900" dirty="0">
                <a:solidFill>
                  <a:schemeClr val="tx1"/>
                </a:solidFill>
                <a:latin typeface="Tw Cen MT" panose="020B0602020104020603" pitchFamily="34" charset="0"/>
              </a:rPr>
              <a:t>Records of Hours Worked</a:t>
            </a:r>
          </a:p>
          <a:p>
            <a:pPr marL="457200" indent="-457200" algn="l">
              <a:buFont typeface="+mj-lt"/>
              <a:buAutoNum type="alphaUcPeriod"/>
            </a:pPr>
            <a:r>
              <a:rPr lang="en-US" sz="1900" dirty="0">
                <a:solidFill>
                  <a:schemeClr val="tx1"/>
                </a:solidFill>
                <a:latin typeface="Tw Cen MT" panose="020B0602020104020603" pitchFamily="34" charset="0"/>
              </a:rPr>
              <a:t>Compensatory Time Balances</a:t>
            </a:r>
          </a:p>
          <a:p>
            <a:pPr marL="457200" indent="-457200" algn="l">
              <a:buFont typeface="+mj-lt"/>
              <a:buAutoNum type="alphaUcPeriod"/>
            </a:pPr>
            <a:r>
              <a:rPr lang="en-US" sz="1900" dirty="0">
                <a:solidFill>
                  <a:schemeClr val="tx1"/>
                </a:solidFill>
                <a:latin typeface="Tw Cen MT" panose="020B0602020104020603" pitchFamily="34" charset="0"/>
              </a:rPr>
              <a:t>Cash</a:t>
            </a:r>
          </a:p>
          <a:p>
            <a:pPr marL="457200" indent="-457200" algn="l">
              <a:buFont typeface="+mj-lt"/>
              <a:buAutoNum type="alphaUcPeriod"/>
            </a:pPr>
            <a:r>
              <a:rPr lang="en-US" sz="1900" dirty="0">
                <a:solidFill>
                  <a:schemeClr val="tx1"/>
                </a:solidFill>
                <a:latin typeface="Tw Cen MT" panose="020B0602020104020603" pitchFamily="34" charset="0"/>
              </a:rPr>
              <a:t>Procurement Card</a:t>
            </a:r>
          </a:p>
        </p:txBody>
      </p:sp>
      <p:sp>
        <p:nvSpPr>
          <p:cNvPr id="10" name="Content Placeholder 2"/>
          <p:cNvSpPr txBox="1">
            <a:spLocks/>
          </p:cNvSpPr>
          <p:nvPr/>
        </p:nvSpPr>
        <p:spPr>
          <a:xfrm>
            <a:off x="4648200" y="1543050"/>
            <a:ext cx="4343400" cy="3611563"/>
          </a:xfrm>
          <a:prstGeom prst="rect">
            <a:avLst/>
          </a:prstGeom>
        </p:spPr>
        <p:txBody>
          <a:bodyPr vert="horz" lIns="91440" tIns="45720" rIns="91440" bIns="45720" rtlCol="0">
            <a:normAutofit/>
          </a:bodyPr>
          <a:lstStyle/>
          <a:p>
            <a:pPr marL="457200" indent="-457200">
              <a:spcAft>
                <a:spcPts val="600"/>
              </a:spcAft>
              <a:buFont typeface="+mj-lt"/>
              <a:buAutoNum type="alphaUcPeriod" startAt="7"/>
            </a:pPr>
            <a:r>
              <a:rPr lang="en-US" sz="1900" dirty="0">
                <a:latin typeface="Tw Cen MT" panose="020B0602020104020603" pitchFamily="34" charset="0"/>
              </a:rPr>
              <a:t>Property Management</a:t>
            </a:r>
          </a:p>
          <a:p>
            <a:pPr marL="457200" indent="-457200">
              <a:spcAft>
                <a:spcPts val="600"/>
              </a:spcAft>
              <a:buFont typeface="+mj-lt"/>
              <a:buAutoNum type="alphaUcPeriod" startAt="7"/>
            </a:pPr>
            <a:r>
              <a:rPr lang="en-US" sz="1900" dirty="0">
                <a:latin typeface="Tw Cen MT" panose="020B0602020104020603" pitchFamily="34" charset="0"/>
              </a:rPr>
              <a:t>Fleet Management</a:t>
            </a:r>
          </a:p>
          <a:p>
            <a:pPr marL="457200" indent="-457200">
              <a:spcAft>
                <a:spcPts val="600"/>
              </a:spcAft>
              <a:buFont typeface="+mj-lt"/>
              <a:buAutoNum type="alphaUcPeriod" startAt="7"/>
            </a:pPr>
            <a:r>
              <a:rPr lang="en-US" sz="1900" dirty="0">
                <a:latin typeface="Tw Cen MT" panose="020B0602020104020603" pitchFamily="34" charset="0"/>
              </a:rPr>
              <a:t>Facilities Management</a:t>
            </a:r>
          </a:p>
          <a:p>
            <a:pPr marL="457200" indent="-457200">
              <a:spcAft>
                <a:spcPts val="600"/>
              </a:spcAft>
              <a:buFont typeface="+mj-lt"/>
              <a:buAutoNum type="alphaUcPeriod" startAt="7"/>
            </a:pPr>
            <a:r>
              <a:rPr lang="en-US" sz="1900" dirty="0">
                <a:latin typeface="Tw Cen MT" panose="020B0602020104020603" pitchFamily="34" charset="0"/>
              </a:rPr>
              <a:t>Sponsored Research</a:t>
            </a:r>
          </a:p>
          <a:p>
            <a:pPr marL="457200" indent="-457200">
              <a:spcAft>
                <a:spcPts val="600"/>
              </a:spcAft>
              <a:buFont typeface="+mj-lt"/>
              <a:buAutoNum type="alphaUcPeriod" startAt="7"/>
            </a:pPr>
            <a:r>
              <a:rPr lang="en-US" sz="1900" dirty="0">
                <a:latin typeface="Tw Cen MT" panose="020B0602020104020603" pitchFamily="34" charset="0"/>
              </a:rPr>
              <a:t>Information Security</a:t>
            </a:r>
          </a:p>
          <a:p>
            <a:pPr marL="457200" indent="-457200">
              <a:spcAft>
                <a:spcPts val="600"/>
              </a:spcAft>
              <a:buFont typeface="+mj-lt"/>
              <a:buAutoNum type="alphaUcPeriod" startAt="7"/>
            </a:pPr>
            <a:r>
              <a:rPr lang="en-US" sz="1900" dirty="0">
                <a:latin typeface="Tw Cen MT" panose="020B0602020104020603" pitchFamily="34" charset="0"/>
              </a:rPr>
              <a:t>Travel</a:t>
            </a:r>
          </a:p>
          <a:p>
            <a:pPr marL="457200" indent="-457200">
              <a:spcAft>
                <a:spcPts val="600"/>
              </a:spcAft>
              <a:buFont typeface="+mj-lt"/>
              <a:buAutoNum type="alphaUcPeriod" startAt="7"/>
            </a:pPr>
            <a:r>
              <a:rPr lang="en-US" sz="1900" dirty="0">
                <a:latin typeface="Tw Cen MT" panose="020B0602020104020603" pitchFamily="34" charset="0"/>
              </a:rPr>
              <a:t>General Administration</a:t>
            </a:r>
          </a:p>
        </p:txBody>
      </p:sp>
    </p:spTree>
    <p:extLst>
      <p:ext uri="{BB962C8B-B14F-4D97-AF65-F5344CB8AC3E}">
        <p14:creationId xmlns:p14="http://schemas.microsoft.com/office/powerpoint/2010/main" val="666018059"/>
      </p:ext>
    </p:extLst>
  </p:cSld>
  <p:clrMapOvr>
    <a:masterClrMapping/>
  </p:clrMapOvr>
</p:sld>
</file>

<file path=ppt/theme/theme1.xml><?xml version="1.0" encoding="utf-8"?>
<a:theme xmlns:a="http://schemas.openxmlformats.org/drawingml/2006/main" name="MSU_Maroon&amp;Grey">
  <a:themeElements>
    <a:clrScheme name="Custom 1">
      <a:dk1>
        <a:sysClr val="windowText" lastClr="000000"/>
      </a:dk1>
      <a:lt1>
        <a:sysClr val="window" lastClr="FFFFFF"/>
      </a:lt1>
      <a:dk2>
        <a:srgbClr val="5E091A"/>
      </a:dk2>
      <a:lt2>
        <a:srgbClr val="E2E4DB"/>
      </a:lt2>
      <a:accent1>
        <a:srgbClr val="5E091A"/>
      </a:accent1>
      <a:accent2>
        <a:srgbClr val="410611"/>
      </a:accent2>
      <a:accent3>
        <a:srgbClr val="545651"/>
      </a:accent3>
      <a:accent4>
        <a:srgbClr val="848780"/>
      </a:accent4>
      <a:accent5>
        <a:srgbClr val="B9BDB3"/>
      </a:accent5>
      <a:accent6>
        <a:srgbClr val="890C25"/>
      </a:accent6>
      <a:hlink>
        <a:srgbClr val="890C25"/>
      </a:hlink>
      <a:folHlink>
        <a:srgbClr val="890C25"/>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MSU_Maroon&amp;Grey.thmx</Template>
  <TotalTime>17234</TotalTime>
  <Words>4126</Words>
  <Application>Microsoft Office PowerPoint</Application>
  <PresentationFormat>On-screen Show (4:3)</PresentationFormat>
  <Paragraphs>613</Paragraphs>
  <Slides>44</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Century Gothic</vt:lpstr>
      <vt:lpstr>Palatino Linotype</vt:lpstr>
      <vt:lpstr>Tw Cen MT</vt:lpstr>
      <vt:lpstr>Wingdings</vt:lpstr>
      <vt:lpstr>MSU_Maroon&amp;Grey</vt:lpstr>
      <vt:lpstr>Basic Departmental  Internal Controls</vt:lpstr>
      <vt:lpstr>Objectives</vt:lpstr>
      <vt:lpstr>Internal Controls</vt:lpstr>
      <vt:lpstr>Internal Controls</vt:lpstr>
      <vt:lpstr>Types of Internal Controls</vt:lpstr>
      <vt:lpstr>PowerPoint Presentation</vt:lpstr>
      <vt:lpstr>Recommendations</vt:lpstr>
      <vt:lpstr>Basic Control Assessment (BCA)  https://m.youtube.com/watch?v=ubNF9QNEQLA  </vt:lpstr>
      <vt:lpstr>BCA Areas</vt:lpstr>
      <vt:lpstr>Account Reconciliations</vt:lpstr>
      <vt:lpstr>FWREXEG: Monthly Ledger Report</vt:lpstr>
      <vt:lpstr>FWREXEG: Monthly Ledger Report</vt:lpstr>
      <vt:lpstr>FGITBSR or Ledger Report Changes in Fund Balance</vt:lpstr>
      <vt:lpstr>Ledger Report or FGITBSR Changes in Fund Balance</vt:lpstr>
      <vt:lpstr>Leave/Work Schedule</vt:lpstr>
      <vt:lpstr>Leave/Work Schedule</vt:lpstr>
      <vt:lpstr>Leave</vt:lpstr>
      <vt:lpstr>Leave</vt:lpstr>
      <vt:lpstr>PWRLSUM: Employee Leave Summary Report</vt:lpstr>
      <vt:lpstr>PWRLVEF: Banner/eForm Leave Reconciliation</vt:lpstr>
      <vt:lpstr>PWRLVNF: Leave eForms Not Finalized</vt:lpstr>
      <vt:lpstr>PWRLVNF: Finalized Leave eForms Not in Banner</vt:lpstr>
      <vt:lpstr>Records of Hours Worked</vt:lpstr>
      <vt:lpstr>Records of Hours Worked</vt:lpstr>
      <vt:lpstr>Time Sheets</vt:lpstr>
      <vt:lpstr>Time Sheets</vt:lpstr>
      <vt:lpstr>PWRVOCC: Payroll Voucher</vt:lpstr>
      <vt:lpstr>Compensatory Time</vt:lpstr>
      <vt:lpstr>Time Sheets</vt:lpstr>
      <vt:lpstr>Cash Receipts/Handling</vt:lpstr>
      <vt:lpstr>Procurement Card</vt:lpstr>
      <vt:lpstr>Property Management</vt:lpstr>
      <vt:lpstr>Fleet Management</vt:lpstr>
      <vt:lpstr>Fleet Management</vt:lpstr>
      <vt:lpstr>Facilities Management</vt:lpstr>
      <vt:lpstr>Sponsored Research</vt:lpstr>
      <vt:lpstr>Travel</vt:lpstr>
      <vt:lpstr>Travel</vt:lpstr>
      <vt:lpstr>Travel</vt:lpstr>
      <vt:lpstr>Travel</vt:lpstr>
      <vt:lpstr>Travel</vt:lpstr>
      <vt:lpstr>Information Security</vt:lpstr>
      <vt:lpstr>General Administration</vt:lpstr>
      <vt:lpstr>Questions</vt:lpstr>
    </vt:vector>
  </TitlesOfParts>
  <Company>Mississippi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Rowe</dc:creator>
  <cp:lastModifiedBy>IA</cp:lastModifiedBy>
  <cp:revision>220</cp:revision>
  <cp:lastPrinted>2017-03-20T19:20:02Z</cp:lastPrinted>
  <dcterms:created xsi:type="dcterms:W3CDTF">2015-07-09T18:42:12Z</dcterms:created>
  <dcterms:modified xsi:type="dcterms:W3CDTF">2019-11-22T17:06:45Z</dcterms:modified>
</cp:coreProperties>
</file>