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63"/>
  </p:notesMasterIdLst>
  <p:handoutMasterIdLst>
    <p:handoutMasterId r:id="rId64"/>
  </p:handoutMasterIdLst>
  <p:sldIdLst>
    <p:sldId id="411" r:id="rId2"/>
    <p:sldId id="357" r:id="rId3"/>
    <p:sldId id="410" r:id="rId4"/>
    <p:sldId id="356" r:id="rId5"/>
    <p:sldId id="388" r:id="rId6"/>
    <p:sldId id="361" r:id="rId7"/>
    <p:sldId id="362" r:id="rId8"/>
    <p:sldId id="378" r:id="rId9"/>
    <p:sldId id="379" r:id="rId10"/>
    <p:sldId id="381" r:id="rId11"/>
    <p:sldId id="383" r:id="rId12"/>
    <p:sldId id="384" r:id="rId13"/>
    <p:sldId id="385" r:id="rId14"/>
    <p:sldId id="382" r:id="rId15"/>
    <p:sldId id="386" r:id="rId16"/>
    <p:sldId id="363" r:id="rId17"/>
    <p:sldId id="375" r:id="rId18"/>
    <p:sldId id="373" r:id="rId19"/>
    <p:sldId id="258" r:id="rId20"/>
    <p:sldId id="260" r:id="rId21"/>
    <p:sldId id="374" r:id="rId22"/>
    <p:sldId id="389" r:id="rId23"/>
    <p:sldId id="390" r:id="rId24"/>
    <p:sldId id="391" r:id="rId25"/>
    <p:sldId id="392" r:id="rId26"/>
    <p:sldId id="393" r:id="rId27"/>
    <p:sldId id="394" r:id="rId28"/>
    <p:sldId id="395" r:id="rId29"/>
    <p:sldId id="397" r:id="rId30"/>
    <p:sldId id="365" r:id="rId31"/>
    <p:sldId id="366" r:id="rId32"/>
    <p:sldId id="326" r:id="rId33"/>
    <p:sldId id="398" r:id="rId34"/>
    <p:sldId id="399" r:id="rId35"/>
    <p:sldId id="400" r:id="rId36"/>
    <p:sldId id="401" r:id="rId37"/>
    <p:sldId id="387" r:id="rId38"/>
    <p:sldId id="273" r:id="rId39"/>
    <p:sldId id="370" r:id="rId40"/>
    <p:sldId id="371" r:id="rId41"/>
    <p:sldId id="372" r:id="rId42"/>
    <p:sldId id="316" r:id="rId43"/>
    <p:sldId id="295" r:id="rId44"/>
    <p:sldId id="349" r:id="rId45"/>
    <p:sldId id="351" r:id="rId46"/>
    <p:sldId id="353" r:id="rId47"/>
    <p:sldId id="354" r:id="rId48"/>
    <p:sldId id="355" r:id="rId49"/>
    <p:sldId id="310" r:id="rId50"/>
    <p:sldId id="337" r:id="rId51"/>
    <p:sldId id="311" r:id="rId52"/>
    <p:sldId id="259" r:id="rId53"/>
    <p:sldId id="403" r:id="rId54"/>
    <p:sldId id="404" r:id="rId55"/>
    <p:sldId id="405" r:id="rId56"/>
    <p:sldId id="367" r:id="rId57"/>
    <p:sldId id="368" r:id="rId58"/>
    <p:sldId id="369" r:id="rId59"/>
    <p:sldId id="402" r:id="rId60"/>
    <p:sldId id="318" r:id="rId61"/>
    <p:sldId id="407"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091A"/>
    <a:srgbClr val="CC0000"/>
    <a:srgbClr val="660033"/>
    <a:srgbClr val="80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85" autoAdjust="0"/>
    <p:restoredTop sz="94360" autoAdjust="0"/>
  </p:normalViewPr>
  <p:slideViewPr>
    <p:cSldViewPr snapToGrid="0" snapToObjects="1">
      <p:cViewPr varScale="1">
        <p:scale>
          <a:sx n="107" d="100"/>
          <a:sy n="107" d="100"/>
        </p:scale>
        <p:origin x="1986" y="126"/>
      </p:cViewPr>
      <p:guideLst>
        <p:guide orient="horz" pos="2160"/>
        <p:guide pos="2880"/>
      </p:guideLst>
    </p:cSldViewPr>
  </p:slideViewPr>
  <p:notesTextViewPr>
    <p:cViewPr>
      <p:scale>
        <a:sx n="3" d="2"/>
        <a:sy n="3" d="2"/>
      </p:scale>
      <p:origin x="0" y="0"/>
    </p:cViewPr>
  </p:notesTextViewPr>
  <p:sorterViewPr>
    <p:cViewPr>
      <p:scale>
        <a:sx n="100" d="100"/>
        <a:sy n="100" d="100"/>
      </p:scale>
      <p:origin x="0" y="-46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A4FF90D-B071-4BF9-AE61-D3E9FB8F0792}" type="datetimeFigureOut">
              <a:rPr lang="en-US" smtClean="0"/>
              <a:t>4/24/2024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4C70E71-3C3B-4652-AD89-33EAD3207D37}" type="slidenum">
              <a:rPr lang="en-US" smtClean="0"/>
              <a:t>‹#›</a:t>
            </a:fld>
            <a:endParaRPr lang="en-US"/>
          </a:p>
        </p:txBody>
      </p:sp>
    </p:spTree>
    <p:extLst>
      <p:ext uri="{BB962C8B-B14F-4D97-AF65-F5344CB8AC3E}">
        <p14:creationId xmlns:p14="http://schemas.microsoft.com/office/powerpoint/2010/main" val="1830524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312AB26-C089-4D78-82CD-F1254B987EF6}" type="datetimeFigureOut">
              <a:rPr lang="en-US" smtClean="0"/>
              <a:t>4/24/2024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B2133EA-C26E-4B3C-8A77-16529A0106EA}" type="slidenum">
              <a:rPr lang="en-US" smtClean="0"/>
              <a:t>‹#›</a:t>
            </a:fld>
            <a:endParaRPr lang="en-US"/>
          </a:p>
        </p:txBody>
      </p:sp>
    </p:spTree>
    <p:extLst>
      <p:ext uri="{BB962C8B-B14F-4D97-AF65-F5344CB8AC3E}">
        <p14:creationId xmlns:p14="http://schemas.microsoft.com/office/powerpoint/2010/main" val="1139825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1</a:t>
            </a:fld>
            <a:endParaRPr lang="en-US"/>
          </a:p>
        </p:txBody>
      </p:sp>
    </p:spTree>
    <p:extLst>
      <p:ext uri="{BB962C8B-B14F-4D97-AF65-F5344CB8AC3E}">
        <p14:creationId xmlns:p14="http://schemas.microsoft.com/office/powerpoint/2010/main" val="3920473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10</a:t>
            </a:fld>
            <a:endParaRPr lang="en-US"/>
          </a:p>
        </p:txBody>
      </p:sp>
    </p:spTree>
    <p:extLst>
      <p:ext uri="{BB962C8B-B14F-4D97-AF65-F5344CB8AC3E}">
        <p14:creationId xmlns:p14="http://schemas.microsoft.com/office/powerpoint/2010/main" val="2939257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11</a:t>
            </a:fld>
            <a:endParaRPr lang="en-US"/>
          </a:p>
        </p:txBody>
      </p:sp>
    </p:spTree>
    <p:extLst>
      <p:ext uri="{BB962C8B-B14F-4D97-AF65-F5344CB8AC3E}">
        <p14:creationId xmlns:p14="http://schemas.microsoft.com/office/powerpoint/2010/main" val="617182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12</a:t>
            </a:fld>
            <a:endParaRPr lang="en-US"/>
          </a:p>
        </p:txBody>
      </p:sp>
    </p:spTree>
    <p:extLst>
      <p:ext uri="{BB962C8B-B14F-4D97-AF65-F5344CB8AC3E}">
        <p14:creationId xmlns:p14="http://schemas.microsoft.com/office/powerpoint/2010/main" val="1743555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13</a:t>
            </a:fld>
            <a:endParaRPr lang="en-US"/>
          </a:p>
        </p:txBody>
      </p:sp>
    </p:spTree>
    <p:extLst>
      <p:ext uri="{BB962C8B-B14F-4D97-AF65-F5344CB8AC3E}">
        <p14:creationId xmlns:p14="http://schemas.microsoft.com/office/powerpoint/2010/main" val="1184363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15</a:t>
            </a:fld>
            <a:endParaRPr lang="en-US"/>
          </a:p>
        </p:txBody>
      </p:sp>
    </p:spTree>
    <p:extLst>
      <p:ext uri="{BB962C8B-B14F-4D97-AF65-F5344CB8AC3E}">
        <p14:creationId xmlns:p14="http://schemas.microsoft.com/office/powerpoint/2010/main" val="3435350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16</a:t>
            </a:fld>
            <a:endParaRPr lang="en-US"/>
          </a:p>
        </p:txBody>
      </p:sp>
    </p:spTree>
    <p:extLst>
      <p:ext uri="{BB962C8B-B14F-4D97-AF65-F5344CB8AC3E}">
        <p14:creationId xmlns:p14="http://schemas.microsoft.com/office/powerpoint/2010/main" val="3107059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17</a:t>
            </a:fld>
            <a:endParaRPr lang="en-US"/>
          </a:p>
        </p:txBody>
      </p:sp>
    </p:spTree>
    <p:extLst>
      <p:ext uri="{BB962C8B-B14F-4D97-AF65-F5344CB8AC3E}">
        <p14:creationId xmlns:p14="http://schemas.microsoft.com/office/powerpoint/2010/main" val="3913034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18</a:t>
            </a:fld>
            <a:endParaRPr lang="en-US"/>
          </a:p>
        </p:txBody>
      </p:sp>
    </p:spTree>
    <p:extLst>
      <p:ext uri="{BB962C8B-B14F-4D97-AF65-F5344CB8AC3E}">
        <p14:creationId xmlns:p14="http://schemas.microsoft.com/office/powerpoint/2010/main" val="3119715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19</a:t>
            </a:fld>
            <a:endParaRPr lang="en-US"/>
          </a:p>
        </p:txBody>
      </p:sp>
    </p:spTree>
    <p:extLst>
      <p:ext uri="{BB962C8B-B14F-4D97-AF65-F5344CB8AC3E}">
        <p14:creationId xmlns:p14="http://schemas.microsoft.com/office/powerpoint/2010/main" val="485895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20</a:t>
            </a:fld>
            <a:endParaRPr lang="en-US"/>
          </a:p>
        </p:txBody>
      </p:sp>
    </p:spTree>
    <p:extLst>
      <p:ext uri="{BB962C8B-B14F-4D97-AF65-F5344CB8AC3E}">
        <p14:creationId xmlns:p14="http://schemas.microsoft.com/office/powerpoint/2010/main" val="372038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a:t>
            </a:fld>
            <a:endParaRPr lang="en-US"/>
          </a:p>
        </p:txBody>
      </p:sp>
    </p:spTree>
    <p:extLst>
      <p:ext uri="{BB962C8B-B14F-4D97-AF65-F5344CB8AC3E}">
        <p14:creationId xmlns:p14="http://schemas.microsoft.com/office/powerpoint/2010/main" val="2246529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21</a:t>
            </a:fld>
            <a:endParaRPr lang="en-US"/>
          </a:p>
        </p:txBody>
      </p:sp>
    </p:spTree>
    <p:extLst>
      <p:ext uri="{BB962C8B-B14F-4D97-AF65-F5344CB8AC3E}">
        <p14:creationId xmlns:p14="http://schemas.microsoft.com/office/powerpoint/2010/main" val="3149000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22</a:t>
            </a:fld>
            <a:endParaRPr lang="en-US"/>
          </a:p>
        </p:txBody>
      </p:sp>
    </p:spTree>
    <p:extLst>
      <p:ext uri="{BB962C8B-B14F-4D97-AF65-F5344CB8AC3E}">
        <p14:creationId xmlns:p14="http://schemas.microsoft.com/office/powerpoint/2010/main" val="1275090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23</a:t>
            </a:fld>
            <a:endParaRPr lang="en-US"/>
          </a:p>
        </p:txBody>
      </p:sp>
    </p:spTree>
    <p:extLst>
      <p:ext uri="{BB962C8B-B14F-4D97-AF65-F5344CB8AC3E}">
        <p14:creationId xmlns:p14="http://schemas.microsoft.com/office/powerpoint/2010/main" val="2686718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25</a:t>
            </a:fld>
            <a:endParaRPr lang="en-US"/>
          </a:p>
        </p:txBody>
      </p:sp>
    </p:spTree>
    <p:extLst>
      <p:ext uri="{BB962C8B-B14F-4D97-AF65-F5344CB8AC3E}">
        <p14:creationId xmlns:p14="http://schemas.microsoft.com/office/powerpoint/2010/main" val="4289223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26</a:t>
            </a:fld>
            <a:endParaRPr lang="en-US"/>
          </a:p>
        </p:txBody>
      </p:sp>
    </p:spTree>
    <p:extLst>
      <p:ext uri="{BB962C8B-B14F-4D97-AF65-F5344CB8AC3E}">
        <p14:creationId xmlns:p14="http://schemas.microsoft.com/office/powerpoint/2010/main" val="3518363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28</a:t>
            </a:fld>
            <a:endParaRPr lang="en-US"/>
          </a:p>
        </p:txBody>
      </p:sp>
    </p:spTree>
    <p:extLst>
      <p:ext uri="{BB962C8B-B14F-4D97-AF65-F5344CB8AC3E}">
        <p14:creationId xmlns:p14="http://schemas.microsoft.com/office/powerpoint/2010/main" val="4063813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29</a:t>
            </a:fld>
            <a:endParaRPr lang="en-US"/>
          </a:p>
        </p:txBody>
      </p:sp>
    </p:spTree>
    <p:extLst>
      <p:ext uri="{BB962C8B-B14F-4D97-AF65-F5344CB8AC3E}">
        <p14:creationId xmlns:p14="http://schemas.microsoft.com/office/powerpoint/2010/main" val="556047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32</a:t>
            </a:fld>
            <a:endParaRPr lang="en-US"/>
          </a:p>
        </p:txBody>
      </p:sp>
    </p:spTree>
    <p:extLst>
      <p:ext uri="{BB962C8B-B14F-4D97-AF65-F5344CB8AC3E}">
        <p14:creationId xmlns:p14="http://schemas.microsoft.com/office/powerpoint/2010/main" val="1184819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33</a:t>
            </a:fld>
            <a:endParaRPr lang="en-US"/>
          </a:p>
        </p:txBody>
      </p:sp>
    </p:spTree>
    <p:extLst>
      <p:ext uri="{BB962C8B-B14F-4D97-AF65-F5344CB8AC3E}">
        <p14:creationId xmlns:p14="http://schemas.microsoft.com/office/powerpoint/2010/main" val="3379181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34</a:t>
            </a:fld>
            <a:endParaRPr lang="en-US"/>
          </a:p>
        </p:txBody>
      </p:sp>
    </p:spTree>
    <p:extLst>
      <p:ext uri="{BB962C8B-B14F-4D97-AF65-F5344CB8AC3E}">
        <p14:creationId xmlns:p14="http://schemas.microsoft.com/office/powerpoint/2010/main" val="2600446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3</a:t>
            </a:fld>
            <a:endParaRPr lang="en-US"/>
          </a:p>
        </p:txBody>
      </p:sp>
    </p:spTree>
    <p:extLst>
      <p:ext uri="{BB962C8B-B14F-4D97-AF65-F5344CB8AC3E}">
        <p14:creationId xmlns:p14="http://schemas.microsoft.com/office/powerpoint/2010/main" val="3566225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35</a:t>
            </a:fld>
            <a:endParaRPr lang="en-US"/>
          </a:p>
        </p:txBody>
      </p:sp>
    </p:spTree>
    <p:extLst>
      <p:ext uri="{BB962C8B-B14F-4D97-AF65-F5344CB8AC3E}">
        <p14:creationId xmlns:p14="http://schemas.microsoft.com/office/powerpoint/2010/main" val="34979911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36</a:t>
            </a:fld>
            <a:endParaRPr lang="en-US"/>
          </a:p>
        </p:txBody>
      </p:sp>
    </p:spTree>
    <p:extLst>
      <p:ext uri="{BB962C8B-B14F-4D97-AF65-F5344CB8AC3E}">
        <p14:creationId xmlns:p14="http://schemas.microsoft.com/office/powerpoint/2010/main" val="3384051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37</a:t>
            </a:fld>
            <a:endParaRPr lang="en-US"/>
          </a:p>
        </p:txBody>
      </p:sp>
    </p:spTree>
    <p:extLst>
      <p:ext uri="{BB962C8B-B14F-4D97-AF65-F5344CB8AC3E}">
        <p14:creationId xmlns:p14="http://schemas.microsoft.com/office/powerpoint/2010/main" val="3782456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38</a:t>
            </a:fld>
            <a:endParaRPr lang="en-US"/>
          </a:p>
        </p:txBody>
      </p:sp>
    </p:spTree>
    <p:extLst>
      <p:ext uri="{BB962C8B-B14F-4D97-AF65-F5344CB8AC3E}">
        <p14:creationId xmlns:p14="http://schemas.microsoft.com/office/powerpoint/2010/main" val="2670097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42</a:t>
            </a:fld>
            <a:endParaRPr lang="en-US"/>
          </a:p>
        </p:txBody>
      </p:sp>
    </p:spTree>
    <p:extLst>
      <p:ext uri="{BB962C8B-B14F-4D97-AF65-F5344CB8AC3E}">
        <p14:creationId xmlns:p14="http://schemas.microsoft.com/office/powerpoint/2010/main" val="4264240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43</a:t>
            </a:fld>
            <a:endParaRPr lang="en-US"/>
          </a:p>
        </p:txBody>
      </p:sp>
    </p:spTree>
    <p:extLst>
      <p:ext uri="{BB962C8B-B14F-4D97-AF65-F5344CB8AC3E}">
        <p14:creationId xmlns:p14="http://schemas.microsoft.com/office/powerpoint/2010/main" val="12199009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133EA-C26E-4B3C-8A77-16529A0106EA}" type="slidenum">
              <a:rPr lang="en-US" smtClean="0"/>
              <a:t>44</a:t>
            </a:fld>
            <a:endParaRPr lang="en-US" dirty="0"/>
          </a:p>
        </p:txBody>
      </p:sp>
    </p:spTree>
    <p:extLst>
      <p:ext uri="{BB962C8B-B14F-4D97-AF65-F5344CB8AC3E}">
        <p14:creationId xmlns:p14="http://schemas.microsoft.com/office/powerpoint/2010/main" val="453359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2133EA-C26E-4B3C-8A77-16529A0106EA}" type="slidenum">
              <a:rPr lang="en-US" smtClean="0"/>
              <a:t>45</a:t>
            </a:fld>
            <a:endParaRPr lang="en-US" dirty="0"/>
          </a:p>
        </p:txBody>
      </p:sp>
    </p:spTree>
    <p:extLst>
      <p:ext uri="{BB962C8B-B14F-4D97-AF65-F5344CB8AC3E}">
        <p14:creationId xmlns:p14="http://schemas.microsoft.com/office/powerpoint/2010/main" val="6138050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133EA-C26E-4B3C-8A77-16529A0106EA}" type="slidenum">
              <a:rPr lang="en-US" smtClean="0"/>
              <a:t>46</a:t>
            </a:fld>
            <a:endParaRPr lang="en-US" dirty="0"/>
          </a:p>
        </p:txBody>
      </p:sp>
    </p:spTree>
    <p:extLst>
      <p:ext uri="{BB962C8B-B14F-4D97-AF65-F5344CB8AC3E}">
        <p14:creationId xmlns:p14="http://schemas.microsoft.com/office/powerpoint/2010/main" val="6240423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133EA-C26E-4B3C-8A77-16529A0106EA}" type="slidenum">
              <a:rPr lang="en-US" smtClean="0"/>
              <a:t>47</a:t>
            </a:fld>
            <a:endParaRPr lang="en-US" dirty="0"/>
          </a:p>
        </p:txBody>
      </p:sp>
    </p:spTree>
    <p:extLst>
      <p:ext uri="{BB962C8B-B14F-4D97-AF65-F5344CB8AC3E}">
        <p14:creationId xmlns:p14="http://schemas.microsoft.com/office/powerpoint/2010/main" val="2580610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4</a:t>
            </a:fld>
            <a:endParaRPr lang="en-US"/>
          </a:p>
        </p:txBody>
      </p:sp>
    </p:spTree>
    <p:extLst>
      <p:ext uri="{BB962C8B-B14F-4D97-AF65-F5344CB8AC3E}">
        <p14:creationId xmlns:p14="http://schemas.microsoft.com/office/powerpoint/2010/main" val="35953096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133EA-C26E-4B3C-8A77-16529A0106EA}" type="slidenum">
              <a:rPr lang="en-US" smtClean="0"/>
              <a:t>48</a:t>
            </a:fld>
            <a:endParaRPr lang="en-US" dirty="0"/>
          </a:p>
        </p:txBody>
      </p:sp>
    </p:spTree>
    <p:extLst>
      <p:ext uri="{BB962C8B-B14F-4D97-AF65-F5344CB8AC3E}">
        <p14:creationId xmlns:p14="http://schemas.microsoft.com/office/powerpoint/2010/main" val="37142432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49</a:t>
            </a:fld>
            <a:endParaRPr lang="en-US"/>
          </a:p>
        </p:txBody>
      </p:sp>
    </p:spTree>
    <p:extLst>
      <p:ext uri="{BB962C8B-B14F-4D97-AF65-F5344CB8AC3E}">
        <p14:creationId xmlns:p14="http://schemas.microsoft.com/office/powerpoint/2010/main" val="14260062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50</a:t>
            </a:fld>
            <a:endParaRPr lang="en-US"/>
          </a:p>
        </p:txBody>
      </p:sp>
    </p:spTree>
    <p:extLst>
      <p:ext uri="{BB962C8B-B14F-4D97-AF65-F5344CB8AC3E}">
        <p14:creationId xmlns:p14="http://schemas.microsoft.com/office/powerpoint/2010/main" val="24370075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51</a:t>
            </a:fld>
            <a:endParaRPr lang="en-US"/>
          </a:p>
        </p:txBody>
      </p:sp>
    </p:spTree>
    <p:extLst>
      <p:ext uri="{BB962C8B-B14F-4D97-AF65-F5344CB8AC3E}">
        <p14:creationId xmlns:p14="http://schemas.microsoft.com/office/powerpoint/2010/main" val="14997820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52</a:t>
            </a:fld>
            <a:endParaRPr lang="en-US"/>
          </a:p>
        </p:txBody>
      </p:sp>
    </p:spTree>
    <p:extLst>
      <p:ext uri="{BB962C8B-B14F-4D97-AF65-F5344CB8AC3E}">
        <p14:creationId xmlns:p14="http://schemas.microsoft.com/office/powerpoint/2010/main" val="15893375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53</a:t>
            </a:fld>
            <a:endParaRPr lang="en-US"/>
          </a:p>
        </p:txBody>
      </p:sp>
    </p:spTree>
    <p:extLst>
      <p:ext uri="{BB962C8B-B14F-4D97-AF65-F5344CB8AC3E}">
        <p14:creationId xmlns:p14="http://schemas.microsoft.com/office/powerpoint/2010/main" val="3902827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54</a:t>
            </a:fld>
            <a:endParaRPr lang="en-US"/>
          </a:p>
        </p:txBody>
      </p:sp>
    </p:spTree>
    <p:extLst>
      <p:ext uri="{BB962C8B-B14F-4D97-AF65-F5344CB8AC3E}">
        <p14:creationId xmlns:p14="http://schemas.microsoft.com/office/powerpoint/2010/main" val="1279189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55</a:t>
            </a:fld>
            <a:endParaRPr lang="en-US"/>
          </a:p>
        </p:txBody>
      </p:sp>
    </p:spTree>
    <p:extLst>
      <p:ext uri="{BB962C8B-B14F-4D97-AF65-F5344CB8AC3E}">
        <p14:creationId xmlns:p14="http://schemas.microsoft.com/office/powerpoint/2010/main" val="25788364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59</a:t>
            </a:fld>
            <a:endParaRPr lang="en-US"/>
          </a:p>
        </p:txBody>
      </p:sp>
    </p:spTree>
    <p:extLst>
      <p:ext uri="{BB962C8B-B14F-4D97-AF65-F5344CB8AC3E}">
        <p14:creationId xmlns:p14="http://schemas.microsoft.com/office/powerpoint/2010/main" val="2236818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60</a:t>
            </a:fld>
            <a:endParaRPr lang="en-US"/>
          </a:p>
        </p:txBody>
      </p:sp>
    </p:spTree>
    <p:extLst>
      <p:ext uri="{BB962C8B-B14F-4D97-AF65-F5344CB8AC3E}">
        <p14:creationId xmlns:p14="http://schemas.microsoft.com/office/powerpoint/2010/main" val="3524099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5</a:t>
            </a:fld>
            <a:endParaRPr lang="en-US"/>
          </a:p>
        </p:txBody>
      </p:sp>
    </p:spTree>
    <p:extLst>
      <p:ext uri="{BB962C8B-B14F-4D97-AF65-F5344CB8AC3E}">
        <p14:creationId xmlns:p14="http://schemas.microsoft.com/office/powerpoint/2010/main" val="15353676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61</a:t>
            </a:fld>
            <a:endParaRPr lang="en-US"/>
          </a:p>
        </p:txBody>
      </p:sp>
    </p:spTree>
    <p:extLst>
      <p:ext uri="{BB962C8B-B14F-4D97-AF65-F5344CB8AC3E}">
        <p14:creationId xmlns:p14="http://schemas.microsoft.com/office/powerpoint/2010/main" val="787588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6</a:t>
            </a:fld>
            <a:endParaRPr lang="en-US"/>
          </a:p>
        </p:txBody>
      </p:sp>
    </p:spTree>
    <p:extLst>
      <p:ext uri="{BB962C8B-B14F-4D97-AF65-F5344CB8AC3E}">
        <p14:creationId xmlns:p14="http://schemas.microsoft.com/office/powerpoint/2010/main" val="408781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7</a:t>
            </a:fld>
            <a:endParaRPr lang="en-US"/>
          </a:p>
        </p:txBody>
      </p:sp>
    </p:spTree>
    <p:extLst>
      <p:ext uri="{BB962C8B-B14F-4D97-AF65-F5344CB8AC3E}">
        <p14:creationId xmlns:p14="http://schemas.microsoft.com/office/powerpoint/2010/main" val="403797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8</a:t>
            </a:fld>
            <a:endParaRPr lang="en-US"/>
          </a:p>
        </p:txBody>
      </p:sp>
    </p:spTree>
    <p:extLst>
      <p:ext uri="{BB962C8B-B14F-4D97-AF65-F5344CB8AC3E}">
        <p14:creationId xmlns:p14="http://schemas.microsoft.com/office/powerpoint/2010/main" val="3023741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9</a:t>
            </a:fld>
            <a:endParaRPr lang="en-US"/>
          </a:p>
        </p:txBody>
      </p:sp>
    </p:spTree>
    <p:extLst>
      <p:ext uri="{BB962C8B-B14F-4D97-AF65-F5344CB8AC3E}">
        <p14:creationId xmlns:p14="http://schemas.microsoft.com/office/powerpoint/2010/main" val="2802462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31782" y="569311"/>
            <a:ext cx="5655018" cy="2040759"/>
          </a:xfrm>
        </p:spPr>
        <p:txBody>
          <a:body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031782" y="2890346"/>
            <a:ext cx="5655017" cy="274845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Picture Placeholder 2"/>
          <p:cNvSpPr>
            <a:spLocks noGrp="1"/>
          </p:cNvSpPr>
          <p:nvPr>
            <p:ph type="pic" idx="14"/>
          </p:nvPr>
        </p:nvSpPr>
        <p:spPr>
          <a:xfrm>
            <a:off x="0" y="0"/>
            <a:ext cx="2758966" cy="5940101"/>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4222421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bg.jpg"/>
          <p:cNvPicPr>
            <a:picLocks noChangeAspect="1"/>
          </p:cNvPicPr>
          <p:nvPr userDrawn="1"/>
        </p:nvPicPr>
        <p:blipFill>
          <a:blip r:embed="rId2" cstate="email">
            <a:alphaModFix amt="60000"/>
            <a:extLst>
              <a:ext uri="{28A0092B-C50C-407E-A947-70E740481C1C}">
                <a14:useLocalDpi xmlns:a14="http://schemas.microsoft.com/office/drawing/2010/main" val="0"/>
              </a:ext>
            </a:extLst>
          </a:blip>
          <a:stretch>
            <a:fillRect/>
          </a:stretch>
        </p:blipFill>
        <p:spPr>
          <a:xfrm>
            <a:off x="0" y="-19707"/>
            <a:ext cx="9144000" cy="6877707"/>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5321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54708"/>
            <a:ext cx="9144000" cy="602566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47946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Picture Placeholder 2"/>
          <p:cNvSpPr>
            <a:spLocks noGrp="1"/>
          </p:cNvSpPr>
          <p:nvPr>
            <p:ph type="pic" idx="13"/>
          </p:nvPr>
        </p:nvSpPr>
        <p:spPr>
          <a:xfrm>
            <a:off x="401086" y="430146"/>
            <a:ext cx="8397229" cy="5182226"/>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711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3338" y="274639"/>
            <a:ext cx="8123462" cy="1143000"/>
          </a:xfrm>
        </p:spPr>
        <p:txBody>
          <a:bodyPr/>
          <a:lstStyle/>
          <a:p>
            <a:r>
              <a:rPr lang="en-US"/>
              <a:t>Click to edit Master title style</a:t>
            </a:r>
          </a:p>
        </p:txBody>
      </p:sp>
      <p:sp>
        <p:nvSpPr>
          <p:cNvPr id="3" name="Content Placeholder 2"/>
          <p:cNvSpPr>
            <a:spLocks noGrp="1"/>
          </p:cNvSpPr>
          <p:nvPr>
            <p:ph idx="1"/>
          </p:nvPr>
        </p:nvSpPr>
        <p:spPr>
          <a:xfrm>
            <a:off x="563338" y="1600201"/>
            <a:ext cx="8123462" cy="39507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2"/>
          <p:cNvSpPr>
            <a:spLocks noGrp="1"/>
          </p:cNvSpPr>
          <p:nvPr>
            <p:ph type="pic" idx="13"/>
          </p:nvPr>
        </p:nvSpPr>
        <p:spPr>
          <a:xfrm>
            <a:off x="6234386" y="1600201"/>
            <a:ext cx="2452414" cy="2988015"/>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2313228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402" y="4501931"/>
            <a:ext cx="7675313" cy="1267044"/>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819402" y="3011380"/>
            <a:ext cx="7675314" cy="139552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Picture Placeholder 2"/>
          <p:cNvSpPr>
            <a:spLocks noGrp="1"/>
          </p:cNvSpPr>
          <p:nvPr>
            <p:ph type="pic" idx="13"/>
          </p:nvPr>
        </p:nvSpPr>
        <p:spPr>
          <a:xfrm>
            <a:off x="819401" y="378937"/>
            <a:ext cx="7675313" cy="2417007"/>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411427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9458" y="274639"/>
            <a:ext cx="8287342" cy="1143000"/>
          </a:xfrm>
        </p:spPr>
        <p:txBody>
          <a:bodyPr/>
          <a:lstStyle/>
          <a:p>
            <a:r>
              <a:rPr lang="en-US" dirty="0"/>
              <a:t>Click to edit Master title style</a:t>
            </a:r>
          </a:p>
        </p:txBody>
      </p:sp>
      <p:sp>
        <p:nvSpPr>
          <p:cNvPr id="3" name="Content Placeholder 2"/>
          <p:cNvSpPr>
            <a:spLocks noGrp="1"/>
          </p:cNvSpPr>
          <p:nvPr>
            <p:ph sz="half" idx="1"/>
          </p:nvPr>
        </p:nvSpPr>
        <p:spPr>
          <a:xfrm>
            <a:off x="399458" y="1600201"/>
            <a:ext cx="4097003" cy="4083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32039" y="1600201"/>
            <a:ext cx="3954763" cy="4083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625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58966" y="274637"/>
            <a:ext cx="5927834" cy="741363"/>
          </a:xfrm>
        </p:spPr>
        <p:txBody>
          <a:bodyPr>
            <a:noAutofit/>
          </a:bodyPr>
          <a:lstStyle>
            <a:lvl1pPr>
              <a:defRPr sz="3800"/>
            </a:lvl1pPr>
          </a:lstStyle>
          <a:p>
            <a:r>
              <a:rPr lang="en-US"/>
              <a:t>Click to edit Master title style</a:t>
            </a:r>
            <a:endParaRPr lang="en-US" dirty="0"/>
          </a:p>
        </p:txBody>
      </p:sp>
      <p:sp>
        <p:nvSpPr>
          <p:cNvPr id="3" name="Text Placeholder 2"/>
          <p:cNvSpPr>
            <a:spLocks noGrp="1"/>
          </p:cNvSpPr>
          <p:nvPr>
            <p:ph type="body" idx="1"/>
          </p:nvPr>
        </p:nvSpPr>
        <p:spPr>
          <a:xfrm>
            <a:off x="2758966" y="1215232"/>
            <a:ext cx="299544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758966" y="1854994"/>
            <a:ext cx="2995448" cy="38597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29586" y="1215232"/>
            <a:ext cx="275721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29586" y="1854994"/>
            <a:ext cx="2757214" cy="38597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idx="13"/>
          </p:nvPr>
        </p:nvSpPr>
        <p:spPr>
          <a:xfrm>
            <a:off x="155267" y="274637"/>
            <a:ext cx="2452414" cy="2623723"/>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2" name="Picture Placeholder 2"/>
          <p:cNvSpPr>
            <a:spLocks noGrp="1"/>
          </p:cNvSpPr>
          <p:nvPr>
            <p:ph type="pic" idx="14"/>
          </p:nvPr>
        </p:nvSpPr>
        <p:spPr>
          <a:xfrm>
            <a:off x="155267" y="3116479"/>
            <a:ext cx="2452414" cy="2598308"/>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313644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11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2"/>
          <p:cNvSpPr>
            <a:spLocks noGrp="1"/>
          </p:cNvSpPr>
          <p:nvPr>
            <p:ph type="pic" idx="13"/>
          </p:nvPr>
        </p:nvSpPr>
        <p:spPr>
          <a:xfrm>
            <a:off x="216723" y="348214"/>
            <a:ext cx="3890524" cy="5233432"/>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7" name="Content Placeholder 2"/>
          <p:cNvSpPr>
            <a:spLocks noGrp="1"/>
          </p:cNvSpPr>
          <p:nvPr>
            <p:ph idx="1"/>
          </p:nvPr>
        </p:nvSpPr>
        <p:spPr>
          <a:xfrm>
            <a:off x="4363309" y="348214"/>
            <a:ext cx="4435005" cy="53051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1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901" y="273049"/>
            <a:ext cx="5050305"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964622" y="273052"/>
            <a:ext cx="2722179" cy="53802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60901" y="1435102"/>
            <a:ext cx="5050305" cy="42182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5385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703" y="4800601"/>
            <a:ext cx="7939097"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747703" y="402898"/>
            <a:ext cx="7939097" cy="43246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747703" y="5367338"/>
            <a:ext cx="7939097" cy="4396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04340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g.jpg"/>
          <p:cNvPicPr>
            <a:picLocks noChangeAspect="1"/>
          </p:cNvPicPr>
          <p:nvPr/>
        </p:nvPicPr>
        <p:blipFill>
          <a:blip r:embed="rId14" cstate="email">
            <a:alphaModFix amt="60000"/>
            <a:extLst>
              <a:ext uri="{28A0092B-C50C-407E-A947-70E740481C1C}">
                <a14:useLocalDpi xmlns:a14="http://schemas.microsoft.com/office/drawing/2010/main" val="0"/>
              </a:ext>
            </a:extLst>
          </a:blip>
          <a:stretch>
            <a:fillRect/>
          </a:stretch>
        </p:blipFill>
        <p:spPr>
          <a:xfrm>
            <a:off x="0" y="-19707"/>
            <a:ext cx="9144000" cy="6877707"/>
          </a:xfrm>
          <a:prstGeom prst="rect">
            <a:avLst/>
          </a:prstGeom>
        </p:spPr>
      </p:pic>
      <p:sp>
        <p:nvSpPr>
          <p:cNvPr id="2" name="Title Placeholder 1"/>
          <p:cNvSpPr>
            <a:spLocks noGrp="1"/>
          </p:cNvSpPr>
          <p:nvPr>
            <p:ph type="title"/>
          </p:nvPr>
        </p:nvSpPr>
        <p:spPr>
          <a:xfrm>
            <a:off x="686248" y="274639"/>
            <a:ext cx="8000552"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6248" y="1600201"/>
            <a:ext cx="8000552" cy="3950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2" y="5940101"/>
            <a:ext cx="9143998" cy="917899"/>
          </a:xfrm>
          <a:prstGeom prst="rect">
            <a:avLst/>
          </a:prstGeom>
          <a:solidFill>
            <a:srgbClr val="4106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283640" y="6126164"/>
            <a:ext cx="3342209" cy="567851"/>
          </a:xfrm>
          <a:prstGeom prst="rect">
            <a:avLst/>
          </a:prstGeom>
        </p:spPr>
      </p:pic>
      <p:sp>
        <p:nvSpPr>
          <p:cNvPr id="9" name="TextBox 8"/>
          <p:cNvSpPr txBox="1"/>
          <p:nvPr userDrawn="1"/>
        </p:nvSpPr>
        <p:spPr>
          <a:xfrm>
            <a:off x="5265167" y="6216620"/>
            <a:ext cx="3461968" cy="461665"/>
          </a:xfrm>
          <a:prstGeom prst="rect">
            <a:avLst/>
          </a:prstGeom>
          <a:noFill/>
        </p:spPr>
        <p:txBody>
          <a:bodyPr wrap="square" rtlCol="0">
            <a:spAutoFit/>
          </a:bodyPr>
          <a:lstStyle/>
          <a:p>
            <a:pPr algn="r"/>
            <a:r>
              <a:rPr lang="en-US" sz="2400" dirty="0">
                <a:solidFill>
                  <a:schemeClr val="bg1"/>
                </a:solidFill>
                <a:latin typeface="+mj-lt"/>
              </a:rPr>
              <a:t>Trust but</a:t>
            </a:r>
            <a:r>
              <a:rPr lang="en-US" sz="2400" baseline="0" dirty="0">
                <a:solidFill>
                  <a:schemeClr val="bg1"/>
                </a:solidFill>
                <a:latin typeface="+mj-lt"/>
              </a:rPr>
              <a:t> Verify</a:t>
            </a:r>
            <a:endParaRPr lang="en-US" sz="2400" dirty="0">
              <a:solidFill>
                <a:schemeClr val="bg1"/>
              </a:solidFill>
              <a:latin typeface="+mj-lt"/>
            </a:endParaRPr>
          </a:p>
        </p:txBody>
      </p:sp>
    </p:spTree>
    <p:extLst>
      <p:ext uri="{BB962C8B-B14F-4D97-AF65-F5344CB8AC3E}">
        <p14:creationId xmlns:p14="http://schemas.microsoft.com/office/powerpoint/2010/main" val="30717521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4" r:id="rId8"/>
    <p:sldLayoutId id="2147483685" r:id="rId9"/>
    <p:sldLayoutId id="2147483686" r:id="rId10"/>
    <p:sldLayoutId id="2147483687" r:id="rId11"/>
    <p:sldLayoutId id="2147483673" r:id="rId12"/>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D2E2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4565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4565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4565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udit.misstate.edu/"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msstate.edu/ethics-line/"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1.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210629"/>
            <a:ext cx="7772400" cy="1470025"/>
          </a:xfrm>
        </p:spPr>
        <p:txBody>
          <a:bodyPr>
            <a:normAutofit fontScale="90000"/>
          </a:bodyPr>
          <a:lstStyle/>
          <a:p>
            <a:r>
              <a:rPr lang="en-US" b="1" dirty="0"/>
              <a:t>Basic Control Assessments and Continuous Monitoring Audits</a:t>
            </a:r>
          </a:p>
        </p:txBody>
      </p:sp>
      <p:sp>
        <p:nvSpPr>
          <p:cNvPr id="6" name="Subtitle 5"/>
          <p:cNvSpPr>
            <a:spLocks noGrp="1"/>
          </p:cNvSpPr>
          <p:nvPr>
            <p:ph type="subTitle" idx="1"/>
          </p:nvPr>
        </p:nvSpPr>
        <p:spPr>
          <a:xfrm>
            <a:off x="1295400" y="3657335"/>
            <a:ext cx="6553200" cy="1752600"/>
          </a:xfrm>
        </p:spPr>
        <p:txBody>
          <a:bodyPr>
            <a:normAutofit/>
          </a:bodyPr>
          <a:lstStyle/>
          <a:p>
            <a:pPr>
              <a:spcBef>
                <a:spcPts val="0"/>
              </a:spcBef>
            </a:pPr>
            <a:r>
              <a:rPr lang="en-US" dirty="0">
                <a:solidFill>
                  <a:schemeClr val="tx1"/>
                </a:solidFill>
                <a:latin typeface="Tw Cen MT" panose="020B0602020104020603" pitchFamily="34" charset="0"/>
              </a:rPr>
              <a:t>Office of Internal Audit</a:t>
            </a:r>
          </a:p>
          <a:p>
            <a:pPr>
              <a:spcBef>
                <a:spcPts val="0"/>
              </a:spcBef>
            </a:pPr>
            <a:r>
              <a:rPr lang="en-US" sz="1800" dirty="0">
                <a:solidFill>
                  <a:schemeClr val="tx1"/>
                </a:solidFill>
                <a:latin typeface="Tw Cen MT" panose="020B0602020104020603" pitchFamily="34" charset="0"/>
                <a:hlinkClick r:id="rId3"/>
              </a:rPr>
              <a:t>www.audit.misstate.edu</a:t>
            </a:r>
            <a:r>
              <a:rPr lang="en-US" sz="1800" dirty="0">
                <a:solidFill>
                  <a:schemeClr val="tx1"/>
                </a:solidFill>
                <a:latin typeface="Tw Cen MT" panose="020B0602020104020603" pitchFamily="34" charset="0"/>
              </a:rPr>
              <a:t> </a:t>
            </a:r>
          </a:p>
          <a:p>
            <a:r>
              <a:rPr lang="en-US" sz="2400" dirty="0">
                <a:solidFill>
                  <a:schemeClr val="tx1"/>
                </a:solidFill>
                <a:latin typeface="Tw Cen MT" panose="020B0602020104020603" pitchFamily="34" charset="0"/>
              </a:rPr>
              <a:t>Business Managers &amp; Business Coordinators Training</a:t>
            </a:r>
          </a:p>
          <a:p>
            <a:r>
              <a:rPr lang="en-US" sz="2400" dirty="0">
                <a:solidFill>
                  <a:schemeClr val="tx1"/>
                </a:solidFill>
                <a:latin typeface="Tw Cen MT" panose="020B0602020104020603" pitchFamily="34" charset="0"/>
              </a:rPr>
              <a:t>April 17, 2024</a:t>
            </a:r>
          </a:p>
          <a:p>
            <a:endParaRPr lang="en-US"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2056223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93987"/>
            <a:ext cx="9144000" cy="1470025"/>
          </a:xfrm>
        </p:spPr>
        <p:txBody>
          <a:bodyPr>
            <a:noAutofit/>
          </a:bodyPr>
          <a:lstStyle/>
          <a:p>
            <a:r>
              <a:rPr lang="en-US" sz="5000" b="1" dirty="0"/>
              <a:t>MSU ETHICS LINE</a:t>
            </a:r>
          </a:p>
        </p:txBody>
      </p:sp>
      <p:sp>
        <p:nvSpPr>
          <p:cNvPr id="7" name="Subtitle 6">
            <a:extLst>
              <a:ext uri="{FF2B5EF4-FFF2-40B4-BE49-F238E27FC236}">
                <a16:creationId xmlns:a16="http://schemas.microsoft.com/office/drawing/2014/main" id="{950C8848-3DFA-AFF7-8002-C4145BE36C8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6203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2800" b="1" dirty="0"/>
              <a:t>MSU Ethics Line – What It’s For</a:t>
            </a:r>
          </a:p>
        </p:txBody>
      </p:sp>
      <p:sp>
        <p:nvSpPr>
          <p:cNvPr id="16" name="Subtitle 2"/>
          <p:cNvSpPr>
            <a:spLocks noGrp="1"/>
          </p:cNvSpPr>
          <p:nvPr>
            <p:ph type="subTitle" idx="1"/>
          </p:nvPr>
        </p:nvSpPr>
        <p:spPr>
          <a:xfrm>
            <a:off x="676276" y="1150228"/>
            <a:ext cx="7781924" cy="4686850"/>
          </a:xfrm>
        </p:spPr>
        <p:txBody>
          <a:bodyPr>
            <a:normAutofit/>
          </a:bodyPr>
          <a:lstStyle/>
          <a:p>
            <a:pPr marL="457200" indent="-457200" algn="l">
              <a:buFont typeface="Arial" panose="020B0604020202020204" pitchFamily="34" charset="0"/>
              <a:buChar char="•"/>
            </a:pPr>
            <a:r>
              <a:rPr lang="en-US" dirty="0">
                <a:solidFill>
                  <a:schemeClr val="tx1"/>
                </a:solidFill>
                <a:latin typeface="Tw Cen MT" panose="020B0602020104020603" pitchFamily="34" charset="0"/>
              </a:rPr>
              <a:t>Violations of state and federal laws</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Violations of University policy</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Misuse of University property, resources, or authority for personal gain</a:t>
            </a:r>
          </a:p>
          <a:p>
            <a:pPr marL="457200" indent="-457200" algn="l">
              <a:buFont typeface="Arial" panose="020B0604020202020204" pitchFamily="34" charset="0"/>
              <a:buChar char="•"/>
            </a:pPr>
            <a:endParaRPr lang="en-US" sz="40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20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4108042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2800" b="1" dirty="0"/>
              <a:t>MSU Ethics Line – Info</a:t>
            </a:r>
          </a:p>
        </p:txBody>
      </p:sp>
      <p:sp>
        <p:nvSpPr>
          <p:cNvPr id="16" name="Subtitle 2"/>
          <p:cNvSpPr>
            <a:spLocks noGrp="1"/>
          </p:cNvSpPr>
          <p:nvPr>
            <p:ph type="subTitle" idx="1"/>
          </p:nvPr>
        </p:nvSpPr>
        <p:spPr>
          <a:xfrm>
            <a:off x="676276" y="1150228"/>
            <a:ext cx="7781924" cy="4686850"/>
          </a:xfrm>
        </p:spPr>
        <p:txBody>
          <a:bodyPr>
            <a:normAutofit/>
          </a:bodyPr>
          <a:lstStyle/>
          <a:p>
            <a:pPr marL="457200" indent="-457200" algn="l">
              <a:buFont typeface="Arial" panose="020B0604020202020204" pitchFamily="34" charset="0"/>
              <a:buChar char="•"/>
            </a:pPr>
            <a:r>
              <a:rPr lang="en-US" dirty="0">
                <a:solidFill>
                  <a:schemeClr val="tx1"/>
                </a:solidFill>
                <a:latin typeface="Tw Cen MT" panose="020B0602020104020603" pitchFamily="34" charset="0"/>
              </a:rPr>
              <a:t>By web: </a:t>
            </a:r>
            <a:r>
              <a:rPr lang="en-US" dirty="0">
                <a:solidFill>
                  <a:schemeClr val="tx1"/>
                </a:solidFill>
                <a:latin typeface="Tw Cen MT" panose="020B0602020104020603" pitchFamily="34" charset="0"/>
                <a:hlinkClick r:id="rId3"/>
              </a:rPr>
              <a:t>www.msstate.edu/ethics-line/</a:t>
            </a:r>
            <a:r>
              <a:rPr lang="en-US" dirty="0">
                <a:solidFill>
                  <a:schemeClr val="tx1"/>
                </a:solidFill>
                <a:latin typeface="Tw Cen MT" panose="020B0602020104020603" pitchFamily="34" charset="0"/>
              </a:rPr>
              <a:t> </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By phone: 877-310-0424</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Independently operated to ensure confidentiality where desired </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Process initiated by Internal Audit – reports taken seriously</a:t>
            </a:r>
          </a:p>
          <a:p>
            <a:pPr marL="457200" indent="-457200" algn="l">
              <a:buFont typeface="Arial" panose="020B0604020202020204" pitchFamily="34" charset="0"/>
              <a:buChar char="•"/>
            </a:pPr>
            <a:endParaRPr lang="en-US" sz="40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20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1622925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93987"/>
            <a:ext cx="9144000" cy="1470025"/>
          </a:xfrm>
        </p:spPr>
        <p:txBody>
          <a:bodyPr>
            <a:noAutofit/>
          </a:bodyPr>
          <a:lstStyle/>
          <a:p>
            <a:r>
              <a:rPr lang="en-US" sz="5000" b="1" dirty="0"/>
              <a:t>WHISTLEBLOWER POSTER</a:t>
            </a:r>
          </a:p>
        </p:txBody>
      </p:sp>
      <p:sp>
        <p:nvSpPr>
          <p:cNvPr id="7" name="Subtitle 6">
            <a:extLst>
              <a:ext uri="{FF2B5EF4-FFF2-40B4-BE49-F238E27FC236}">
                <a16:creationId xmlns:a16="http://schemas.microsoft.com/office/drawing/2014/main" id="{950C8848-3DFA-AFF7-8002-C4145BE36C8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8266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96D5E1-0E28-E4DF-3755-F696A0C927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02330" y="43344"/>
            <a:ext cx="5739340" cy="6771312"/>
          </a:xfrm>
          <a:prstGeom prst="rect">
            <a:avLst/>
          </a:prstGeom>
          <a:ln>
            <a:solidFill>
              <a:schemeClr val="tx1"/>
            </a:solidFill>
          </a:ln>
        </p:spPr>
      </p:pic>
    </p:spTree>
    <p:extLst>
      <p:ext uri="{BB962C8B-B14F-4D97-AF65-F5344CB8AC3E}">
        <p14:creationId xmlns:p14="http://schemas.microsoft.com/office/powerpoint/2010/main" val="166405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49"/>
            <a:ext cx="7772400" cy="1138278"/>
          </a:xfrm>
        </p:spPr>
        <p:txBody>
          <a:bodyPr>
            <a:normAutofit/>
          </a:bodyPr>
          <a:lstStyle/>
          <a:p>
            <a:pPr algn="l"/>
            <a:r>
              <a:rPr lang="en-US" sz="2800" b="1" dirty="0"/>
              <a:t>It’s Also On Our Website!</a:t>
            </a:r>
          </a:p>
        </p:txBody>
      </p:sp>
      <p:sp>
        <p:nvSpPr>
          <p:cNvPr id="4" name="Subtitle 3">
            <a:extLst>
              <a:ext uri="{FF2B5EF4-FFF2-40B4-BE49-F238E27FC236}">
                <a16:creationId xmlns:a16="http://schemas.microsoft.com/office/drawing/2014/main" id="{85EA36A6-ECC1-8C17-7967-E0785B79EED3}"/>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2603F432-DD9F-407A-D080-0264BF7561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54689" y="923026"/>
            <a:ext cx="5834621" cy="5011948"/>
          </a:xfrm>
          <a:prstGeom prst="rect">
            <a:avLst/>
          </a:prstGeom>
        </p:spPr>
      </p:pic>
      <p:sp>
        <p:nvSpPr>
          <p:cNvPr id="7" name="Oval 6">
            <a:extLst>
              <a:ext uri="{FF2B5EF4-FFF2-40B4-BE49-F238E27FC236}">
                <a16:creationId xmlns:a16="http://schemas.microsoft.com/office/drawing/2014/main" id="{83383A74-8A28-1A93-A46F-019EEB1B6299}"/>
              </a:ext>
            </a:extLst>
          </p:cNvPr>
          <p:cNvSpPr/>
          <p:nvPr/>
        </p:nvSpPr>
        <p:spPr>
          <a:xfrm>
            <a:off x="2372264" y="4658263"/>
            <a:ext cx="2924355" cy="345057"/>
          </a:xfrm>
          <a:prstGeom prst="ellipse">
            <a:avLst/>
          </a:prstGeom>
          <a:noFill/>
          <a:ln w="3810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41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2800" b="1" dirty="0"/>
              <a:t>Types of Internal Audits at MSU</a:t>
            </a:r>
          </a:p>
        </p:txBody>
      </p:sp>
      <p:sp>
        <p:nvSpPr>
          <p:cNvPr id="16" name="Subtitle 2"/>
          <p:cNvSpPr>
            <a:spLocks noGrp="1"/>
          </p:cNvSpPr>
          <p:nvPr>
            <p:ph type="subTitle" idx="1"/>
          </p:nvPr>
        </p:nvSpPr>
        <p:spPr>
          <a:xfrm>
            <a:off x="676276" y="1150228"/>
            <a:ext cx="7781924" cy="4686850"/>
          </a:xfrm>
        </p:spPr>
        <p:txBody>
          <a:bodyPr>
            <a:normAutofit/>
          </a:bodyPr>
          <a:lstStyle/>
          <a:p>
            <a:pPr marL="457200" indent="-457200" algn="l">
              <a:buFont typeface="Arial" panose="020B0604020202020204" pitchFamily="34" charset="0"/>
              <a:buChar char="•"/>
            </a:pPr>
            <a:r>
              <a:rPr lang="en-US" sz="4000" dirty="0">
                <a:solidFill>
                  <a:schemeClr val="tx1"/>
                </a:solidFill>
                <a:latin typeface="Tw Cen MT" panose="020B0602020104020603" pitchFamily="34" charset="0"/>
              </a:rPr>
              <a:t>Basic Control Assessment</a:t>
            </a:r>
          </a:p>
          <a:p>
            <a:pPr marL="457200" indent="-457200" algn="l">
              <a:buFont typeface="Arial" panose="020B0604020202020204" pitchFamily="34" charset="0"/>
              <a:buChar char="•"/>
            </a:pPr>
            <a:r>
              <a:rPr lang="en-US" sz="4000" dirty="0">
                <a:solidFill>
                  <a:schemeClr val="tx1"/>
                </a:solidFill>
                <a:latin typeface="Tw Cen MT" panose="020B0602020104020603" pitchFamily="34" charset="0"/>
              </a:rPr>
              <a:t>Process Audit</a:t>
            </a:r>
          </a:p>
          <a:p>
            <a:pPr marL="457200" indent="-457200" algn="l">
              <a:buFont typeface="Arial" panose="020B0604020202020204" pitchFamily="34" charset="0"/>
              <a:buChar char="•"/>
            </a:pPr>
            <a:r>
              <a:rPr lang="en-US" sz="4000" dirty="0">
                <a:solidFill>
                  <a:schemeClr val="tx1"/>
                </a:solidFill>
                <a:latin typeface="Tw Cen MT" panose="020B0602020104020603" pitchFamily="34" charset="0"/>
              </a:rPr>
              <a:t>Continuous Audit</a:t>
            </a:r>
          </a:p>
          <a:p>
            <a:pPr marL="457200" indent="-457200" algn="l">
              <a:buFont typeface="Arial" panose="020B0604020202020204" pitchFamily="34" charset="0"/>
              <a:buChar char="•"/>
            </a:pPr>
            <a:r>
              <a:rPr lang="en-US" sz="4000" dirty="0">
                <a:solidFill>
                  <a:schemeClr val="tx1"/>
                </a:solidFill>
                <a:latin typeface="Tw Cen MT" panose="020B0602020104020603" pitchFamily="34" charset="0"/>
              </a:rPr>
              <a:t>Investigation</a:t>
            </a:r>
          </a:p>
          <a:p>
            <a:pPr marL="457200" indent="-457200" algn="l">
              <a:buFont typeface="Arial" panose="020B0604020202020204" pitchFamily="34" charset="0"/>
              <a:buChar char="•"/>
            </a:pPr>
            <a:r>
              <a:rPr lang="en-US" sz="4000" dirty="0">
                <a:solidFill>
                  <a:schemeClr val="tx1"/>
                </a:solidFill>
                <a:latin typeface="Tw Cen MT" panose="020B0602020104020603" pitchFamily="34" charset="0"/>
              </a:rPr>
              <a:t>Follow-up</a:t>
            </a:r>
          </a:p>
          <a:p>
            <a:pPr marL="457200" indent="-457200" algn="l">
              <a:buFont typeface="Arial" panose="020B0604020202020204" pitchFamily="34" charset="0"/>
              <a:buChar char="•"/>
            </a:pPr>
            <a:endParaRPr lang="en-US" sz="40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20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154002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2800" b="1" dirty="0"/>
              <a:t>Why Do We Audit?</a:t>
            </a:r>
          </a:p>
        </p:txBody>
      </p:sp>
      <p:sp>
        <p:nvSpPr>
          <p:cNvPr id="16" name="Subtitle 2"/>
          <p:cNvSpPr>
            <a:spLocks noGrp="1"/>
          </p:cNvSpPr>
          <p:nvPr>
            <p:ph type="subTitle" idx="1"/>
          </p:nvPr>
        </p:nvSpPr>
        <p:spPr>
          <a:xfrm>
            <a:off x="676276" y="1150228"/>
            <a:ext cx="7781924" cy="4686850"/>
          </a:xfrm>
        </p:spPr>
        <p:txBody>
          <a:bodyPr>
            <a:normAutofit/>
          </a:bodyPr>
          <a:lstStyle/>
          <a:p>
            <a:pPr marL="457200" indent="-457200" algn="l">
              <a:buFont typeface="Arial" panose="020B0604020202020204" pitchFamily="34" charset="0"/>
              <a:buChar char="•"/>
            </a:pPr>
            <a:r>
              <a:rPr lang="en-US" sz="3600" dirty="0">
                <a:solidFill>
                  <a:schemeClr val="tx1"/>
                </a:solidFill>
                <a:latin typeface="Tw Cen MT" panose="020B0602020104020603" pitchFamily="34" charset="0"/>
              </a:rPr>
              <a:t>Identification and evaluation of risks</a:t>
            </a:r>
          </a:p>
          <a:p>
            <a:pPr marL="914400" lvl="1" indent="-457200" algn="l">
              <a:buFont typeface="Arial" panose="020B0604020202020204" pitchFamily="34" charset="0"/>
              <a:buChar char="•"/>
            </a:pPr>
            <a:r>
              <a:rPr lang="en-US" sz="3200" dirty="0">
                <a:solidFill>
                  <a:schemeClr val="tx1"/>
                </a:solidFill>
                <a:latin typeface="Tw Cen MT" panose="020B0602020104020603" pitchFamily="34" charset="0"/>
              </a:rPr>
              <a:t>FROCS</a:t>
            </a:r>
          </a:p>
          <a:p>
            <a:pPr marL="1371600" lvl="2" indent="-457200" algn="l">
              <a:buFont typeface="Arial" panose="020B0604020202020204" pitchFamily="34" charset="0"/>
              <a:buChar char="•"/>
            </a:pPr>
            <a:r>
              <a:rPr lang="en-US" sz="2800" dirty="0">
                <a:solidFill>
                  <a:schemeClr val="tx1"/>
                </a:solidFill>
                <a:latin typeface="Tw Cen MT" panose="020B0602020104020603" pitchFamily="34" charset="0"/>
              </a:rPr>
              <a:t>Financial</a:t>
            </a:r>
          </a:p>
          <a:p>
            <a:pPr marL="1371600" lvl="2" indent="-457200" algn="l">
              <a:buFont typeface="Arial" panose="020B0604020202020204" pitchFamily="34" charset="0"/>
              <a:buChar char="•"/>
            </a:pPr>
            <a:r>
              <a:rPr lang="en-US" sz="2800" dirty="0">
                <a:solidFill>
                  <a:schemeClr val="tx1"/>
                </a:solidFill>
                <a:latin typeface="Tw Cen MT" panose="020B0602020104020603" pitchFamily="34" charset="0"/>
              </a:rPr>
              <a:t>Reputational</a:t>
            </a:r>
          </a:p>
          <a:p>
            <a:pPr marL="1371600" lvl="2" indent="-457200" algn="l">
              <a:buFont typeface="Arial" panose="020B0604020202020204" pitchFamily="34" charset="0"/>
              <a:buChar char="•"/>
            </a:pPr>
            <a:r>
              <a:rPr lang="en-US" sz="2800" dirty="0">
                <a:solidFill>
                  <a:schemeClr val="tx1"/>
                </a:solidFill>
                <a:latin typeface="Tw Cen MT" panose="020B0602020104020603" pitchFamily="34" charset="0"/>
              </a:rPr>
              <a:t>Operational</a:t>
            </a:r>
          </a:p>
          <a:p>
            <a:pPr marL="1371600" lvl="2" indent="-457200" algn="l">
              <a:buFont typeface="Arial" panose="020B0604020202020204" pitchFamily="34" charset="0"/>
              <a:buChar char="•"/>
            </a:pPr>
            <a:r>
              <a:rPr lang="en-US" sz="2800" dirty="0">
                <a:solidFill>
                  <a:schemeClr val="tx1"/>
                </a:solidFill>
                <a:latin typeface="Tw Cen MT" panose="020B0602020104020603" pitchFamily="34" charset="0"/>
              </a:rPr>
              <a:t>Compliance</a:t>
            </a:r>
          </a:p>
          <a:p>
            <a:pPr marL="1371600" lvl="2" indent="-457200" algn="l">
              <a:buFont typeface="Arial" panose="020B0604020202020204" pitchFamily="34" charset="0"/>
              <a:buChar char="•"/>
            </a:pPr>
            <a:r>
              <a:rPr lang="en-US" sz="2800" dirty="0">
                <a:solidFill>
                  <a:schemeClr val="tx1"/>
                </a:solidFill>
                <a:latin typeface="Tw Cen MT" panose="020B0602020104020603" pitchFamily="34" charset="0"/>
              </a:rPr>
              <a:t>Strategic</a:t>
            </a:r>
          </a:p>
          <a:p>
            <a:pPr marL="1371600" lvl="2" indent="-457200" algn="l">
              <a:buFont typeface="Arial" panose="020B0604020202020204" pitchFamily="34" charset="0"/>
              <a:buChar char="•"/>
            </a:pPr>
            <a:endParaRPr lang="en-US" sz="20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3885290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2800" b="1" dirty="0"/>
              <a:t>Why Do We Audit?</a:t>
            </a:r>
          </a:p>
        </p:txBody>
      </p:sp>
      <p:sp>
        <p:nvSpPr>
          <p:cNvPr id="16" name="Subtitle 2"/>
          <p:cNvSpPr>
            <a:spLocks noGrp="1"/>
          </p:cNvSpPr>
          <p:nvPr>
            <p:ph type="subTitle" idx="1"/>
          </p:nvPr>
        </p:nvSpPr>
        <p:spPr>
          <a:xfrm>
            <a:off x="676276" y="1150228"/>
            <a:ext cx="7781924" cy="4686850"/>
          </a:xfrm>
        </p:spPr>
        <p:txBody>
          <a:bodyPr>
            <a:normAutofit/>
          </a:bodyPr>
          <a:lstStyle/>
          <a:p>
            <a:pPr marL="457200" indent="-457200" algn="l">
              <a:buFont typeface="Arial" panose="020B0604020202020204" pitchFamily="34" charset="0"/>
              <a:buChar char="•"/>
            </a:pPr>
            <a:r>
              <a:rPr lang="en-US" dirty="0">
                <a:solidFill>
                  <a:schemeClr val="tx1"/>
                </a:solidFill>
                <a:latin typeface="Tw Cen MT" panose="020B0602020104020603" pitchFamily="34" charset="0"/>
              </a:rPr>
              <a:t>Internal controls – are they sufficient to manage risks?</a:t>
            </a:r>
          </a:p>
          <a:p>
            <a:pPr marL="1371600" lvl="2" indent="-457200" algn="l">
              <a:buFont typeface="Arial" panose="020B0604020202020204" pitchFamily="34" charset="0"/>
              <a:buChar char="•"/>
            </a:pPr>
            <a:endParaRPr lang="en-US" sz="20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646862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600" b="1" dirty="0"/>
              <a:t>Internal Controls</a:t>
            </a:r>
          </a:p>
        </p:txBody>
      </p:sp>
      <p:sp>
        <p:nvSpPr>
          <p:cNvPr id="3" name="Subtitle 2"/>
          <p:cNvSpPr>
            <a:spLocks noGrp="1"/>
          </p:cNvSpPr>
          <p:nvPr>
            <p:ph type="subTitle" idx="1"/>
          </p:nvPr>
        </p:nvSpPr>
        <p:spPr>
          <a:xfrm>
            <a:off x="685800" y="1390100"/>
            <a:ext cx="8143875" cy="962575"/>
          </a:xfrm>
        </p:spPr>
        <p:txBody>
          <a:bodyPr>
            <a:normAutofit/>
          </a:bodyPr>
          <a:lstStyle/>
          <a:p>
            <a:pPr algn="l"/>
            <a:r>
              <a:rPr lang="en-US" sz="1900" u="sng" dirty="0">
                <a:solidFill>
                  <a:schemeClr val="tx1"/>
                </a:solidFill>
                <a:latin typeface="Tw Cen MT" panose="020B0602020104020603" pitchFamily="34" charset="0"/>
              </a:rPr>
              <a:t>Internal controls</a:t>
            </a:r>
            <a:r>
              <a:rPr lang="en-US" sz="1900" dirty="0">
                <a:solidFill>
                  <a:schemeClr val="tx1"/>
                </a:solidFill>
                <a:latin typeface="Tw Cen MT" panose="020B0602020104020603" pitchFamily="34" charset="0"/>
              </a:rPr>
              <a:t> - processes that provide reasonable (not absolute) assurance that particular objectives are achieved. </a:t>
            </a:r>
          </a:p>
          <a:p>
            <a:pPr algn="l"/>
            <a:endParaRPr lang="en-US" sz="1900" dirty="0">
              <a:solidFill>
                <a:schemeClr val="tx1"/>
              </a:solidFill>
              <a:latin typeface="Tw Cen MT" panose="020B0602020104020603" pitchFamily="34" charset="0"/>
            </a:endParaRPr>
          </a:p>
        </p:txBody>
      </p:sp>
      <p:sp>
        <p:nvSpPr>
          <p:cNvPr id="4" name="Rectangle 3"/>
          <p:cNvSpPr/>
          <p:nvPr/>
        </p:nvSpPr>
        <p:spPr>
          <a:xfrm>
            <a:off x="556952" y="2374464"/>
            <a:ext cx="3757353" cy="2877711"/>
          </a:xfrm>
          <a:prstGeom prst="rect">
            <a:avLst/>
          </a:prstGeom>
        </p:spPr>
        <p:txBody>
          <a:bodyPr wrap="square">
            <a:spAutoFit/>
          </a:bodyPr>
          <a:lstStyle/>
          <a:p>
            <a:endParaRPr lang="en-US" sz="1900" dirty="0">
              <a:latin typeface="Tw Cen MT" panose="020B0602020104020603" pitchFamily="34" charset="0"/>
            </a:endParaRPr>
          </a:p>
          <a:p>
            <a:r>
              <a:rPr lang="en-US" sz="1900" dirty="0">
                <a:latin typeface="Tw Cen MT" panose="020B0602020104020603" pitchFamily="34" charset="0"/>
              </a:rPr>
              <a:t>Control activities include a range of activities such as:</a:t>
            </a:r>
          </a:p>
          <a:p>
            <a:endParaRPr lang="en-US" sz="1000" dirty="0">
              <a:latin typeface="Tw Cen MT" panose="020B0602020104020603" pitchFamily="34" charset="0"/>
            </a:endParaRPr>
          </a:p>
          <a:p>
            <a:pPr marL="342900" indent="-342900">
              <a:buFont typeface="Arial" panose="020B0604020202020204" pitchFamily="34" charset="0"/>
              <a:buChar char="•"/>
            </a:pPr>
            <a:r>
              <a:rPr lang="en-US" sz="1900" dirty="0">
                <a:latin typeface="Tw Cen MT" panose="020B0602020104020603" pitchFamily="34" charset="0"/>
              </a:rPr>
              <a:t>Approvals</a:t>
            </a:r>
          </a:p>
          <a:p>
            <a:pPr marL="342900" indent="-342900">
              <a:buFont typeface="Arial" panose="020B0604020202020204" pitchFamily="34" charset="0"/>
              <a:buChar char="•"/>
            </a:pPr>
            <a:r>
              <a:rPr lang="en-US" sz="1900" dirty="0">
                <a:latin typeface="Tw Cen MT" panose="020B0602020104020603" pitchFamily="34" charset="0"/>
              </a:rPr>
              <a:t>Authorizations</a:t>
            </a:r>
          </a:p>
          <a:p>
            <a:pPr marL="342900" indent="-342900">
              <a:buFont typeface="Arial" panose="020B0604020202020204" pitchFamily="34" charset="0"/>
              <a:buChar char="•"/>
            </a:pPr>
            <a:r>
              <a:rPr lang="en-US" sz="1900" dirty="0">
                <a:latin typeface="Tw Cen MT" panose="020B0602020104020603" pitchFamily="34" charset="0"/>
              </a:rPr>
              <a:t>Verifications</a:t>
            </a:r>
          </a:p>
          <a:p>
            <a:pPr marL="342900" indent="-342900">
              <a:buFont typeface="Arial" panose="020B0604020202020204" pitchFamily="34" charset="0"/>
              <a:buChar char="•"/>
            </a:pPr>
            <a:r>
              <a:rPr lang="en-US" sz="1900" dirty="0">
                <a:latin typeface="Tw Cen MT" panose="020B0602020104020603" pitchFamily="34" charset="0"/>
              </a:rPr>
              <a:t>Reconciliations</a:t>
            </a:r>
          </a:p>
          <a:p>
            <a:pPr marL="342900" indent="-342900">
              <a:buFont typeface="Arial" panose="020B0604020202020204" pitchFamily="34" charset="0"/>
              <a:buChar char="•"/>
            </a:pPr>
            <a:r>
              <a:rPr lang="en-US" sz="1900" dirty="0">
                <a:latin typeface="Tw Cen MT" panose="020B0602020104020603" pitchFamily="34" charset="0"/>
              </a:rPr>
              <a:t>Security of assets</a:t>
            </a:r>
          </a:p>
          <a:p>
            <a:pPr marL="342900" indent="-342900">
              <a:buFont typeface="Arial" panose="020B0604020202020204" pitchFamily="34" charset="0"/>
              <a:buChar char="•"/>
            </a:pPr>
            <a:r>
              <a:rPr lang="en-US" sz="1900" dirty="0">
                <a:latin typeface="Tw Cen MT" panose="020B0602020104020603" pitchFamily="34" charset="0"/>
              </a:rPr>
              <a:t>Segregation of duties</a:t>
            </a:r>
          </a:p>
        </p:txBody>
      </p:sp>
      <p:sp>
        <p:nvSpPr>
          <p:cNvPr id="5" name="Rectangle 4"/>
          <p:cNvSpPr/>
          <p:nvPr/>
        </p:nvSpPr>
        <p:spPr>
          <a:xfrm>
            <a:off x="4649579" y="2377232"/>
            <a:ext cx="3757353" cy="3170099"/>
          </a:xfrm>
          <a:prstGeom prst="rect">
            <a:avLst/>
          </a:prstGeom>
        </p:spPr>
        <p:txBody>
          <a:bodyPr wrap="square">
            <a:spAutoFit/>
          </a:bodyPr>
          <a:lstStyle/>
          <a:p>
            <a:endParaRPr lang="en-US" sz="1900" dirty="0">
              <a:latin typeface="Tw Cen MT" panose="020B0602020104020603" pitchFamily="34" charset="0"/>
            </a:endParaRPr>
          </a:p>
          <a:p>
            <a:r>
              <a:rPr lang="en-US" sz="1900" dirty="0">
                <a:latin typeface="Tw Cen MT" panose="020B0602020104020603" pitchFamily="34" charset="0"/>
              </a:rPr>
              <a:t>We use internal controls for the following purposes:</a:t>
            </a:r>
          </a:p>
          <a:p>
            <a:endParaRPr lang="en-US" sz="1000" dirty="0">
              <a:latin typeface="Tw Cen MT" panose="020B0602020104020603" pitchFamily="34" charset="0"/>
            </a:endParaRPr>
          </a:p>
          <a:p>
            <a:pPr marL="342900" indent="-342900">
              <a:buFont typeface="Arial" panose="020B0604020202020204" pitchFamily="34" charset="0"/>
              <a:buChar char="•"/>
            </a:pPr>
            <a:r>
              <a:rPr lang="en-US" sz="1900" dirty="0">
                <a:latin typeface="Tw Cen MT" panose="020B0602020104020603" pitchFamily="34" charset="0"/>
              </a:rPr>
              <a:t>Protect MSU/State of MS assets</a:t>
            </a:r>
          </a:p>
          <a:p>
            <a:pPr marL="342900" indent="-342900">
              <a:buFont typeface="Arial" panose="020B0604020202020204" pitchFamily="34" charset="0"/>
              <a:buChar char="•"/>
            </a:pPr>
            <a:r>
              <a:rPr lang="en-US" sz="1900" dirty="0">
                <a:latin typeface="Tw Cen MT" panose="020B0602020104020603" pitchFamily="34" charset="0"/>
              </a:rPr>
              <a:t>Ensure records are accurate</a:t>
            </a:r>
          </a:p>
          <a:p>
            <a:pPr marL="342900" indent="-342900">
              <a:buFont typeface="Arial" panose="020B0604020202020204" pitchFamily="34" charset="0"/>
              <a:buChar char="•"/>
            </a:pPr>
            <a:r>
              <a:rPr lang="en-US" sz="1900" dirty="0">
                <a:latin typeface="Tw Cen MT" panose="020B0602020104020603" pitchFamily="34" charset="0"/>
              </a:rPr>
              <a:t>Promote operational effectiveness and efficiency</a:t>
            </a:r>
          </a:p>
          <a:p>
            <a:pPr marL="342900" indent="-342900">
              <a:buFont typeface="Arial" panose="020B0604020202020204" pitchFamily="34" charset="0"/>
              <a:buChar char="•"/>
            </a:pPr>
            <a:r>
              <a:rPr lang="en-US" sz="1900" dirty="0">
                <a:latin typeface="Tw Cen MT" panose="020B0602020104020603" pitchFamily="34" charset="0"/>
              </a:rPr>
              <a:t>Encourage adherence to policies</a:t>
            </a:r>
          </a:p>
          <a:p>
            <a:pPr marL="342900" indent="-342900">
              <a:buFont typeface="Arial" panose="020B0604020202020204" pitchFamily="34" charset="0"/>
              <a:buChar char="•"/>
            </a:pPr>
            <a:r>
              <a:rPr lang="en-US" sz="1900" dirty="0">
                <a:latin typeface="Tw Cen MT" panose="020B0602020104020603" pitchFamily="34" charset="0"/>
              </a:rPr>
              <a:t>Ensure compliance with laws, regulations, and contracts</a:t>
            </a:r>
          </a:p>
        </p:txBody>
      </p:sp>
    </p:spTree>
    <p:extLst>
      <p:ext uri="{BB962C8B-B14F-4D97-AF65-F5344CB8AC3E}">
        <p14:creationId xmlns:p14="http://schemas.microsoft.com/office/powerpoint/2010/main" val="1402022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600" b="1" dirty="0"/>
              <a:t>About </a:t>
            </a:r>
          </a:p>
        </p:txBody>
      </p:sp>
      <p:sp>
        <p:nvSpPr>
          <p:cNvPr id="16" name="Subtitle 2"/>
          <p:cNvSpPr>
            <a:spLocks noGrp="1"/>
          </p:cNvSpPr>
          <p:nvPr>
            <p:ph type="subTitle" idx="1"/>
          </p:nvPr>
        </p:nvSpPr>
        <p:spPr>
          <a:xfrm>
            <a:off x="676276" y="1150228"/>
            <a:ext cx="7781924" cy="4686850"/>
          </a:xfrm>
        </p:spPr>
        <p:txBody>
          <a:bodyPr>
            <a:normAutofit/>
          </a:bodyPr>
          <a:lstStyle/>
          <a:p>
            <a:pPr marL="457200" indent="-457200" algn="l">
              <a:buFont typeface="Arial" panose="020B0604020202020204" pitchFamily="34" charset="0"/>
              <a:buChar char="•"/>
            </a:pPr>
            <a:r>
              <a:rPr lang="en-US" sz="4000" dirty="0">
                <a:solidFill>
                  <a:schemeClr val="tx1"/>
                </a:solidFill>
                <a:latin typeface="Tw Cen MT" panose="020B0602020104020603" pitchFamily="34" charset="0"/>
              </a:rPr>
              <a:t>Lesia Ervin, Audit Director</a:t>
            </a:r>
          </a:p>
          <a:p>
            <a:pPr marL="914400" lvl="1" indent="-457200" algn="l">
              <a:buFont typeface="Arial" panose="020B0604020202020204" pitchFamily="34" charset="0"/>
              <a:buChar char="•"/>
            </a:pPr>
            <a:r>
              <a:rPr lang="en-US" sz="2400" dirty="0">
                <a:solidFill>
                  <a:schemeClr val="tx1"/>
                </a:solidFill>
                <a:latin typeface="Tw Cen MT" panose="020B0602020104020603" pitchFamily="34" charset="0"/>
              </a:rPr>
              <a:t>MSU graduate</a:t>
            </a:r>
          </a:p>
          <a:p>
            <a:pPr marL="914400" lvl="1" indent="-457200" algn="l">
              <a:buFont typeface="Arial" panose="020B0604020202020204" pitchFamily="34" charset="0"/>
              <a:buChar char="•"/>
            </a:pPr>
            <a:r>
              <a:rPr lang="en-US" sz="2400" dirty="0">
                <a:solidFill>
                  <a:schemeClr val="tx1"/>
                </a:solidFill>
                <a:latin typeface="Tw Cen MT" panose="020B0602020104020603" pitchFamily="34" charset="0"/>
              </a:rPr>
              <a:t>Experience… Over two decades of audit experience</a:t>
            </a:r>
          </a:p>
          <a:p>
            <a:pPr marL="1371600" lvl="2" indent="-457200" algn="l">
              <a:buFont typeface="Arial" panose="020B0604020202020204" pitchFamily="34" charset="0"/>
              <a:buChar char="•"/>
            </a:pPr>
            <a:r>
              <a:rPr lang="en-US" sz="2000" dirty="0">
                <a:solidFill>
                  <a:schemeClr val="tx1"/>
                </a:solidFill>
                <a:latin typeface="Tw Cen MT" panose="020B0602020104020603" pitchFamily="34" charset="0"/>
              </a:rPr>
              <a:t>MSU Office of Internal Audit </a:t>
            </a:r>
          </a:p>
          <a:p>
            <a:pPr marL="1371600" lvl="2" indent="-457200" algn="l">
              <a:buFont typeface="Arial" panose="020B0604020202020204" pitchFamily="34" charset="0"/>
              <a:buChar char="•"/>
            </a:pPr>
            <a:r>
              <a:rPr lang="en-US" sz="2000" dirty="0">
                <a:solidFill>
                  <a:schemeClr val="tx1"/>
                </a:solidFill>
                <a:latin typeface="Tw Cen MT" panose="020B0602020104020603" pitchFamily="34" charset="0"/>
              </a:rPr>
              <a:t>University of Houston’s Internal Audit</a:t>
            </a:r>
          </a:p>
          <a:p>
            <a:pPr marL="1371600" lvl="2" indent="-457200" algn="l">
              <a:buFont typeface="Arial" panose="020B0604020202020204" pitchFamily="34" charset="0"/>
              <a:buChar char="•"/>
            </a:pPr>
            <a:r>
              <a:rPr lang="en-US" sz="2000" dirty="0">
                <a:solidFill>
                  <a:schemeClr val="tx1"/>
                </a:solidFill>
                <a:latin typeface="Tw Cen MT" panose="020B0602020104020603" pitchFamily="34" charset="0"/>
              </a:rPr>
              <a:t>Arthur Andersen LLP, Houston, TX</a:t>
            </a:r>
          </a:p>
          <a:p>
            <a:pPr marL="914400" lvl="1" indent="-457200" algn="l">
              <a:buFont typeface="Arial" panose="020B0604020202020204" pitchFamily="34" charset="0"/>
              <a:buChar char="•"/>
            </a:pPr>
            <a:r>
              <a:rPr lang="en-US" sz="2400" dirty="0">
                <a:solidFill>
                  <a:schemeClr val="tx1"/>
                </a:solidFill>
                <a:latin typeface="Tw Cen MT" panose="020B0602020104020603" pitchFamily="34" charset="0"/>
              </a:rPr>
              <a:t>Oversees:</a:t>
            </a:r>
          </a:p>
          <a:p>
            <a:pPr marL="1371600" lvl="2" indent="-457200" algn="l">
              <a:buFont typeface="Arial" panose="020B0604020202020204" pitchFamily="34" charset="0"/>
              <a:buChar char="•"/>
            </a:pPr>
            <a:r>
              <a:rPr lang="en-US" sz="2000" dirty="0">
                <a:solidFill>
                  <a:schemeClr val="tx1"/>
                </a:solidFill>
                <a:latin typeface="Tw Cen MT" panose="020B0602020104020603" pitchFamily="34" charset="0"/>
              </a:rPr>
              <a:t>Operational, Compliance, IT, &amp; Departmental Audits</a:t>
            </a:r>
          </a:p>
          <a:p>
            <a:pPr marL="1371600" lvl="2" indent="-457200" algn="l">
              <a:buFont typeface="Arial" panose="020B0604020202020204" pitchFamily="34" charset="0"/>
              <a:buChar char="•"/>
            </a:pPr>
            <a:r>
              <a:rPr lang="en-US" sz="2000" dirty="0">
                <a:solidFill>
                  <a:schemeClr val="tx1"/>
                </a:solidFill>
                <a:latin typeface="Tw Cen MT" panose="020B0602020104020603" pitchFamily="34" charset="0"/>
              </a:rPr>
              <a:t>Investigations of Fraud, Waste, &amp; Abuse</a:t>
            </a:r>
          </a:p>
          <a:p>
            <a:pPr marL="1371600" lvl="2" indent="-457200" algn="l">
              <a:buFont typeface="Arial" panose="020B0604020202020204" pitchFamily="34" charset="0"/>
              <a:buChar char="•"/>
            </a:pPr>
            <a:r>
              <a:rPr lang="en-US" sz="2000" dirty="0">
                <a:solidFill>
                  <a:schemeClr val="tx1"/>
                </a:solidFill>
                <a:latin typeface="Tw Cen MT" panose="020B0602020104020603" pitchFamily="34" charset="0"/>
              </a:rPr>
              <a:t>Management of the University’s Hotline</a:t>
            </a: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3173879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909877" y="2088713"/>
            <a:ext cx="3757873" cy="1679943"/>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56952" y="2088714"/>
            <a:ext cx="3757873" cy="1679942"/>
          </a:xfrm>
          <a:prstGeom prst="rect">
            <a:avLst/>
          </a:prstGeom>
          <a:solidFill>
            <a:srgbClr val="5E091A">
              <a:alpha val="2196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51350"/>
            <a:ext cx="7772400" cy="1470025"/>
          </a:xfrm>
        </p:spPr>
        <p:txBody>
          <a:bodyPr>
            <a:normAutofit/>
          </a:bodyPr>
          <a:lstStyle/>
          <a:p>
            <a:pPr algn="l"/>
            <a:r>
              <a:rPr lang="en-US" sz="3600" b="1" dirty="0"/>
              <a:t>Types of Internal Controls</a:t>
            </a:r>
          </a:p>
        </p:txBody>
      </p:sp>
      <p:sp>
        <p:nvSpPr>
          <p:cNvPr id="4" name="Rectangle 3"/>
          <p:cNvSpPr/>
          <p:nvPr/>
        </p:nvSpPr>
        <p:spPr>
          <a:xfrm>
            <a:off x="556952" y="2088714"/>
            <a:ext cx="3853123" cy="1569660"/>
          </a:xfrm>
          <a:prstGeom prst="rect">
            <a:avLst/>
          </a:prstGeom>
        </p:spPr>
        <p:txBody>
          <a:bodyPr wrap="square">
            <a:spAutoFit/>
          </a:bodyPr>
          <a:lstStyle/>
          <a:p>
            <a:pPr algn="ctr"/>
            <a:r>
              <a:rPr lang="en-US" sz="1900" b="1">
                <a:latin typeface="Tw Cen MT" panose="020B0602020104020603" pitchFamily="34" charset="0"/>
              </a:rPr>
              <a:t>PREVENTATIVE</a:t>
            </a:r>
            <a:endParaRPr lang="en-US" sz="1900" b="1" dirty="0">
              <a:latin typeface="Tw Cen MT" panose="020B0602020104020603" pitchFamily="34" charset="0"/>
            </a:endParaRPr>
          </a:p>
          <a:p>
            <a:endParaRPr lang="en-US" sz="1000" dirty="0">
              <a:latin typeface="Tw Cen MT" panose="020B0602020104020603" pitchFamily="34" charset="0"/>
            </a:endParaRPr>
          </a:p>
          <a:p>
            <a:r>
              <a:rPr lang="en-US" sz="1900" dirty="0">
                <a:latin typeface="Tw Cen MT" panose="020B0602020104020603" pitchFamily="34" charset="0"/>
              </a:rPr>
              <a:t>Proactive controls to prevent loss</a:t>
            </a:r>
          </a:p>
          <a:p>
            <a:endParaRPr lang="en-US" sz="1000" dirty="0">
              <a:latin typeface="Tw Cen MT" panose="020B0602020104020603" pitchFamily="34" charset="0"/>
            </a:endParaRPr>
          </a:p>
          <a:p>
            <a:r>
              <a:rPr lang="en-US" sz="1900" dirty="0">
                <a:latin typeface="Tw Cen MT" panose="020B0602020104020603" pitchFamily="34" charset="0"/>
              </a:rPr>
              <a:t>Designed to discourage errors or prevent irregularities from occurring</a:t>
            </a:r>
          </a:p>
        </p:txBody>
      </p:sp>
      <p:sp>
        <p:nvSpPr>
          <p:cNvPr id="9" name="Rectangle 8"/>
          <p:cNvSpPr/>
          <p:nvPr/>
        </p:nvSpPr>
        <p:spPr>
          <a:xfrm>
            <a:off x="4909877" y="2098239"/>
            <a:ext cx="3786448" cy="1569660"/>
          </a:xfrm>
          <a:prstGeom prst="rect">
            <a:avLst/>
          </a:prstGeom>
        </p:spPr>
        <p:txBody>
          <a:bodyPr wrap="square">
            <a:spAutoFit/>
          </a:bodyPr>
          <a:lstStyle/>
          <a:p>
            <a:pPr algn="ctr"/>
            <a:r>
              <a:rPr lang="en-US" sz="1900" b="1" dirty="0">
                <a:latin typeface="Tw Cen MT" panose="020B0602020104020603" pitchFamily="34" charset="0"/>
              </a:rPr>
              <a:t>DETECTIVE</a:t>
            </a:r>
          </a:p>
          <a:p>
            <a:endParaRPr lang="en-US" sz="1000" dirty="0">
              <a:latin typeface="Tw Cen MT" panose="020B0602020104020603" pitchFamily="34" charset="0"/>
            </a:endParaRPr>
          </a:p>
          <a:p>
            <a:r>
              <a:rPr lang="en-US" sz="1900" dirty="0">
                <a:latin typeface="Tw Cen MT" panose="020B0602020104020603" pitchFamily="34" charset="0"/>
              </a:rPr>
              <a:t>Provide evidence a loss has occurred</a:t>
            </a:r>
          </a:p>
          <a:p>
            <a:endParaRPr lang="en-US" sz="1000" dirty="0">
              <a:latin typeface="Tw Cen MT" panose="020B0602020104020603" pitchFamily="34" charset="0"/>
            </a:endParaRPr>
          </a:p>
          <a:p>
            <a:r>
              <a:rPr lang="en-US" sz="1900" dirty="0">
                <a:latin typeface="Tw Cen MT" panose="020B0602020104020603" pitchFamily="34" charset="0"/>
              </a:rPr>
              <a:t>Designed to find errors/irregularities after they have occurred</a:t>
            </a:r>
          </a:p>
        </p:txBody>
      </p:sp>
      <p:grpSp>
        <p:nvGrpSpPr>
          <p:cNvPr id="3" name="Group 2"/>
          <p:cNvGrpSpPr/>
          <p:nvPr/>
        </p:nvGrpSpPr>
        <p:grpSpPr>
          <a:xfrm>
            <a:off x="556951" y="3774937"/>
            <a:ext cx="3757873" cy="1749564"/>
            <a:chOff x="556951" y="3774937"/>
            <a:chExt cx="3757873" cy="1749564"/>
          </a:xfrm>
        </p:grpSpPr>
        <p:sp>
          <p:nvSpPr>
            <p:cNvPr id="12" name="Rectangle 11"/>
            <p:cNvSpPr/>
            <p:nvPr/>
          </p:nvSpPr>
          <p:spPr>
            <a:xfrm>
              <a:off x="556951" y="3774937"/>
              <a:ext cx="3757873" cy="1749564"/>
            </a:xfrm>
            <a:prstGeom prst="rect">
              <a:avLst/>
            </a:prstGeom>
            <a:solidFill>
              <a:schemeClr val="tx2">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85800" y="3913435"/>
              <a:ext cx="3629024" cy="1554272"/>
            </a:xfrm>
            <a:prstGeom prst="rect">
              <a:avLst/>
            </a:prstGeom>
          </p:spPr>
          <p:txBody>
            <a:bodyPr wrap="square">
              <a:spAutoFit/>
            </a:bodyPr>
            <a:lstStyle/>
            <a:p>
              <a:r>
                <a:rPr lang="en-US" sz="1900" dirty="0">
                  <a:latin typeface="Tw Cen MT" panose="020B0602020104020603" pitchFamily="34" charset="0"/>
                </a:rPr>
                <a:t>Examples:</a:t>
              </a:r>
            </a:p>
            <a:p>
              <a:pPr marL="342900" indent="-342900">
                <a:buFont typeface="Arial" panose="020B0604020202020204" pitchFamily="34" charset="0"/>
                <a:buChar char="•"/>
              </a:pPr>
              <a:r>
                <a:rPr lang="en-US" sz="1900" dirty="0">
                  <a:latin typeface="Tw Cen MT" panose="020B0602020104020603" pitchFamily="34" charset="0"/>
                </a:rPr>
                <a:t>Segregation of Duties</a:t>
              </a:r>
            </a:p>
            <a:p>
              <a:pPr marL="342900" indent="-342900">
                <a:buFont typeface="Arial" panose="020B0604020202020204" pitchFamily="34" charset="0"/>
                <a:buChar char="•"/>
              </a:pPr>
              <a:r>
                <a:rPr lang="en-US" sz="1900" dirty="0">
                  <a:latin typeface="Tw Cen MT" panose="020B0602020104020603" pitchFamily="34" charset="0"/>
                </a:rPr>
                <a:t>Transaction Approvals</a:t>
              </a:r>
            </a:p>
            <a:p>
              <a:pPr marL="342900" indent="-342900">
                <a:buFont typeface="Arial" panose="020B0604020202020204" pitchFamily="34" charset="0"/>
                <a:buChar char="•"/>
              </a:pPr>
              <a:r>
                <a:rPr lang="en-US" sz="1900" dirty="0">
                  <a:latin typeface="Tw Cen MT" panose="020B0602020104020603" pitchFamily="34" charset="0"/>
                </a:rPr>
                <a:t>Adequate Documentation</a:t>
              </a:r>
            </a:p>
            <a:p>
              <a:pPr marL="342900" indent="-342900">
                <a:buFont typeface="Arial" panose="020B0604020202020204" pitchFamily="34" charset="0"/>
                <a:buChar char="•"/>
              </a:pPr>
              <a:r>
                <a:rPr lang="en-US" sz="1900" dirty="0">
                  <a:latin typeface="Tw Cen MT" panose="020B0602020104020603" pitchFamily="34" charset="0"/>
                </a:rPr>
                <a:t>Physical Control over Assets</a:t>
              </a:r>
            </a:p>
          </p:txBody>
        </p:sp>
      </p:grpSp>
      <p:grpSp>
        <p:nvGrpSpPr>
          <p:cNvPr id="5" name="Group 4"/>
          <p:cNvGrpSpPr/>
          <p:nvPr/>
        </p:nvGrpSpPr>
        <p:grpSpPr>
          <a:xfrm>
            <a:off x="4914639" y="3774936"/>
            <a:ext cx="3819785" cy="1749565"/>
            <a:chOff x="4914639" y="3774936"/>
            <a:chExt cx="3819785" cy="1749565"/>
          </a:xfrm>
        </p:grpSpPr>
        <p:sp>
          <p:nvSpPr>
            <p:cNvPr id="13" name="Rectangle 12"/>
            <p:cNvSpPr/>
            <p:nvPr/>
          </p:nvSpPr>
          <p:spPr>
            <a:xfrm>
              <a:off x="4914639" y="3774936"/>
              <a:ext cx="3757873" cy="1749565"/>
            </a:xfrm>
            <a:prstGeom prst="rect">
              <a:avLst/>
            </a:prstGeom>
            <a:solidFill>
              <a:schemeClr val="tx2">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105400" y="3913435"/>
              <a:ext cx="3629024" cy="1554272"/>
            </a:xfrm>
            <a:prstGeom prst="rect">
              <a:avLst/>
            </a:prstGeom>
          </p:spPr>
          <p:txBody>
            <a:bodyPr wrap="square">
              <a:spAutoFit/>
            </a:bodyPr>
            <a:lstStyle/>
            <a:p>
              <a:r>
                <a:rPr lang="en-US" sz="1900" dirty="0">
                  <a:latin typeface="Tw Cen MT" panose="020B0602020104020603" pitchFamily="34" charset="0"/>
                </a:rPr>
                <a:t>Examples:</a:t>
              </a:r>
            </a:p>
            <a:p>
              <a:pPr marL="342900" indent="-342900">
                <a:buFont typeface="Arial" panose="020B0604020202020204" pitchFamily="34" charset="0"/>
                <a:buChar char="•"/>
              </a:pPr>
              <a:r>
                <a:rPr lang="en-US" sz="1900" dirty="0">
                  <a:latin typeface="Tw Cen MT" panose="020B0602020104020603" pitchFamily="34" charset="0"/>
                </a:rPr>
                <a:t>Reviews</a:t>
              </a:r>
            </a:p>
            <a:p>
              <a:pPr marL="342900" indent="-342900">
                <a:buFont typeface="Arial" panose="020B0604020202020204" pitchFamily="34" charset="0"/>
                <a:buChar char="•"/>
              </a:pPr>
              <a:r>
                <a:rPr lang="en-US" sz="1900" dirty="0">
                  <a:latin typeface="Tw Cen MT" panose="020B0602020104020603" pitchFamily="34" charset="0"/>
                </a:rPr>
                <a:t>Reconciliations</a:t>
              </a:r>
            </a:p>
            <a:p>
              <a:pPr marL="342900" indent="-342900">
                <a:buFont typeface="Arial" panose="020B0604020202020204" pitchFamily="34" charset="0"/>
                <a:buChar char="•"/>
              </a:pPr>
              <a:r>
                <a:rPr lang="en-US" sz="1900" dirty="0">
                  <a:latin typeface="Tw Cen MT" panose="020B0602020104020603" pitchFamily="34" charset="0"/>
                </a:rPr>
                <a:t>Physical Inventories</a:t>
              </a:r>
            </a:p>
            <a:p>
              <a:pPr marL="342900" indent="-342900">
                <a:buFont typeface="Arial" panose="020B0604020202020204" pitchFamily="34" charset="0"/>
                <a:buChar char="•"/>
              </a:pPr>
              <a:r>
                <a:rPr lang="en-US" sz="1900" dirty="0">
                  <a:latin typeface="Tw Cen MT" panose="020B0602020104020603" pitchFamily="34" charset="0"/>
                </a:rPr>
                <a:t>Analyses or Variance Analyses</a:t>
              </a:r>
            </a:p>
          </p:txBody>
        </p:sp>
      </p:grpSp>
      <p:sp>
        <p:nvSpPr>
          <p:cNvPr id="16" name="Subtitle 2"/>
          <p:cNvSpPr>
            <a:spLocks noGrp="1"/>
          </p:cNvSpPr>
          <p:nvPr>
            <p:ph type="subTitle" idx="1"/>
          </p:nvPr>
        </p:nvSpPr>
        <p:spPr>
          <a:xfrm>
            <a:off x="571500" y="1390100"/>
            <a:ext cx="8143875" cy="962575"/>
          </a:xfrm>
        </p:spPr>
        <p:txBody>
          <a:bodyPr>
            <a:normAutofit/>
          </a:bodyPr>
          <a:lstStyle/>
          <a:p>
            <a:pPr algn="l"/>
            <a:r>
              <a:rPr lang="en-US" sz="1900" dirty="0">
                <a:solidFill>
                  <a:schemeClr val="tx1"/>
                </a:solidFill>
                <a:latin typeface="Tw Cen MT" panose="020B0602020104020603" pitchFamily="34" charset="0"/>
              </a:rPr>
              <a:t>Control activities are actions supported by policies and procedures to manage risk.</a:t>
            </a:r>
          </a:p>
        </p:txBody>
      </p:sp>
    </p:spTree>
    <p:extLst>
      <p:ext uri="{BB962C8B-B14F-4D97-AF65-F5344CB8AC3E}">
        <p14:creationId xmlns:p14="http://schemas.microsoft.com/office/powerpoint/2010/main" val="371855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93987"/>
            <a:ext cx="9144000" cy="1470025"/>
          </a:xfrm>
        </p:spPr>
        <p:txBody>
          <a:bodyPr>
            <a:normAutofit/>
          </a:bodyPr>
          <a:lstStyle/>
          <a:p>
            <a:r>
              <a:rPr lang="en-US" sz="3600" b="1" dirty="0"/>
              <a:t>WE ARE, IN FACT, ON THE SAME TEAM</a:t>
            </a:r>
          </a:p>
        </p:txBody>
      </p:sp>
      <p:sp>
        <p:nvSpPr>
          <p:cNvPr id="7" name="Subtitle 6">
            <a:extLst>
              <a:ext uri="{FF2B5EF4-FFF2-40B4-BE49-F238E27FC236}">
                <a16:creationId xmlns:a16="http://schemas.microsoft.com/office/drawing/2014/main" id="{950C8848-3DFA-AFF7-8002-C4145BE36C8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57486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93987"/>
            <a:ext cx="9144000" cy="1470025"/>
          </a:xfrm>
        </p:spPr>
        <p:txBody>
          <a:bodyPr>
            <a:normAutofit/>
          </a:bodyPr>
          <a:lstStyle/>
          <a:p>
            <a:r>
              <a:rPr lang="en-US" sz="3600" b="1" dirty="0"/>
              <a:t>CONTINUOUS MONITORING AUDITS</a:t>
            </a:r>
          </a:p>
        </p:txBody>
      </p:sp>
      <p:sp>
        <p:nvSpPr>
          <p:cNvPr id="7" name="Subtitle 6">
            <a:extLst>
              <a:ext uri="{FF2B5EF4-FFF2-40B4-BE49-F238E27FC236}">
                <a16:creationId xmlns:a16="http://schemas.microsoft.com/office/drawing/2014/main" id="{950C8848-3DFA-AFF7-8002-C4145BE36C8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9394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2800" b="1" dirty="0"/>
              <a:t>Continuous Monitoring Audits - Overview</a:t>
            </a:r>
          </a:p>
        </p:txBody>
      </p:sp>
      <p:sp>
        <p:nvSpPr>
          <p:cNvPr id="16" name="Subtitle 2"/>
          <p:cNvSpPr>
            <a:spLocks noGrp="1"/>
          </p:cNvSpPr>
          <p:nvPr>
            <p:ph type="subTitle" idx="1"/>
          </p:nvPr>
        </p:nvSpPr>
        <p:spPr>
          <a:xfrm>
            <a:off x="676276" y="1150228"/>
            <a:ext cx="7781924" cy="4686850"/>
          </a:xfrm>
        </p:spPr>
        <p:txBody>
          <a:bodyPr>
            <a:normAutofit/>
          </a:bodyPr>
          <a:lstStyle/>
          <a:p>
            <a:pPr marL="457200" indent="-457200" algn="l">
              <a:buFont typeface="Arial" panose="020B0604020202020204" pitchFamily="34" charset="0"/>
              <a:buChar char="•"/>
            </a:pPr>
            <a:r>
              <a:rPr lang="en-US" dirty="0">
                <a:solidFill>
                  <a:schemeClr val="tx1"/>
                </a:solidFill>
                <a:latin typeface="Tw Cen MT" panose="020B0602020104020603" pitchFamily="34" charset="0"/>
              </a:rPr>
              <a:t>New (fall 2023)</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Limited – Focus on one area in each audit</a:t>
            </a:r>
          </a:p>
          <a:p>
            <a:pPr marL="914400" lvl="1" indent="-457200" algn="l">
              <a:buFont typeface="Arial" panose="020B0604020202020204" pitchFamily="34" charset="0"/>
              <a:buChar char="•"/>
            </a:pPr>
            <a:r>
              <a:rPr lang="en-US" dirty="0">
                <a:solidFill>
                  <a:schemeClr val="tx1"/>
                </a:solidFill>
                <a:latin typeface="Tw Cen MT" panose="020B0602020104020603" pitchFamily="34" charset="0"/>
              </a:rPr>
              <a:t>Account Reconciliations</a:t>
            </a:r>
          </a:p>
          <a:p>
            <a:pPr marL="914400" lvl="1" indent="-457200" algn="l">
              <a:buFont typeface="Arial" panose="020B0604020202020204" pitchFamily="34" charset="0"/>
              <a:buChar char="•"/>
            </a:pPr>
            <a:r>
              <a:rPr lang="en-US" dirty="0">
                <a:solidFill>
                  <a:schemeClr val="tx1"/>
                </a:solidFill>
                <a:latin typeface="Tw Cen MT" panose="020B0602020104020603" pitchFamily="34" charset="0"/>
              </a:rPr>
              <a:t>Separation Checklists</a:t>
            </a:r>
          </a:p>
          <a:p>
            <a:pPr marL="914400" lvl="1" indent="-457200" algn="l">
              <a:buFont typeface="Arial" panose="020B0604020202020204" pitchFamily="34" charset="0"/>
              <a:buChar char="•"/>
            </a:pPr>
            <a:r>
              <a:rPr lang="en-US" dirty="0">
                <a:solidFill>
                  <a:schemeClr val="tx1"/>
                </a:solidFill>
                <a:latin typeface="Tw Cen MT" panose="020B0602020104020603" pitchFamily="34" charset="0"/>
              </a:rPr>
              <a:t>Will add more later (e.g., payroll, research)</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Sample across multiple departments / areas for each audit</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Typically unannounced</a:t>
            </a:r>
          </a:p>
          <a:p>
            <a:pPr marL="457200" indent="-457200" algn="l">
              <a:buFont typeface="Arial" panose="020B0604020202020204" pitchFamily="34" charset="0"/>
              <a:buChar char="•"/>
            </a:pPr>
            <a:endParaRPr lang="en-US"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20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3116903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 person with long hair smiling&#10;&#10;Description automatically generated">
            <a:extLst>
              <a:ext uri="{FF2B5EF4-FFF2-40B4-BE49-F238E27FC236}">
                <a16:creationId xmlns:a16="http://schemas.microsoft.com/office/drawing/2014/main" id="{A48F3E86-365C-D788-33D9-D51B188CF7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552089" y="944014"/>
            <a:ext cx="4004272" cy="4977442"/>
          </a:xfrm>
          <a:prstGeom prst="rect">
            <a:avLst/>
          </a:prstGeom>
          <a:ln>
            <a:noFill/>
          </a:ln>
          <a:extLst>
            <a:ext uri="{53640926-AAD7-44D8-BBD7-CCE9431645EC}">
              <a14:shadowObscured xmlns:a14="http://schemas.microsoft.com/office/drawing/2010/main"/>
            </a:ext>
          </a:extLst>
        </p:spPr>
      </p:pic>
      <p:sp>
        <p:nvSpPr>
          <p:cNvPr id="5" name="Title 1">
            <a:extLst>
              <a:ext uri="{FF2B5EF4-FFF2-40B4-BE49-F238E27FC236}">
                <a16:creationId xmlns:a16="http://schemas.microsoft.com/office/drawing/2014/main" id="{F5BF4E77-F439-5133-ADA8-75C37100AF17}"/>
              </a:ext>
            </a:extLst>
          </p:cNvPr>
          <p:cNvSpPr txBox="1">
            <a:spLocks/>
          </p:cNvSpPr>
          <p:nvPr/>
        </p:nvSpPr>
        <p:spPr>
          <a:xfrm>
            <a:off x="4891179" y="310551"/>
            <a:ext cx="3700732" cy="625993"/>
          </a:xfrm>
          <a:prstGeom prst="rect">
            <a:avLst/>
          </a:prstGeom>
        </p:spPr>
        <p:txBody>
          <a:bodyPr>
            <a:normAutofit lnSpcReduction="1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3600" b="1" dirty="0"/>
              <a:t>NICK</a:t>
            </a:r>
          </a:p>
        </p:txBody>
      </p:sp>
      <p:sp>
        <p:nvSpPr>
          <p:cNvPr id="7" name="Title 1">
            <a:extLst>
              <a:ext uri="{FF2B5EF4-FFF2-40B4-BE49-F238E27FC236}">
                <a16:creationId xmlns:a16="http://schemas.microsoft.com/office/drawing/2014/main" id="{A231EBF7-AA81-A660-15F1-6A07467F30B3}"/>
              </a:ext>
            </a:extLst>
          </p:cNvPr>
          <p:cNvSpPr txBox="1">
            <a:spLocks/>
          </p:cNvSpPr>
          <p:nvPr/>
        </p:nvSpPr>
        <p:spPr>
          <a:xfrm>
            <a:off x="552088" y="310550"/>
            <a:ext cx="4004271" cy="625993"/>
          </a:xfrm>
          <a:prstGeom prst="rect">
            <a:avLst/>
          </a:prstGeom>
        </p:spPr>
        <p:txBody>
          <a:bodyPr>
            <a:normAutofit lnSpcReduction="1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3600" b="1" dirty="0"/>
              <a:t>LAURA LEIGH</a:t>
            </a:r>
          </a:p>
        </p:txBody>
      </p:sp>
      <p:sp>
        <p:nvSpPr>
          <p:cNvPr id="9" name="TextBox 8">
            <a:extLst>
              <a:ext uri="{FF2B5EF4-FFF2-40B4-BE49-F238E27FC236}">
                <a16:creationId xmlns:a16="http://schemas.microsoft.com/office/drawing/2014/main" id="{AEA71CBC-96D2-C129-18F6-D4A83AB5F57B}"/>
              </a:ext>
            </a:extLst>
          </p:cNvPr>
          <p:cNvSpPr txBox="1"/>
          <p:nvPr/>
        </p:nvSpPr>
        <p:spPr>
          <a:xfrm>
            <a:off x="552088" y="6130521"/>
            <a:ext cx="8039823" cy="384721"/>
          </a:xfrm>
          <a:prstGeom prst="rect">
            <a:avLst/>
          </a:prstGeom>
          <a:noFill/>
        </p:spPr>
        <p:txBody>
          <a:bodyPr wrap="square">
            <a:spAutoFit/>
          </a:bodyPr>
          <a:lstStyle/>
          <a:p>
            <a:pPr algn="l"/>
            <a:r>
              <a:rPr lang="en-US" sz="1900" dirty="0">
                <a:solidFill>
                  <a:schemeClr val="tx1"/>
                </a:solidFill>
                <a:latin typeface="Tw Cen MT" panose="020B0602020104020603" pitchFamily="34" charset="0"/>
              </a:rPr>
              <a:t>Not sure it’s Internal Audit? </a:t>
            </a:r>
            <a:r>
              <a:rPr lang="en-US" sz="1900" dirty="0">
                <a:latin typeface="Tw Cen MT" panose="020B0602020104020603" pitchFamily="34" charset="0"/>
              </a:rPr>
              <a:t>A</a:t>
            </a:r>
            <a:r>
              <a:rPr lang="en-US" sz="1900" dirty="0">
                <a:solidFill>
                  <a:schemeClr val="tx1"/>
                </a:solidFill>
                <a:latin typeface="Tw Cen MT" panose="020B0602020104020603" pitchFamily="34" charset="0"/>
              </a:rPr>
              <a:t>sk for identification, visit our website, and/or call us.</a:t>
            </a:r>
          </a:p>
        </p:txBody>
      </p:sp>
      <p:pic>
        <p:nvPicPr>
          <p:cNvPr id="3" name="Picture 2">
            <a:extLst>
              <a:ext uri="{FF2B5EF4-FFF2-40B4-BE49-F238E27FC236}">
                <a16:creationId xmlns:a16="http://schemas.microsoft.com/office/drawing/2014/main" id="{C98F0267-3442-CB6E-80B2-5E07650E1E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23768" y="944014"/>
            <a:ext cx="4035553" cy="4977443"/>
          </a:xfrm>
          <a:prstGeom prst="rect">
            <a:avLst/>
          </a:prstGeom>
        </p:spPr>
      </p:pic>
    </p:spTree>
    <p:extLst>
      <p:ext uri="{BB962C8B-B14F-4D97-AF65-F5344CB8AC3E}">
        <p14:creationId xmlns:p14="http://schemas.microsoft.com/office/powerpoint/2010/main" val="3349151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2800" b="1" dirty="0"/>
              <a:t>Continuous Monitoring Audits - Overview</a:t>
            </a:r>
          </a:p>
        </p:txBody>
      </p:sp>
      <p:sp>
        <p:nvSpPr>
          <p:cNvPr id="16" name="Subtitle 2"/>
          <p:cNvSpPr>
            <a:spLocks noGrp="1"/>
          </p:cNvSpPr>
          <p:nvPr>
            <p:ph type="subTitle" idx="1"/>
          </p:nvPr>
        </p:nvSpPr>
        <p:spPr>
          <a:xfrm>
            <a:off x="676276" y="1150228"/>
            <a:ext cx="7781924" cy="4686850"/>
          </a:xfrm>
        </p:spPr>
        <p:txBody>
          <a:bodyPr>
            <a:normAutofit/>
          </a:bodyPr>
          <a:lstStyle/>
          <a:p>
            <a:pPr marL="457200" indent="-457200" algn="l">
              <a:buFont typeface="Arial" panose="020B0604020202020204" pitchFamily="34" charset="0"/>
              <a:buChar char="•"/>
            </a:pPr>
            <a:r>
              <a:rPr lang="en-US" dirty="0">
                <a:solidFill>
                  <a:schemeClr val="tx1"/>
                </a:solidFill>
                <a:latin typeface="Tw Cen MT" panose="020B0602020104020603" pitchFamily="34" charset="0"/>
              </a:rPr>
              <a:t>Reports addressed to Dr. Keenum.  VPs and deans copied</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No follow-ups, but will select areas with issues more frequently</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Goal is to get as much coverage of University as possible</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Perception of detection culture</a:t>
            </a:r>
          </a:p>
          <a:p>
            <a:pPr marL="457200" indent="-457200" algn="l">
              <a:buFont typeface="Arial" panose="020B0604020202020204" pitchFamily="34" charset="0"/>
              <a:buChar char="•"/>
            </a:pPr>
            <a:endParaRPr lang="en-US"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20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1062282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2800" b="1" dirty="0"/>
              <a:t>Continuous Monitoring Audits – Account Reconciliations</a:t>
            </a:r>
          </a:p>
        </p:txBody>
      </p:sp>
      <p:sp>
        <p:nvSpPr>
          <p:cNvPr id="16" name="Subtitle 2"/>
          <p:cNvSpPr>
            <a:spLocks noGrp="1"/>
          </p:cNvSpPr>
          <p:nvPr>
            <p:ph type="subTitle" idx="1"/>
          </p:nvPr>
        </p:nvSpPr>
        <p:spPr>
          <a:xfrm>
            <a:off x="676276" y="1150228"/>
            <a:ext cx="7781924" cy="4686850"/>
          </a:xfrm>
        </p:spPr>
        <p:txBody>
          <a:bodyPr>
            <a:normAutofit/>
          </a:bodyPr>
          <a:lstStyle/>
          <a:p>
            <a:pPr marL="457200" indent="-457200" algn="l">
              <a:buFont typeface="Arial" panose="020B0604020202020204" pitchFamily="34" charset="0"/>
              <a:buChar char="•"/>
            </a:pPr>
            <a:r>
              <a:rPr lang="en-US" dirty="0">
                <a:solidFill>
                  <a:schemeClr val="tx1"/>
                </a:solidFill>
                <a:latin typeface="Tw Cen MT" panose="020B0602020104020603" pitchFamily="34" charset="0"/>
              </a:rPr>
              <a:t>Required by MSU Policy 61.01</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A formal reconciliation of revenues and expenditures should be performed monthly</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Process may vary, but</a:t>
            </a:r>
          </a:p>
          <a:p>
            <a:pPr marL="914400" lvl="1" indent="-457200" algn="l">
              <a:buFont typeface="Arial" panose="020B0604020202020204" pitchFamily="34" charset="0"/>
              <a:buChar char="•"/>
            </a:pPr>
            <a:r>
              <a:rPr lang="en-US" dirty="0">
                <a:solidFill>
                  <a:schemeClr val="tx1"/>
                </a:solidFill>
                <a:latin typeface="Tw Cen MT" panose="020B0602020104020603" pitchFamily="34" charset="0"/>
              </a:rPr>
              <a:t>Ledger reports (FWREXEG and FWREXDP)</a:t>
            </a:r>
          </a:p>
          <a:p>
            <a:pPr marL="914400" lvl="1" indent="-457200" algn="l">
              <a:buFont typeface="Arial" panose="020B0604020202020204" pitchFamily="34" charset="0"/>
              <a:buChar char="•"/>
            </a:pPr>
            <a:r>
              <a:rPr lang="en-US" dirty="0">
                <a:solidFill>
                  <a:schemeClr val="tx1"/>
                </a:solidFill>
                <a:latin typeface="Tw Cen MT" panose="020B0602020104020603" pitchFamily="34" charset="0"/>
              </a:rPr>
              <a:t>Signed by Preparer and Reviewer </a:t>
            </a:r>
          </a:p>
          <a:p>
            <a:pPr marL="457200" indent="-457200" algn="l">
              <a:buFont typeface="Arial" panose="020B0604020202020204" pitchFamily="34" charset="0"/>
              <a:buChar char="•"/>
            </a:pPr>
            <a:endParaRPr lang="en-US"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20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3457373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470878-239D-CE5D-9782-6FFE2AFB14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1102"/>
            <a:ext cx="9149789" cy="5615796"/>
          </a:xfrm>
          <a:prstGeom prst="rect">
            <a:avLst/>
          </a:prstGeom>
        </p:spPr>
      </p:pic>
    </p:spTree>
    <p:extLst>
      <p:ext uri="{BB962C8B-B14F-4D97-AF65-F5344CB8AC3E}">
        <p14:creationId xmlns:p14="http://schemas.microsoft.com/office/powerpoint/2010/main" val="3991703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93987"/>
            <a:ext cx="9144000" cy="1470025"/>
          </a:xfrm>
        </p:spPr>
        <p:txBody>
          <a:bodyPr>
            <a:normAutofit/>
          </a:bodyPr>
          <a:lstStyle/>
          <a:p>
            <a:r>
              <a:rPr lang="en-US" sz="3200" b="1" dirty="0"/>
              <a:t>How do I know what needs to be reconciled?</a:t>
            </a:r>
          </a:p>
        </p:txBody>
      </p:sp>
    </p:spTree>
    <p:extLst>
      <p:ext uri="{BB962C8B-B14F-4D97-AF65-F5344CB8AC3E}">
        <p14:creationId xmlns:p14="http://schemas.microsoft.com/office/powerpoint/2010/main" val="3084171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50C8848-3DFA-AFF7-8002-C4145BE36C84}"/>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56562657-8990-A415-49F8-2AAF3F9654D8}"/>
              </a:ext>
            </a:extLst>
          </p:cNvPr>
          <p:cNvSpPr>
            <a:spLocks noGrp="1"/>
          </p:cNvSpPr>
          <p:nvPr>
            <p:ph type="ctrTitle"/>
          </p:nvPr>
        </p:nvSpPr>
        <p:spPr/>
        <p:txBody>
          <a:bodyPr/>
          <a:lstStyle/>
          <a:p>
            <a:endParaRPr lang="en-US"/>
          </a:p>
        </p:txBody>
      </p:sp>
      <p:pic>
        <p:nvPicPr>
          <p:cNvPr id="5" name="Picture 4" descr="A screenshot of a computer&#10;&#10;Description automatically generated">
            <a:extLst>
              <a:ext uri="{FF2B5EF4-FFF2-40B4-BE49-F238E27FC236}">
                <a16:creationId xmlns:a16="http://schemas.microsoft.com/office/drawing/2014/main" id="{B75DB436-E5CA-3B8B-1EF3-E45020F520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783317" y="475447"/>
            <a:ext cx="7577366" cy="6250005"/>
          </a:xfrm>
          <a:prstGeom prst="rect">
            <a:avLst/>
          </a:prstGeom>
          <a:ln w="19050">
            <a:solidFill>
              <a:schemeClr val="tx1"/>
            </a:solid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30701E54-834D-08B2-0A07-E12C40F020A1}"/>
              </a:ext>
            </a:extLst>
          </p:cNvPr>
          <p:cNvSpPr txBox="1">
            <a:spLocks/>
          </p:cNvSpPr>
          <p:nvPr/>
        </p:nvSpPr>
        <p:spPr>
          <a:xfrm>
            <a:off x="0" y="1"/>
            <a:ext cx="9144000" cy="664234"/>
          </a:xfrm>
          <a:prstGeom prst="rect">
            <a:avLst/>
          </a:prstGeom>
        </p:spPr>
        <p:txBody>
          <a:bodyPr>
            <a:normAutofit fontScale="85000" lnSpcReduction="1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3400" b="1" dirty="0"/>
              <a:t>Account Reconciliations – Monthly Activity Report</a:t>
            </a:r>
          </a:p>
        </p:txBody>
      </p:sp>
      <p:sp>
        <p:nvSpPr>
          <p:cNvPr id="8" name="Oval 7">
            <a:extLst>
              <a:ext uri="{FF2B5EF4-FFF2-40B4-BE49-F238E27FC236}">
                <a16:creationId xmlns:a16="http://schemas.microsoft.com/office/drawing/2014/main" id="{B4EFA82B-FD13-89AC-070A-FF244C3BB9C7}"/>
              </a:ext>
            </a:extLst>
          </p:cNvPr>
          <p:cNvSpPr/>
          <p:nvPr/>
        </p:nvSpPr>
        <p:spPr>
          <a:xfrm>
            <a:off x="1535502" y="475447"/>
            <a:ext cx="1984075" cy="27505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8CD4804-19CE-7AA6-FF60-444E26A72EDB}"/>
              </a:ext>
            </a:extLst>
          </p:cNvPr>
          <p:cNvSpPr/>
          <p:nvPr/>
        </p:nvSpPr>
        <p:spPr>
          <a:xfrm>
            <a:off x="2248619" y="1165410"/>
            <a:ext cx="3677728" cy="741028"/>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AB02F6C-848C-769D-1173-7979664DCA17}"/>
              </a:ext>
            </a:extLst>
          </p:cNvPr>
          <p:cNvSpPr/>
          <p:nvPr/>
        </p:nvSpPr>
        <p:spPr>
          <a:xfrm>
            <a:off x="3278038" y="4149306"/>
            <a:ext cx="2648309" cy="40544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568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600" b="1" dirty="0"/>
              <a:t>About </a:t>
            </a:r>
          </a:p>
        </p:txBody>
      </p:sp>
      <p:sp>
        <p:nvSpPr>
          <p:cNvPr id="16" name="Subtitle 2"/>
          <p:cNvSpPr>
            <a:spLocks noGrp="1"/>
          </p:cNvSpPr>
          <p:nvPr>
            <p:ph type="subTitle" idx="1"/>
          </p:nvPr>
        </p:nvSpPr>
        <p:spPr>
          <a:xfrm>
            <a:off x="676276" y="1150228"/>
            <a:ext cx="7781924" cy="4686850"/>
          </a:xfrm>
        </p:spPr>
        <p:txBody>
          <a:bodyPr>
            <a:normAutofit fontScale="92500" lnSpcReduction="10000"/>
          </a:bodyPr>
          <a:lstStyle/>
          <a:p>
            <a:pPr marL="457200" indent="-457200" algn="l">
              <a:buFont typeface="Arial" panose="020B0604020202020204" pitchFamily="34" charset="0"/>
              <a:buChar char="•"/>
            </a:pPr>
            <a:r>
              <a:rPr lang="en-US" sz="4000" dirty="0">
                <a:solidFill>
                  <a:schemeClr val="tx1"/>
                </a:solidFill>
                <a:latin typeface="Tw Cen MT" panose="020B0602020104020603" pitchFamily="34" charset="0"/>
              </a:rPr>
              <a:t>Jordan Ramsey, Audit Director</a:t>
            </a:r>
          </a:p>
          <a:p>
            <a:pPr marL="914400" lvl="1" indent="-457200" algn="l">
              <a:buFont typeface="Arial" panose="020B0604020202020204" pitchFamily="34" charset="0"/>
              <a:buChar char="•"/>
            </a:pPr>
            <a:r>
              <a:rPr lang="en-US" sz="2400" dirty="0">
                <a:solidFill>
                  <a:schemeClr val="tx1"/>
                </a:solidFill>
                <a:latin typeface="Tw Cen MT" panose="020B0602020104020603" pitchFamily="34" charset="0"/>
              </a:rPr>
              <a:t>MSU graduate</a:t>
            </a:r>
          </a:p>
          <a:p>
            <a:pPr marL="1371600" lvl="2" indent="-457200" algn="l">
              <a:buFont typeface="Arial" panose="020B0604020202020204" pitchFamily="34" charset="0"/>
              <a:buChar char="•"/>
            </a:pPr>
            <a:r>
              <a:rPr lang="en-US" sz="2000" dirty="0">
                <a:solidFill>
                  <a:schemeClr val="tx1"/>
                </a:solidFill>
                <a:latin typeface="Tw Cen MT" panose="020B0602020104020603" pitchFamily="34" charset="0"/>
              </a:rPr>
              <a:t>Masters of Business Administration</a:t>
            </a:r>
          </a:p>
          <a:p>
            <a:pPr marL="1371600" lvl="2" indent="-457200" algn="l">
              <a:buFont typeface="Arial" panose="020B0604020202020204" pitchFamily="34" charset="0"/>
              <a:buChar char="•"/>
            </a:pPr>
            <a:r>
              <a:rPr lang="en-US" sz="2000" dirty="0">
                <a:solidFill>
                  <a:schemeClr val="tx1"/>
                </a:solidFill>
                <a:latin typeface="Tw Cen MT" panose="020B0602020104020603" pitchFamily="34" charset="0"/>
              </a:rPr>
              <a:t>Dual degrees in International Business with an emphasis in Business and Spanish</a:t>
            </a:r>
          </a:p>
          <a:p>
            <a:pPr marL="914400" lvl="1" indent="-457200" algn="l">
              <a:buFont typeface="Arial" panose="020B0604020202020204" pitchFamily="34" charset="0"/>
              <a:buChar char="•"/>
            </a:pPr>
            <a:r>
              <a:rPr lang="en-US" sz="2400" dirty="0">
                <a:solidFill>
                  <a:schemeClr val="tx1"/>
                </a:solidFill>
                <a:latin typeface="Tw Cen MT" panose="020B0602020104020603" pitchFamily="34" charset="0"/>
              </a:rPr>
              <a:t>Experience… Over 15 years of audit experience, primarily within higher education including serving on several peer review teams</a:t>
            </a:r>
            <a:endParaRPr lang="en-US" dirty="0">
              <a:solidFill>
                <a:schemeClr val="tx1"/>
              </a:solidFill>
              <a:latin typeface="Tw Cen MT" panose="020B0602020104020603" pitchFamily="34" charset="0"/>
            </a:endParaRPr>
          </a:p>
          <a:p>
            <a:pPr marL="914400" lvl="1" indent="-457200" algn="l">
              <a:buFont typeface="Arial" panose="020B0604020202020204" pitchFamily="34" charset="0"/>
              <a:buChar char="•"/>
            </a:pPr>
            <a:r>
              <a:rPr lang="en-US" sz="2400" dirty="0">
                <a:solidFill>
                  <a:schemeClr val="tx1"/>
                </a:solidFill>
                <a:latin typeface="Tw Cen MT" panose="020B0602020104020603" pitchFamily="34" charset="0"/>
              </a:rPr>
              <a:t>Oversees:</a:t>
            </a:r>
          </a:p>
          <a:p>
            <a:pPr marL="1371600" lvl="2" indent="-457200" algn="l">
              <a:buFont typeface="Arial" panose="020B0604020202020204" pitchFamily="34" charset="0"/>
              <a:buChar char="•"/>
            </a:pPr>
            <a:r>
              <a:rPr lang="en-US" sz="2000" dirty="0">
                <a:solidFill>
                  <a:schemeClr val="tx1"/>
                </a:solidFill>
                <a:latin typeface="Tw Cen MT" panose="020B0602020104020603" pitchFamily="34" charset="0"/>
              </a:rPr>
              <a:t>IT Audits </a:t>
            </a:r>
          </a:p>
          <a:p>
            <a:pPr marL="1371600" lvl="2" indent="-457200" algn="l">
              <a:buFont typeface="Arial" panose="020B0604020202020204" pitchFamily="34" charset="0"/>
              <a:buChar char="•"/>
            </a:pPr>
            <a:r>
              <a:rPr lang="en-US" sz="2000" dirty="0">
                <a:solidFill>
                  <a:schemeClr val="tx1"/>
                </a:solidFill>
                <a:latin typeface="Tw Cen MT" panose="020B0602020104020603" pitchFamily="34" charset="0"/>
              </a:rPr>
              <a:t>Consulting Projects </a:t>
            </a:r>
          </a:p>
          <a:p>
            <a:pPr marL="1371600" lvl="2" indent="-457200" algn="l">
              <a:buFont typeface="Arial" panose="020B0604020202020204" pitchFamily="34" charset="0"/>
              <a:buChar char="•"/>
            </a:pPr>
            <a:r>
              <a:rPr lang="en-US" sz="2000" dirty="0">
                <a:solidFill>
                  <a:schemeClr val="tx1"/>
                </a:solidFill>
                <a:latin typeface="Tw Cen MT" panose="020B0602020104020603" pitchFamily="34" charset="0"/>
              </a:rPr>
              <a:t>Investigations of Fraud, Waste, and Abuse</a:t>
            </a:r>
          </a:p>
          <a:p>
            <a:pPr marL="1371600" lvl="2" indent="-457200" algn="l">
              <a:buFont typeface="Arial" panose="020B0604020202020204" pitchFamily="34" charset="0"/>
              <a:buChar char="•"/>
            </a:pPr>
            <a:r>
              <a:rPr lang="en-US" sz="2000" dirty="0">
                <a:solidFill>
                  <a:schemeClr val="tx1"/>
                </a:solidFill>
                <a:latin typeface="Tw Cen MT" panose="020B0602020104020603" pitchFamily="34" charset="0"/>
              </a:rPr>
              <a:t>Management of the University’s Hotline</a:t>
            </a:r>
          </a:p>
          <a:p>
            <a:pPr lvl="2" algn="l"/>
            <a:endParaRPr lang="en-US" sz="16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3367165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8133-01F0-6C64-23CE-C9CAFC58355C}"/>
              </a:ext>
            </a:extLst>
          </p:cNvPr>
          <p:cNvSpPr txBox="1">
            <a:spLocks/>
          </p:cNvSpPr>
          <p:nvPr/>
        </p:nvSpPr>
        <p:spPr>
          <a:xfrm>
            <a:off x="0" y="1"/>
            <a:ext cx="9144000" cy="664234"/>
          </a:xfrm>
          <a:prstGeom prst="rect">
            <a:avLst/>
          </a:prstGeom>
        </p:spPr>
        <p:txBody>
          <a:bodyPr>
            <a:normAutofit fontScale="85000" lnSpcReduction="1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3400" b="1" dirty="0"/>
              <a:t>Account Reconciliations – Monthly Activity Report</a:t>
            </a:r>
          </a:p>
        </p:txBody>
      </p:sp>
      <p:pic>
        <p:nvPicPr>
          <p:cNvPr id="4" name="Picture 3">
            <a:extLst>
              <a:ext uri="{FF2B5EF4-FFF2-40B4-BE49-F238E27FC236}">
                <a16:creationId xmlns:a16="http://schemas.microsoft.com/office/drawing/2014/main" id="{00F785BB-F979-A4ED-E388-9028BBDB9C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3490" y="491707"/>
            <a:ext cx="8497019" cy="6225760"/>
          </a:xfrm>
          <a:prstGeom prst="rect">
            <a:avLst/>
          </a:prstGeom>
          <a:ln w="19050">
            <a:solidFill>
              <a:schemeClr val="tx1"/>
            </a:solidFill>
          </a:ln>
        </p:spPr>
      </p:pic>
    </p:spTree>
    <p:extLst>
      <p:ext uri="{BB962C8B-B14F-4D97-AF65-F5344CB8AC3E}">
        <p14:creationId xmlns:p14="http://schemas.microsoft.com/office/powerpoint/2010/main" val="3824914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8133-01F0-6C64-23CE-C9CAFC58355C}"/>
              </a:ext>
            </a:extLst>
          </p:cNvPr>
          <p:cNvSpPr txBox="1">
            <a:spLocks/>
          </p:cNvSpPr>
          <p:nvPr/>
        </p:nvSpPr>
        <p:spPr>
          <a:xfrm>
            <a:off x="0" y="1"/>
            <a:ext cx="9144000" cy="664234"/>
          </a:xfrm>
          <a:prstGeom prst="rect">
            <a:avLst/>
          </a:prstGeom>
        </p:spPr>
        <p:txBody>
          <a:bodyPr>
            <a:normAutofit fontScale="85000" lnSpcReduction="1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3400" b="1" dirty="0"/>
              <a:t>Account Reconciliations – Monthly Activity Report</a:t>
            </a:r>
          </a:p>
        </p:txBody>
      </p:sp>
      <p:pic>
        <p:nvPicPr>
          <p:cNvPr id="5" name="Picture 4">
            <a:extLst>
              <a:ext uri="{FF2B5EF4-FFF2-40B4-BE49-F238E27FC236}">
                <a16:creationId xmlns:a16="http://schemas.microsoft.com/office/drawing/2014/main" id="{8D93E97E-0DD8-4142-963F-D57894672B2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660585" y="1469186"/>
            <a:ext cx="5822830" cy="3919627"/>
          </a:xfrm>
          <a:prstGeom prst="rect">
            <a:avLst/>
          </a:prstGeom>
        </p:spPr>
      </p:pic>
    </p:spTree>
    <p:extLst>
      <p:ext uri="{BB962C8B-B14F-4D97-AF65-F5344CB8AC3E}">
        <p14:creationId xmlns:p14="http://schemas.microsoft.com/office/powerpoint/2010/main" val="3420807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60060"/>
            <a:ext cx="9144000" cy="691805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5623" y="1984883"/>
            <a:ext cx="5834052" cy="4321314"/>
          </a:xfrm>
          <a:prstGeom prst="rect">
            <a:avLst/>
          </a:prstGeom>
        </p:spPr>
      </p:pic>
      <p:sp>
        <p:nvSpPr>
          <p:cNvPr id="7" name="Title 1"/>
          <p:cNvSpPr>
            <a:spLocks noGrp="1"/>
          </p:cNvSpPr>
          <p:nvPr>
            <p:ph type="ctrTitle"/>
          </p:nvPr>
        </p:nvSpPr>
        <p:spPr>
          <a:xfrm>
            <a:off x="685800" y="-51350"/>
            <a:ext cx="7772400" cy="1470025"/>
          </a:xfrm>
        </p:spPr>
        <p:txBody>
          <a:bodyPr>
            <a:normAutofit/>
          </a:bodyPr>
          <a:lstStyle/>
          <a:p>
            <a:pPr algn="l"/>
            <a:r>
              <a:rPr lang="en-US" sz="3400" b="1" dirty="0"/>
              <a:t>FWREXEG: </a:t>
            </a:r>
            <a:r>
              <a:rPr lang="en-US" sz="3400" dirty="0"/>
              <a:t>Monthly Ledger Report</a:t>
            </a:r>
          </a:p>
        </p:txBody>
      </p:sp>
      <p:sp>
        <p:nvSpPr>
          <p:cNvPr id="12" name="Oval 11"/>
          <p:cNvSpPr/>
          <p:nvPr/>
        </p:nvSpPr>
        <p:spPr>
          <a:xfrm>
            <a:off x="5169240" y="1938984"/>
            <a:ext cx="838200" cy="228600"/>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27" idx="6"/>
          </p:cNvCxnSpPr>
          <p:nvPr/>
        </p:nvCxnSpPr>
        <p:spPr>
          <a:xfrm flipH="1">
            <a:off x="4960187" y="5495939"/>
            <a:ext cx="2406153" cy="385909"/>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26" idx="6"/>
          </p:cNvCxnSpPr>
          <p:nvPr/>
        </p:nvCxnSpPr>
        <p:spPr>
          <a:xfrm flipH="1">
            <a:off x="5007383" y="5499032"/>
            <a:ext cx="2358957" cy="575604"/>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28" idx="7"/>
          </p:cNvCxnSpPr>
          <p:nvPr/>
        </p:nvCxnSpPr>
        <p:spPr>
          <a:xfrm flipH="1">
            <a:off x="3456427" y="3885741"/>
            <a:ext cx="4235969" cy="2134177"/>
          </a:xfrm>
          <a:prstGeom prst="straightConnector1">
            <a:avLst/>
          </a:prstGeom>
          <a:ln w="15875">
            <a:solidFill>
              <a:srgbClr val="0070C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5" idx="7"/>
          </p:cNvCxnSpPr>
          <p:nvPr/>
        </p:nvCxnSpPr>
        <p:spPr>
          <a:xfrm flipH="1">
            <a:off x="3092539" y="2872945"/>
            <a:ext cx="4466525" cy="2912348"/>
          </a:xfrm>
          <a:prstGeom prst="straightConnector1">
            <a:avLst/>
          </a:prstGeom>
          <a:ln w="15875">
            <a:solidFill>
              <a:srgbClr val="CC000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2" idx="4"/>
          </p:cNvCxnSpPr>
          <p:nvPr/>
        </p:nvCxnSpPr>
        <p:spPr>
          <a:xfrm flipH="1" flipV="1">
            <a:off x="5588340" y="2167584"/>
            <a:ext cx="1778000" cy="3331448"/>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856764" y="5752773"/>
            <a:ext cx="1447800" cy="222063"/>
          </a:xfrm>
          <a:prstGeom prst="ellipse">
            <a:avLst/>
          </a:prstGeom>
          <a:noFill/>
          <a:ln>
            <a:solidFill>
              <a:srgbClr val="CC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65254" y="5944879"/>
            <a:ext cx="1042129" cy="259514"/>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160087" y="5788860"/>
            <a:ext cx="800100" cy="185976"/>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664040" y="5980796"/>
            <a:ext cx="2099912" cy="267145"/>
          </a:xfrm>
          <a:prstGeom prst="ellipse">
            <a:avLst/>
          </a:prstGeom>
          <a:noFill/>
          <a:ln>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4"/>
          <p:cNvSpPr txBox="1">
            <a:spLocks/>
          </p:cNvSpPr>
          <p:nvPr/>
        </p:nvSpPr>
        <p:spPr>
          <a:xfrm>
            <a:off x="7321379" y="2389834"/>
            <a:ext cx="1776036" cy="39163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indent="-171450" algn="l"/>
            <a:r>
              <a:rPr lang="en-US" sz="2000" dirty="0">
                <a:solidFill>
                  <a:schemeClr val="tx1"/>
                </a:solidFill>
                <a:latin typeface="Tw Cen MT" panose="020B0602020104020603" pitchFamily="34" charset="0"/>
              </a:rPr>
              <a:t>Signed by reconciler</a:t>
            </a:r>
          </a:p>
          <a:p>
            <a:pPr lvl="1" algn="l"/>
            <a:endParaRPr lang="en-US" sz="1600" dirty="0">
              <a:solidFill>
                <a:schemeClr val="tx1"/>
              </a:solidFill>
              <a:latin typeface="Tw Cen MT" panose="020B0602020104020603" pitchFamily="34" charset="0"/>
            </a:endParaRPr>
          </a:p>
          <a:p>
            <a:pPr indent="-171450" algn="l"/>
            <a:r>
              <a:rPr lang="en-US" sz="2000" dirty="0">
                <a:solidFill>
                  <a:schemeClr val="tx1"/>
                </a:solidFill>
                <a:latin typeface="Tw Cen MT" panose="020B0602020104020603" pitchFamily="34" charset="0"/>
              </a:rPr>
              <a:t>Signed by reviewer    (Dept. Head or PI for grants)</a:t>
            </a:r>
          </a:p>
          <a:p>
            <a:pPr algn="l"/>
            <a:endParaRPr lang="en-US" sz="2000" dirty="0">
              <a:solidFill>
                <a:schemeClr val="tx1"/>
              </a:solidFill>
              <a:latin typeface="Tw Cen MT" panose="020B0602020104020603" pitchFamily="34" charset="0"/>
            </a:endParaRPr>
          </a:p>
          <a:p>
            <a:pPr algn="l"/>
            <a:endParaRPr lang="en-US" sz="2000" dirty="0">
              <a:solidFill>
                <a:schemeClr val="tx1"/>
              </a:solidFill>
              <a:latin typeface="Tw Cen MT" panose="020B0602020104020603" pitchFamily="34" charset="0"/>
            </a:endParaRPr>
          </a:p>
          <a:p>
            <a:pPr indent="-171450" algn="l"/>
            <a:r>
              <a:rPr lang="en-US" sz="2000" dirty="0">
                <a:solidFill>
                  <a:schemeClr val="tx1"/>
                </a:solidFill>
                <a:latin typeface="Tw Cen MT" panose="020B0602020104020603" pitchFamily="34" charset="0"/>
              </a:rPr>
              <a:t>Timely</a:t>
            </a:r>
          </a:p>
        </p:txBody>
      </p:sp>
      <p:cxnSp>
        <p:nvCxnSpPr>
          <p:cNvPr id="19" name="Straight Arrow Connector 18"/>
          <p:cNvCxnSpPr>
            <a:endCxn id="20" idx="5"/>
          </p:cNvCxnSpPr>
          <p:nvPr/>
        </p:nvCxnSpPr>
        <p:spPr>
          <a:xfrm flipH="1" flipV="1">
            <a:off x="4735546" y="2203324"/>
            <a:ext cx="2648362" cy="3299276"/>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426245" y="2008202"/>
            <a:ext cx="1533942" cy="228600"/>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62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2800" b="1" dirty="0"/>
              <a:t>Continuous Monitoring Audits – Separating Checklists</a:t>
            </a:r>
          </a:p>
        </p:txBody>
      </p:sp>
      <p:sp>
        <p:nvSpPr>
          <p:cNvPr id="16" name="Subtitle 2"/>
          <p:cNvSpPr>
            <a:spLocks noGrp="1"/>
          </p:cNvSpPr>
          <p:nvPr>
            <p:ph type="subTitle" idx="1"/>
          </p:nvPr>
        </p:nvSpPr>
        <p:spPr>
          <a:xfrm>
            <a:off x="676276" y="1150228"/>
            <a:ext cx="7781924" cy="4686850"/>
          </a:xfrm>
        </p:spPr>
        <p:txBody>
          <a:bodyPr>
            <a:normAutofit fontScale="92500" lnSpcReduction="10000"/>
          </a:bodyPr>
          <a:lstStyle/>
          <a:p>
            <a:pPr marL="457200" indent="-457200" algn="l">
              <a:buFont typeface="Arial" panose="020B0604020202020204" pitchFamily="34" charset="0"/>
              <a:buChar char="•"/>
            </a:pPr>
            <a:r>
              <a:rPr lang="en-US" dirty="0">
                <a:solidFill>
                  <a:schemeClr val="tx1"/>
                </a:solidFill>
                <a:latin typeface="Tw Cen MT" panose="020B0602020104020603" pitchFamily="34" charset="0"/>
              </a:rPr>
              <a:t>Required by MSU Policy 60.405</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Departments must complete and maintain the Separating Procedure Checklist when:</a:t>
            </a:r>
          </a:p>
          <a:p>
            <a:pPr marL="1371600" lvl="2" indent="-457200" algn="l">
              <a:buFont typeface="Arial" panose="020B0604020202020204" pitchFamily="34" charset="0"/>
              <a:buChar char="•"/>
            </a:pPr>
            <a:r>
              <a:rPr lang="en-US" dirty="0">
                <a:solidFill>
                  <a:schemeClr val="tx1"/>
                </a:solidFill>
                <a:latin typeface="Tw Cen MT" panose="020B0602020104020603" pitchFamily="34" charset="0"/>
              </a:rPr>
              <a:t>Employee terminates</a:t>
            </a:r>
          </a:p>
          <a:p>
            <a:pPr marL="1371600" lvl="2" indent="-457200" algn="l">
              <a:buFont typeface="Arial" panose="020B0604020202020204" pitchFamily="34" charset="0"/>
              <a:buChar char="•"/>
            </a:pPr>
            <a:r>
              <a:rPr lang="en-US" dirty="0">
                <a:solidFill>
                  <a:schemeClr val="tx1"/>
                </a:solidFill>
                <a:latin typeface="Tw Cen MT" panose="020B0602020104020603" pitchFamily="34" charset="0"/>
              </a:rPr>
              <a:t>Employee transfers</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Primary purpose: Removal of access (buildings, keys, sensitive information, software)</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Signed by preparer</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Should be completed ASAP, preferably at time of termination or transfer</a:t>
            </a:r>
          </a:p>
          <a:p>
            <a:pPr marL="457200" indent="-457200" algn="l">
              <a:buFont typeface="Arial" panose="020B0604020202020204" pitchFamily="34" charset="0"/>
              <a:buChar char="•"/>
            </a:pPr>
            <a:endParaRPr lang="en-US" dirty="0">
              <a:solidFill>
                <a:schemeClr val="tx1"/>
              </a:solidFill>
              <a:latin typeface="Tw Cen MT" panose="020B0602020104020603" pitchFamily="34" charset="0"/>
            </a:endParaRPr>
          </a:p>
          <a:p>
            <a:pPr marL="457200" indent="-457200" algn="l">
              <a:buFont typeface="Arial" panose="020B0604020202020204" pitchFamily="34" charset="0"/>
              <a:buChar char="•"/>
            </a:pPr>
            <a:endParaRPr lang="en-US" dirty="0">
              <a:solidFill>
                <a:schemeClr val="tx1"/>
              </a:solidFill>
              <a:latin typeface="Tw Cen MT" panose="020B0602020104020603" pitchFamily="34" charset="0"/>
            </a:endParaRPr>
          </a:p>
          <a:p>
            <a:pPr marL="457200" indent="-457200" algn="l">
              <a:buFont typeface="Arial" panose="020B0604020202020204" pitchFamily="34" charset="0"/>
              <a:buChar char="•"/>
            </a:pPr>
            <a:endParaRPr lang="en-US"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20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2236942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2800" b="1" dirty="0"/>
              <a:t>Continuous Monitoring Audits – Separating Checklists</a:t>
            </a:r>
          </a:p>
        </p:txBody>
      </p:sp>
      <p:pic>
        <p:nvPicPr>
          <p:cNvPr id="5" name="Picture 4" descr="A screenshot of a computer&#10;&#10;Description automatically generated">
            <a:extLst>
              <a:ext uri="{FF2B5EF4-FFF2-40B4-BE49-F238E27FC236}">
                <a16:creationId xmlns:a16="http://schemas.microsoft.com/office/drawing/2014/main" id="{653ED6C5-3E79-1538-B5E0-118549258E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2403418" y="1132775"/>
            <a:ext cx="4278350" cy="5647587"/>
          </a:xfrm>
          <a:prstGeom prst="rect">
            <a:avLst/>
          </a:prstGeom>
          <a:ln w="19050">
            <a:solidFill>
              <a:schemeClr val="tx1"/>
            </a:solidFill>
          </a:ln>
          <a:extLst>
            <a:ext uri="{53640926-AAD7-44D8-BBD7-CCE9431645EC}">
              <a14:shadowObscured xmlns:a14="http://schemas.microsoft.com/office/drawing/2010/main"/>
            </a:ext>
          </a:extLst>
        </p:spPr>
      </p:pic>
      <p:sp>
        <p:nvSpPr>
          <p:cNvPr id="7" name="Oval 6">
            <a:extLst>
              <a:ext uri="{FF2B5EF4-FFF2-40B4-BE49-F238E27FC236}">
                <a16:creationId xmlns:a16="http://schemas.microsoft.com/office/drawing/2014/main" id="{BBF240DA-25DC-2CE1-C449-11BB2AACD90C}"/>
              </a:ext>
            </a:extLst>
          </p:cNvPr>
          <p:cNvSpPr/>
          <p:nvPr/>
        </p:nvSpPr>
        <p:spPr>
          <a:xfrm>
            <a:off x="2320811" y="3362189"/>
            <a:ext cx="1768110" cy="580083"/>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AA58EC1-3268-BB9F-2082-31ADA4BC0738}"/>
              </a:ext>
            </a:extLst>
          </p:cNvPr>
          <p:cNvSpPr/>
          <p:nvPr/>
        </p:nvSpPr>
        <p:spPr>
          <a:xfrm>
            <a:off x="2403418" y="5126397"/>
            <a:ext cx="1414427" cy="32416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3F2D8C6-B705-1FB9-D6D7-7167D3948A79}"/>
              </a:ext>
            </a:extLst>
          </p:cNvPr>
          <p:cNvSpPr/>
          <p:nvPr/>
        </p:nvSpPr>
        <p:spPr>
          <a:xfrm>
            <a:off x="2403418" y="5602963"/>
            <a:ext cx="1685503" cy="32416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116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2800" b="1" dirty="0"/>
              <a:t>Continuous Monitoring Audits – Separating Checklists</a:t>
            </a:r>
          </a:p>
        </p:txBody>
      </p:sp>
      <p:pic>
        <p:nvPicPr>
          <p:cNvPr id="3" name="Picture 2" descr="A computer screen shot of a computer screen&#10;&#10;Description automatically generated">
            <a:extLst>
              <a:ext uri="{FF2B5EF4-FFF2-40B4-BE49-F238E27FC236}">
                <a16:creationId xmlns:a16="http://schemas.microsoft.com/office/drawing/2014/main" id="{8F17F6BE-E7A0-4EC0-6C06-29E3CAB1E1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08000" y="1276367"/>
            <a:ext cx="8128000" cy="5340388"/>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90F3E085-7D8C-F80B-C267-F1EF7DD3F7F0}"/>
              </a:ext>
            </a:extLst>
          </p:cNvPr>
          <p:cNvSpPr/>
          <p:nvPr/>
        </p:nvSpPr>
        <p:spPr>
          <a:xfrm>
            <a:off x="3563014" y="4966702"/>
            <a:ext cx="5072985" cy="118393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513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2800" b="1" dirty="0"/>
              <a:t>Continuous Monitoring Audits – Separating Checklists</a:t>
            </a:r>
          </a:p>
        </p:txBody>
      </p:sp>
      <p:sp>
        <p:nvSpPr>
          <p:cNvPr id="16" name="Subtitle 2"/>
          <p:cNvSpPr>
            <a:spLocks noGrp="1"/>
          </p:cNvSpPr>
          <p:nvPr>
            <p:ph type="subTitle" idx="1"/>
          </p:nvPr>
        </p:nvSpPr>
        <p:spPr>
          <a:xfrm>
            <a:off x="676276" y="1150228"/>
            <a:ext cx="7781924" cy="4686850"/>
          </a:xfrm>
        </p:spPr>
        <p:txBody>
          <a:bodyPr>
            <a:normAutofit/>
          </a:bodyPr>
          <a:lstStyle/>
          <a:p>
            <a:pPr marL="457200" indent="-457200" algn="l">
              <a:buFont typeface="Arial" panose="020B0604020202020204" pitchFamily="34" charset="0"/>
              <a:buChar char="•"/>
            </a:pPr>
            <a:r>
              <a:rPr lang="en-US" dirty="0">
                <a:solidFill>
                  <a:schemeClr val="tx1"/>
                </a:solidFill>
                <a:latin typeface="Tw Cen MT" panose="020B0602020104020603" pitchFamily="34" charset="0"/>
              </a:rPr>
              <a:t>Feel free to customize</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Update of standard checklist underway</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Make sure to sign and date it</a:t>
            </a:r>
          </a:p>
          <a:p>
            <a:pPr marL="457200" indent="-457200" algn="l">
              <a:buFont typeface="Arial" panose="020B0604020202020204" pitchFamily="34" charset="0"/>
              <a:buChar char="•"/>
            </a:pPr>
            <a:endParaRPr lang="en-US" dirty="0">
              <a:solidFill>
                <a:schemeClr val="tx1"/>
              </a:solidFill>
              <a:latin typeface="Tw Cen MT" panose="020B0602020104020603" pitchFamily="34" charset="0"/>
            </a:endParaRPr>
          </a:p>
          <a:p>
            <a:pPr marL="457200" indent="-457200" algn="l">
              <a:buFont typeface="Arial" panose="020B0604020202020204" pitchFamily="34" charset="0"/>
              <a:buChar char="•"/>
            </a:pPr>
            <a:endParaRPr lang="en-US"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20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2470222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93987"/>
            <a:ext cx="9144000" cy="1470025"/>
          </a:xfrm>
        </p:spPr>
        <p:txBody>
          <a:bodyPr>
            <a:normAutofit/>
          </a:bodyPr>
          <a:lstStyle/>
          <a:p>
            <a:r>
              <a:rPr lang="en-US" sz="3600" b="1" dirty="0"/>
              <a:t>BASIC CONTROL ASSESSMENTS (BCAs)</a:t>
            </a:r>
          </a:p>
        </p:txBody>
      </p:sp>
      <p:sp>
        <p:nvSpPr>
          <p:cNvPr id="7" name="Subtitle 6">
            <a:extLst>
              <a:ext uri="{FF2B5EF4-FFF2-40B4-BE49-F238E27FC236}">
                <a16:creationId xmlns:a16="http://schemas.microsoft.com/office/drawing/2014/main" id="{950C8848-3DFA-AFF7-8002-C4145BE36C8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4162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600" b="1" dirty="0"/>
              <a:t>BCA Areas</a:t>
            </a:r>
          </a:p>
        </p:txBody>
      </p:sp>
      <p:sp>
        <p:nvSpPr>
          <p:cNvPr id="9" name="TextBox 8"/>
          <p:cNvSpPr txBox="1"/>
          <p:nvPr/>
        </p:nvSpPr>
        <p:spPr>
          <a:xfrm>
            <a:off x="4933949" y="3876451"/>
            <a:ext cx="1228725" cy="338554"/>
          </a:xfrm>
          <a:prstGeom prst="rect">
            <a:avLst/>
          </a:prstGeom>
          <a:noFill/>
        </p:spPr>
        <p:txBody>
          <a:bodyPr wrap="square" rtlCol="0">
            <a:spAutoFit/>
          </a:bodyPr>
          <a:lstStyle/>
          <a:p>
            <a:r>
              <a:rPr lang="en-US" sz="1600" dirty="0">
                <a:solidFill>
                  <a:schemeClr val="bg1"/>
                </a:solidFill>
                <a:latin typeface="Tw Cen MT" panose="020B0602020104020603" pitchFamily="34" charset="0"/>
              </a:rPr>
              <a:t>Tip: 42%</a:t>
            </a:r>
          </a:p>
        </p:txBody>
      </p:sp>
      <p:sp>
        <p:nvSpPr>
          <p:cNvPr id="11" name="TextBox 10"/>
          <p:cNvSpPr txBox="1"/>
          <p:nvPr/>
        </p:nvSpPr>
        <p:spPr>
          <a:xfrm>
            <a:off x="3190874" y="2153245"/>
            <a:ext cx="1895475" cy="584775"/>
          </a:xfrm>
          <a:prstGeom prst="rect">
            <a:avLst/>
          </a:prstGeom>
          <a:noFill/>
        </p:spPr>
        <p:txBody>
          <a:bodyPr wrap="square" rtlCol="0">
            <a:spAutoFit/>
          </a:bodyPr>
          <a:lstStyle/>
          <a:p>
            <a:r>
              <a:rPr lang="en-US" sz="1600" dirty="0">
                <a:solidFill>
                  <a:schemeClr val="bg1"/>
                </a:solidFill>
                <a:latin typeface="Tw Cen MT" panose="020B0602020104020603" pitchFamily="34" charset="0"/>
              </a:rPr>
              <a:t>Management Review: 16%</a:t>
            </a:r>
          </a:p>
        </p:txBody>
      </p:sp>
      <p:sp>
        <p:nvSpPr>
          <p:cNvPr id="12" name="TextBox 11"/>
          <p:cNvSpPr txBox="1"/>
          <p:nvPr/>
        </p:nvSpPr>
        <p:spPr>
          <a:xfrm>
            <a:off x="2705098" y="3389439"/>
            <a:ext cx="2028827" cy="338554"/>
          </a:xfrm>
          <a:prstGeom prst="rect">
            <a:avLst/>
          </a:prstGeom>
          <a:noFill/>
        </p:spPr>
        <p:txBody>
          <a:bodyPr wrap="square" rtlCol="0">
            <a:spAutoFit/>
          </a:bodyPr>
          <a:lstStyle/>
          <a:p>
            <a:r>
              <a:rPr lang="en-US" sz="1600" dirty="0">
                <a:solidFill>
                  <a:schemeClr val="bg1"/>
                </a:solidFill>
                <a:latin typeface="Tw Cen MT" panose="020B0602020104020603" pitchFamily="34" charset="0"/>
              </a:rPr>
              <a:t>Internal Audit: 14%</a:t>
            </a:r>
          </a:p>
        </p:txBody>
      </p:sp>
      <p:sp>
        <p:nvSpPr>
          <p:cNvPr id="7" name="Content Placeholder 2"/>
          <p:cNvSpPr txBox="1">
            <a:spLocks/>
          </p:cNvSpPr>
          <p:nvPr/>
        </p:nvSpPr>
        <p:spPr>
          <a:xfrm>
            <a:off x="457200" y="1543050"/>
            <a:ext cx="5792598" cy="36115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mj-lt"/>
              <a:buAutoNum type="alphaUcPeriod"/>
            </a:pPr>
            <a:r>
              <a:rPr lang="en-US" sz="1900" dirty="0">
                <a:solidFill>
                  <a:schemeClr val="tx1"/>
                </a:solidFill>
                <a:latin typeface="Tw Cen MT" panose="020B0602020104020603" pitchFamily="34" charset="0"/>
              </a:rPr>
              <a:t>Account Reconciliations</a:t>
            </a:r>
          </a:p>
          <a:p>
            <a:pPr marL="457200" indent="-457200" algn="l">
              <a:buFont typeface="+mj-lt"/>
              <a:buAutoNum type="alphaUcPeriod"/>
            </a:pPr>
            <a:r>
              <a:rPr lang="en-US" sz="1900" dirty="0">
                <a:solidFill>
                  <a:schemeClr val="tx1"/>
                </a:solidFill>
                <a:latin typeface="Tw Cen MT" panose="020B0602020104020603" pitchFamily="34" charset="0"/>
              </a:rPr>
              <a:t>Research</a:t>
            </a:r>
          </a:p>
          <a:p>
            <a:pPr marL="457200" indent="-457200" algn="l">
              <a:buFont typeface="+mj-lt"/>
              <a:buAutoNum type="alphaUcPeriod"/>
            </a:pPr>
            <a:r>
              <a:rPr lang="en-US" sz="1900" dirty="0">
                <a:solidFill>
                  <a:schemeClr val="tx1"/>
                </a:solidFill>
                <a:latin typeface="Tw Cen MT" panose="020B0602020104020603" pitchFamily="34" charset="0"/>
              </a:rPr>
              <a:t>Cash</a:t>
            </a:r>
          </a:p>
          <a:p>
            <a:pPr marL="457200" indent="-457200" algn="l">
              <a:buFont typeface="+mj-lt"/>
              <a:buAutoNum type="alphaUcPeriod"/>
            </a:pPr>
            <a:r>
              <a:rPr lang="en-US" sz="1900" dirty="0">
                <a:solidFill>
                  <a:schemeClr val="tx1"/>
                </a:solidFill>
                <a:latin typeface="Tw Cen MT" panose="020B0602020104020603" pitchFamily="34" charset="0"/>
              </a:rPr>
              <a:t>Leave/Payroll</a:t>
            </a:r>
          </a:p>
          <a:p>
            <a:pPr marL="457200" indent="-457200" algn="l">
              <a:buFont typeface="+mj-lt"/>
              <a:buAutoNum type="alphaUcPeriod"/>
            </a:pPr>
            <a:r>
              <a:rPr lang="en-US" sz="1900" dirty="0">
                <a:solidFill>
                  <a:schemeClr val="tx1"/>
                </a:solidFill>
                <a:latin typeface="Tw Cen MT" panose="020B0602020104020603" pitchFamily="34" charset="0"/>
              </a:rPr>
              <a:t>Procurement Card</a:t>
            </a:r>
          </a:p>
          <a:p>
            <a:pPr marL="457200" indent="-457200" algn="l">
              <a:spcAft>
                <a:spcPts val="600"/>
              </a:spcAft>
              <a:buFont typeface="+mj-lt"/>
              <a:buAutoNum type="alphaUcPeriod"/>
            </a:pPr>
            <a:r>
              <a:rPr lang="en-US" sz="1900" dirty="0">
                <a:solidFill>
                  <a:schemeClr val="tx1"/>
                </a:solidFill>
                <a:latin typeface="Tw Cen MT" panose="020B0602020104020603" pitchFamily="34" charset="0"/>
              </a:rPr>
              <a:t>Fleet Management</a:t>
            </a:r>
          </a:p>
          <a:p>
            <a:pPr marL="457200" indent="-457200" algn="l">
              <a:spcAft>
                <a:spcPts val="600"/>
              </a:spcAft>
              <a:buFont typeface="+mj-lt"/>
              <a:buAutoNum type="alphaUcPeriod"/>
            </a:pPr>
            <a:r>
              <a:rPr lang="en-US" sz="1900" dirty="0">
                <a:solidFill>
                  <a:schemeClr val="tx1"/>
                </a:solidFill>
                <a:latin typeface="Tw Cen MT" panose="020B0602020104020603" pitchFamily="34" charset="0"/>
              </a:rPr>
              <a:t>Facilities Management</a:t>
            </a:r>
          </a:p>
          <a:p>
            <a:pPr marL="457200" indent="-457200" algn="l">
              <a:spcAft>
                <a:spcPts val="600"/>
              </a:spcAft>
              <a:buFont typeface="+mj-lt"/>
              <a:buAutoNum type="alphaUcPeriod"/>
            </a:pPr>
            <a:r>
              <a:rPr lang="en-US" sz="1900" dirty="0">
                <a:solidFill>
                  <a:schemeClr val="tx1"/>
                </a:solidFill>
                <a:latin typeface="Tw Cen MT" panose="020B0602020104020603" pitchFamily="34" charset="0"/>
              </a:rPr>
              <a:t>Information Security</a:t>
            </a:r>
          </a:p>
          <a:p>
            <a:pPr marL="457200" indent="-457200" algn="l">
              <a:spcAft>
                <a:spcPts val="600"/>
              </a:spcAft>
              <a:buFont typeface="+mj-lt"/>
              <a:buAutoNum type="alphaUcPeriod"/>
            </a:pPr>
            <a:r>
              <a:rPr lang="en-US" sz="1900" dirty="0">
                <a:solidFill>
                  <a:schemeClr val="tx1"/>
                </a:solidFill>
                <a:latin typeface="Tw Cen MT" panose="020B0602020104020603" pitchFamily="34" charset="0"/>
              </a:rPr>
              <a:t>General Administration</a:t>
            </a:r>
          </a:p>
        </p:txBody>
      </p:sp>
    </p:spTree>
    <p:extLst>
      <p:ext uri="{BB962C8B-B14F-4D97-AF65-F5344CB8AC3E}">
        <p14:creationId xmlns:p14="http://schemas.microsoft.com/office/powerpoint/2010/main" val="666018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8133-01F0-6C64-23CE-C9CAFC58355C}"/>
              </a:ext>
            </a:extLst>
          </p:cNvPr>
          <p:cNvSpPr txBox="1">
            <a:spLocks/>
          </p:cNvSpPr>
          <p:nvPr/>
        </p:nvSpPr>
        <p:spPr>
          <a:xfrm>
            <a:off x="0" y="-86264"/>
            <a:ext cx="9144000" cy="664234"/>
          </a:xfrm>
          <a:prstGeom prst="rect">
            <a:avLst/>
          </a:prstGeom>
        </p:spPr>
        <p:txBody>
          <a:bodyP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3400" b="1" dirty="0"/>
              <a:t>Research – Time and Effort Reports</a:t>
            </a:r>
          </a:p>
        </p:txBody>
      </p:sp>
      <p:pic>
        <p:nvPicPr>
          <p:cNvPr id="7" name="Picture 6">
            <a:extLst>
              <a:ext uri="{FF2B5EF4-FFF2-40B4-BE49-F238E27FC236}">
                <a16:creationId xmlns:a16="http://schemas.microsoft.com/office/drawing/2014/main" id="{B63E8140-0751-B160-FB0F-7F82842010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774" t="13931" r="28585"/>
          <a:stretch/>
        </p:blipFill>
        <p:spPr>
          <a:xfrm>
            <a:off x="1600199" y="608162"/>
            <a:ext cx="5943601" cy="5223286"/>
          </a:xfrm>
          <a:prstGeom prst="rect">
            <a:avLst/>
          </a:prstGeom>
        </p:spPr>
      </p:pic>
    </p:spTree>
    <p:extLst>
      <p:ext uri="{BB962C8B-B14F-4D97-AF65-F5344CB8AC3E}">
        <p14:creationId xmlns:p14="http://schemas.microsoft.com/office/powerpoint/2010/main" val="2902715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600" b="1" dirty="0"/>
              <a:t>About</a:t>
            </a:r>
          </a:p>
        </p:txBody>
      </p:sp>
      <p:sp>
        <p:nvSpPr>
          <p:cNvPr id="16" name="Subtitle 2"/>
          <p:cNvSpPr>
            <a:spLocks noGrp="1"/>
          </p:cNvSpPr>
          <p:nvPr>
            <p:ph type="subTitle" idx="1"/>
          </p:nvPr>
        </p:nvSpPr>
        <p:spPr>
          <a:xfrm>
            <a:off x="676276" y="1150228"/>
            <a:ext cx="7781924" cy="4686850"/>
          </a:xfrm>
        </p:spPr>
        <p:txBody>
          <a:bodyPr>
            <a:normAutofit/>
          </a:bodyPr>
          <a:lstStyle/>
          <a:p>
            <a:pPr marL="457200" indent="-457200" algn="l">
              <a:buFont typeface="Arial" panose="020B0604020202020204" pitchFamily="34" charset="0"/>
              <a:buChar char="•"/>
            </a:pPr>
            <a:r>
              <a:rPr lang="en-US" sz="4000" dirty="0">
                <a:solidFill>
                  <a:schemeClr val="tx1"/>
                </a:solidFill>
                <a:latin typeface="Tw Cen MT" panose="020B0602020104020603" pitchFamily="34" charset="0"/>
              </a:rPr>
              <a:t>Tyler Morgan, Audit Manager</a:t>
            </a:r>
          </a:p>
          <a:p>
            <a:pPr marL="914400" lvl="1" indent="-457200" algn="l">
              <a:buFont typeface="Arial" panose="020B0604020202020204" pitchFamily="34" charset="0"/>
              <a:buChar char="•"/>
            </a:pPr>
            <a:r>
              <a:rPr lang="en-US" sz="2400" dirty="0">
                <a:solidFill>
                  <a:schemeClr val="tx1"/>
                </a:solidFill>
                <a:latin typeface="Tw Cen MT" panose="020B0602020104020603" pitchFamily="34" charset="0"/>
              </a:rPr>
              <a:t>MSU graduate</a:t>
            </a:r>
          </a:p>
          <a:p>
            <a:pPr marL="914400" lvl="1" indent="-457200" algn="l">
              <a:buFont typeface="Arial" panose="020B0604020202020204" pitchFamily="34" charset="0"/>
              <a:buChar char="•"/>
            </a:pPr>
            <a:r>
              <a:rPr lang="en-US" sz="2400" dirty="0">
                <a:solidFill>
                  <a:schemeClr val="tx1"/>
                </a:solidFill>
                <a:latin typeface="Tw Cen MT" panose="020B0602020104020603" pitchFamily="34" charset="0"/>
              </a:rPr>
              <a:t>Experience:</a:t>
            </a:r>
          </a:p>
          <a:p>
            <a:pPr marL="1371600" lvl="2" indent="-457200" algn="l">
              <a:buFont typeface="Arial" panose="020B0604020202020204" pitchFamily="34" charset="0"/>
              <a:buChar char="•"/>
            </a:pPr>
            <a:r>
              <a:rPr lang="en-US" sz="2000" dirty="0">
                <a:solidFill>
                  <a:schemeClr val="tx1"/>
                </a:solidFill>
                <a:latin typeface="Tw Cen MT" panose="020B0602020104020603" pitchFamily="34" charset="0"/>
              </a:rPr>
              <a:t>T.E. Lott and Co. (2014-2017)</a:t>
            </a:r>
          </a:p>
          <a:p>
            <a:pPr marL="1371600" lvl="2" indent="-457200" algn="l">
              <a:buFont typeface="Arial" panose="020B0604020202020204" pitchFamily="34" charset="0"/>
              <a:buChar char="•"/>
            </a:pPr>
            <a:r>
              <a:rPr lang="en-US" sz="2000" dirty="0">
                <a:solidFill>
                  <a:schemeClr val="tx1"/>
                </a:solidFill>
                <a:latin typeface="Tw Cen MT" panose="020B0602020104020603" pitchFamily="34" charset="0"/>
              </a:rPr>
              <a:t>Mississippi Office of the State Auditor (2017-2020)</a:t>
            </a:r>
          </a:p>
          <a:p>
            <a:pPr marL="1371600" lvl="2" indent="-457200" algn="l">
              <a:buFont typeface="Arial" panose="020B0604020202020204" pitchFamily="34" charset="0"/>
              <a:buChar char="•"/>
            </a:pPr>
            <a:r>
              <a:rPr lang="en-US" sz="2000" dirty="0">
                <a:solidFill>
                  <a:schemeClr val="tx1"/>
                </a:solidFill>
                <a:latin typeface="Tw Cen MT" panose="020B0602020104020603" pitchFamily="34" charset="0"/>
              </a:rPr>
              <a:t>MSU Office of Internal Audit (2020-present)</a:t>
            </a: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1821617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8133-01F0-6C64-23CE-C9CAFC58355C}"/>
              </a:ext>
            </a:extLst>
          </p:cNvPr>
          <p:cNvSpPr txBox="1">
            <a:spLocks/>
          </p:cNvSpPr>
          <p:nvPr/>
        </p:nvSpPr>
        <p:spPr>
          <a:xfrm>
            <a:off x="0" y="-86264"/>
            <a:ext cx="9144000" cy="664234"/>
          </a:xfrm>
          <a:prstGeom prst="rect">
            <a:avLst/>
          </a:prstGeom>
        </p:spPr>
        <p:txBody>
          <a:bodyP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3400" b="1" dirty="0"/>
              <a:t>Research – Time and Effort Reports</a:t>
            </a:r>
          </a:p>
        </p:txBody>
      </p:sp>
      <p:pic>
        <p:nvPicPr>
          <p:cNvPr id="4" name="Picture 3">
            <a:extLst>
              <a:ext uri="{FF2B5EF4-FFF2-40B4-BE49-F238E27FC236}">
                <a16:creationId xmlns:a16="http://schemas.microsoft.com/office/drawing/2014/main" id="{E8D6C05D-8CE3-15FD-4BF1-B5DFA80338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585" t="8316" r="21981" b="9192"/>
          <a:stretch/>
        </p:blipFill>
        <p:spPr>
          <a:xfrm>
            <a:off x="1151626" y="715992"/>
            <a:ext cx="6840747" cy="5103416"/>
          </a:xfrm>
          <a:prstGeom prst="rect">
            <a:avLst/>
          </a:prstGeom>
        </p:spPr>
      </p:pic>
    </p:spTree>
    <p:extLst>
      <p:ext uri="{BB962C8B-B14F-4D97-AF65-F5344CB8AC3E}">
        <p14:creationId xmlns:p14="http://schemas.microsoft.com/office/powerpoint/2010/main" val="3800765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8133-01F0-6C64-23CE-C9CAFC58355C}"/>
              </a:ext>
            </a:extLst>
          </p:cNvPr>
          <p:cNvSpPr txBox="1">
            <a:spLocks/>
          </p:cNvSpPr>
          <p:nvPr/>
        </p:nvSpPr>
        <p:spPr>
          <a:xfrm>
            <a:off x="0" y="-86264"/>
            <a:ext cx="9144000" cy="664234"/>
          </a:xfrm>
          <a:prstGeom prst="rect">
            <a:avLst/>
          </a:prstGeom>
        </p:spPr>
        <p:txBody>
          <a:bodyP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3400" b="1" dirty="0"/>
              <a:t>Research – Time and Effort Reports</a:t>
            </a:r>
          </a:p>
        </p:txBody>
      </p:sp>
      <p:pic>
        <p:nvPicPr>
          <p:cNvPr id="5" name="Picture 4">
            <a:extLst>
              <a:ext uri="{FF2B5EF4-FFF2-40B4-BE49-F238E27FC236}">
                <a16:creationId xmlns:a16="http://schemas.microsoft.com/office/drawing/2014/main" id="{C51657D3-9150-1631-4D8B-04FDF5D3F8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943" t="8666" r="13208"/>
          <a:stretch/>
        </p:blipFill>
        <p:spPr>
          <a:xfrm>
            <a:off x="547777" y="646980"/>
            <a:ext cx="8048445" cy="5209216"/>
          </a:xfrm>
          <a:prstGeom prst="rect">
            <a:avLst/>
          </a:prstGeom>
        </p:spPr>
      </p:pic>
    </p:spTree>
    <p:extLst>
      <p:ext uri="{BB962C8B-B14F-4D97-AF65-F5344CB8AC3E}">
        <p14:creationId xmlns:p14="http://schemas.microsoft.com/office/powerpoint/2010/main" val="116390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Research – Time and Effort </a:t>
            </a:r>
            <a:br>
              <a:rPr lang="en-US" sz="3400" b="1" dirty="0"/>
            </a:br>
            <a:r>
              <a:rPr lang="en-US" sz="3400" b="1" dirty="0"/>
              <a:t>Reports</a:t>
            </a:r>
          </a:p>
        </p:txBody>
      </p:sp>
      <p:sp>
        <p:nvSpPr>
          <p:cNvPr id="5" name="TextBox 4"/>
          <p:cNvSpPr txBox="1"/>
          <p:nvPr/>
        </p:nvSpPr>
        <p:spPr>
          <a:xfrm>
            <a:off x="685800" y="1296783"/>
            <a:ext cx="7845725" cy="338554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w Cen MT" panose="020B0602020104020603" pitchFamily="34" charset="0"/>
              </a:rPr>
              <a:t>Timely and accurate completion of Time and Effort reports by someone with suitable means of verification or first-hand knowledge of the work performed</a:t>
            </a:r>
          </a:p>
          <a:p>
            <a:pPr marL="342900" indent="-342900">
              <a:buFont typeface="Arial" panose="020B0604020202020204" pitchFamily="34" charset="0"/>
              <a:buChar char="•"/>
            </a:pPr>
            <a:endParaRPr lang="en-US" sz="1100" dirty="0">
              <a:latin typeface="Tw Cen MT" panose="020B0602020104020603" pitchFamily="34" charset="0"/>
            </a:endParaRPr>
          </a:p>
          <a:p>
            <a:pPr marL="342900" indent="-342900">
              <a:buFont typeface="Arial" panose="020B0604020202020204" pitchFamily="34" charset="0"/>
              <a:buChar char="•"/>
            </a:pPr>
            <a:r>
              <a:rPr lang="en-US" sz="2400" dirty="0">
                <a:latin typeface="Tw Cen MT" panose="020B0602020104020603" pitchFamily="34" charset="0"/>
              </a:rPr>
              <a:t>Most common findings are failure to submit reports timely or signature by someone without suitable means of verification</a:t>
            </a:r>
          </a:p>
          <a:p>
            <a:pPr marL="342900" indent="-342900">
              <a:buFont typeface="Arial" panose="020B0604020202020204" pitchFamily="34" charset="0"/>
              <a:buChar char="•"/>
            </a:pPr>
            <a:endParaRPr lang="en-US" sz="1100" dirty="0">
              <a:latin typeface="Tw Cen MT" panose="020B0602020104020603" pitchFamily="34" charset="0"/>
            </a:endParaRPr>
          </a:p>
          <a:p>
            <a:pPr marL="342900" indent="-342900">
              <a:buFont typeface="Arial" panose="020B0604020202020204" pitchFamily="34" charset="0"/>
              <a:buChar char="•"/>
            </a:pPr>
            <a:r>
              <a:rPr lang="en-US" sz="2400" dirty="0">
                <a:latin typeface="Tw Cen MT" panose="020B0602020104020603" pitchFamily="34" charset="0"/>
              </a:rPr>
              <a:t>Make sure your employees understand what they are signing</a:t>
            </a:r>
          </a:p>
          <a:p>
            <a:endParaRPr lang="en-US" sz="2400" dirty="0">
              <a:latin typeface="Tw Cen MT" panose="020B0602020104020603" pitchFamily="34" charset="0"/>
            </a:endParaRPr>
          </a:p>
        </p:txBody>
      </p:sp>
    </p:spTree>
    <p:extLst>
      <p:ext uri="{BB962C8B-B14F-4D97-AF65-F5344CB8AC3E}">
        <p14:creationId xmlns:p14="http://schemas.microsoft.com/office/powerpoint/2010/main" val="2949602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Cash Receipts/Handling</a:t>
            </a:r>
          </a:p>
        </p:txBody>
      </p:sp>
      <p:sp>
        <p:nvSpPr>
          <p:cNvPr id="5" name="TextBox 4"/>
          <p:cNvSpPr txBox="1"/>
          <p:nvPr/>
        </p:nvSpPr>
        <p:spPr>
          <a:xfrm>
            <a:off x="685800" y="1221966"/>
            <a:ext cx="7957867" cy="473206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w Cen MT" panose="020B0602020104020603" pitchFamily="34" charset="0"/>
              </a:rPr>
              <a:t>Cash is defined as coin, currency, checks, money orders and credit card transactions</a:t>
            </a:r>
          </a:p>
          <a:p>
            <a:endParaRPr lang="en-US" sz="1050" dirty="0">
              <a:latin typeface="Tw Cen MT" panose="020B0602020104020603" pitchFamily="34" charset="0"/>
            </a:endParaRPr>
          </a:p>
          <a:p>
            <a:pPr marL="285750" indent="-285750">
              <a:buFont typeface="Arial" panose="020B0604020202020204" pitchFamily="34" charset="0"/>
              <a:buChar char="•"/>
            </a:pPr>
            <a:r>
              <a:rPr lang="en-US" sz="2000" dirty="0">
                <a:latin typeface="Tw Cen MT" panose="020B0602020104020603" pitchFamily="34" charset="0"/>
              </a:rPr>
              <a:t>Because of the liquid nature of cash, it is highly scrutinized</a:t>
            </a:r>
          </a:p>
          <a:p>
            <a:pPr marL="285750" indent="-285750">
              <a:buFont typeface="Arial" panose="020B0604020202020204" pitchFamily="34" charset="0"/>
              <a:buChar char="•"/>
            </a:pPr>
            <a:endParaRPr lang="en-US" sz="1050" dirty="0">
              <a:latin typeface="Tw Cen MT" panose="020B0602020104020603" pitchFamily="34" charset="0"/>
            </a:endParaRPr>
          </a:p>
          <a:p>
            <a:pPr marL="285750" indent="-285750">
              <a:buFont typeface="Arial" panose="020B0604020202020204" pitchFamily="34" charset="0"/>
              <a:buChar char="•"/>
            </a:pPr>
            <a:r>
              <a:rPr lang="en-US" sz="2000" u="sng" dirty="0">
                <a:latin typeface="Tw Cen MT" panose="020B0602020104020603" pitchFamily="34" charset="0"/>
              </a:rPr>
              <a:t>Separation of duties:</a:t>
            </a:r>
            <a:r>
              <a:rPr lang="en-US" sz="2000" dirty="0">
                <a:latin typeface="Tw Cen MT" panose="020B0602020104020603" pitchFamily="34" charset="0"/>
              </a:rPr>
              <a:t> if possible, separate the components of cash handling (collecting, depositing, and reconciling). In small departments separate the handling of the actual cash from the reconciliation</a:t>
            </a:r>
          </a:p>
          <a:p>
            <a:endParaRPr lang="en-US" sz="1050" dirty="0">
              <a:latin typeface="Tw Cen MT" panose="020B0602020104020603" pitchFamily="34" charset="0"/>
            </a:endParaRPr>
          </a:p>
          <a:p>
            <a:pPr marL="285750" indent="-285750">
              <a:buFont typeface="Arial" panose="020B0604020202020204" pitchFamily="34" charset="0"/>
              <a:buChar char="•"/>
            </a:pPr>
            <a:r>
              <a:rPr lang="en-US" sz="2000" dirty="0">
                <a:latin typeface="Tw Cen MT" panose="020B0602020104020603" pitchFamily="34" charset="0"/>
              </a:rPr>
              <a:t>Use pre-numbered receipts, cash log, register tape, etc. to document cash received </a:t>
            </a:r>
          </a:p>
          <a:p>
            <a:pPr marL="285750" indent="-285750">
              <a:buFont typeface="Arial" panose="020B0604020202020204" pitchFamily="34" charset="0"/>
              <a:buChar char="•"/>
            </a:pPr>
            <a:r>
              <a:rPr lang="en-US" sz="2000" dirty="0">
                <a:latin typeface="Tw Cen MT" panose="020B0602020104020603" pitchFamily="34" charset="0"/>
              </a:rPr>
              <a:t>Deposit weekly or once cash on hand reaches $1,000, whichever comes first</a:t>
            </a:r>
            <a:endParaRPr lang="en-US" sz="1050" dirty="0">
              <a:latin typeface="Tw Cen MT" panose="020B0602020104020603" pitchFamily="34" charset="0"/>
            </a:endParaRPr>
          </a:p>
          <a:p>
            <a:pPr marL="285750" indent="-285750">
              <a:buFont typeface="Arial" panose="020B0604020202020204" pitchFamily="34" charset="0"/>
              <a:buChar char="•"/>
            </a:pPr>
            <a:r>
              <a:rPr lang="en-US" sz="2000" dirty="0">
                <a:latin typeface="Tw Cen MT" panose="020B0602020104020603" pitchFamily="34" charset="0"/>
              </a:rPr>
              <a:t>Cash received should be reconciled monthly from receipt documentation to revenues recorded in Banner</a:t>
            </a:r>
          </a:p>
          <a:p>
            <a:endParaRPr lang="en-US" sz="1050" dirty="0">
              <a:latin typeface="Tw Cen MT" panose="020B0602020104020603" pitchFamily="34" charset="0"/>
            </a:endParaRPr>
          </a:p>
          <a:p>
            <a:endParaRPr lang="en-US" sz="1050" dirty="0">
              <a:latin typeface="Tw Cen MT" panose="020B0602020104020603" pitchFamily="34" charset="0"/>
            </a:endParaRPr>
          </a:p>
        </p:txBody>
      </p:sp>
    </p:spTree>
    <p:extLst>
      <p:ext uri="{BB962C8B-B14F-4D97-AF65-F5344CB8AC3E}">
        <p14:creationId xmlns:p14="http://schemas.microsoft.com/office/powerpoint/2010/main" val="141416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Leave</a:t>
            </a:r>
          </a:p>
        </p:txBody>
      </p:sp>
      <p:sp>
        <p:nvSpPr>
          <p:cNvPr id="5" name="TextBox 4"/>
          <p:cNvSpPr txBox="1"/>
          <p:nvPr/>
        </p:nvSpPr>
        <p:spPr>
          <a:xfrm>
            <a:off x="523698" y="1296783"/>
            <a:ext cx="8119969" cy="407803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w Cen MT" panose="020B0602020104020603" pitchFamily="34" charset="0"/>
              </a:rPr>
              <a:t>All eligible employees should be reporting leave usage</a:t>
            </a:r>
          </a:p>
          <a:p>
            <a:endParaRPr lang="en-US" sz="1200" dirty="0">
              <a:latin typeface="Tw Cen MT" panose="020B0602020104020603" pitchFamily="34" charset="0"/>
            </a:endParaRPr>
          </a:p>
          <a:p>
            <a:pPr marL="285750" indent="-285750">
              <a:buFont typeface="Arial" panose="020B0604020202020204" pitchFamily="34" charset="0"/>
              <a:buChar char="•"/>
            </a:pPr>
            <a:r>
              <a:rPr lang="en-US" sz="2800" dirty="0">
                <a:latin typeface="Tw Cen MT" panose="020B0602020104020603" pitchFamily="34" charset="0"/>
              </a:rPr>
              <a:t>The authorization or taking of leave without the completion and submission of appropriate leave forms is considered a misuse of assets (Policy 01.19) and subject to disciplinary action</a:t>
            </a:r>
          </a:p>
          <a:p>
            <a:pPr marL="285750" indent="-285750">
              <a:buFont typeface="Arial" panose="020B0604020202020204" pitchFamily="34" charset="0"/>
              <a:buChar char="•"/>
            </a:pPr>
            <a:endParaRPr lang="en-US" sz="1200" dirty="0">
              <a:latin typeface="Tw Cen MT" panose="020B0602020104020603" pitchFamily="34" charset="0"/>
            </a:endParaRPr>
          </a:p>
          <a:p>
            <a:pPr marL="285750" indent="-285750">
              <a:buFont typeface="Arial" panose="020B0604020202020204" pitchFamily="34" charset="0"/>
              <a:buChar char="•"/>
            </a:pPr>
            <a:r>
              <a:rPr lang="en-US" sz="2800" dirty="0">
                <a:latin typeface="Tw Cen MT" panose="020B0602020104020603" pitchFamily="34" charset="0"/>
              </a:rPr>
              <a:t>Documentation should exist to support that leave usage and balances are reconciled timely</a:t>
            </a:r>
          </a:p>
          <a:p>
            <a:pPr marL="285750" indent="-285750">
              <a:buFont typeface="Arial" panose="020B0604020202020204" pitchFamily="34" charset="0"/>
              <a:buChar char="•"/>
            </a:pPr>
            <a:endParaRPr lang="en-US" sz="1200" dirty="0">
              <a:latin typeface="Tw Cen MT" panose="020B0602020104020603" pitchFamily="34" charset="0"/>
            </a:endParaRPr>
          </a:p>
        </p:txBody>
      </p:sp>
    </p:spTree>
    <p:extLst>
      <p:ext uri="{BB962C8B-B14F-4D97-AF65-F5344CB8AC3E}">
        <p14:creationId xmlns:p14="http://schemas.microsoft.com/office/powerpoint/2010/main" val="1174338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Leave: Reconciliation</a:t>
            </a:r>
          </a:p>
        </p:txBody>
      </p:sp>
      <p:sp>
        <p:nvSpPr>
          <p:cNvPr id="5" name="TextBox 4"/>
          <p:cNvSpPr txBox="1"/>
          <p:nvPr/>
        </p:nvSpPr>
        <p:spPr>
          <a:xfrm>
            <a:off x="523699" y="1296783"/>
            <a:ext cx="6115226" cy="3154710"/>
          </a:xfrm>
          <a:prstGeom prst="rect">
            <a:avLst/>
          </a:prstGeom>
          <a:noFill/>
        </p:spPr>
        <p:txBody>
          <a:bodyPr wrap="square" rtlCol="0">
            <a:spAutoFit/>
          </a:bodyPr>
          <a:lstStyle/>
          <a:p>
            <a:r>
              <a:rPr lang="en-US" sz="2400" dirty="0">
                <a:solidFill>
                  <a:srgbClr val="660033"/>
                </a:solidFill>
                <a:latin typeface="Tw Cen MT" panose="020B0602020104020603" pitchFamily="34" charset="0"/>
              </a:rPr>
              <a:t>Banner Reports for Leave Reconciliation:</a:t>
            </a:r>
          </a:p>
          <a:p>
            <a:endParaRPr lang="en-US" sz="1900" dirty="0">
              <a:latin typeface="Tw Cen MT" panose="020B0602020104020603" pitchFamily="34" charset="0"/>
            </a:endParaRPr>
          </a:p>
          <a:p>
            <a:r>
              <a:rPr lang="en-US" sz="1900" dirty="0">
                <a:latin typeface="Tw Cen MT" panose="020B0602020104020603" pitchFamily="34" charset="0"/>
              </a:rPr>
              <a:t>Departments using paper leave forms:</a:t>
            </a:r>
          </a:p>
          <a:p>
            <a:pPr marL="800100" lvl="1" indent="-342900">
              <a:buFont typeface="Arial" panose="020B0604020202020204" pitchFamily="34" charset="0"/>
              <a:buChar char="•"/>
            </a:pPr>
            <a:r>
              <a:rPr lang="en-US" sz="1900" dirty="0">
                <a:latin typeface="Tw Cen MT" panose="020B0602020104020603" pitchFamily="34" charset="0"/>
              </a:rPr>
              <a:t>PWRLSUM (Employee Leave Summary Report)</a:t>
            </a:r>
          </a:p>
          <a:p>
            <a:pPr marL="800100" lvl="1" indent="-342900">
              <a:buFont typeface="Arial" panose="020B0604020202020204" pitchFamily="34" charset="0"/>
              <a:buChar char="•"/>
            </a:pPr>
            <a:r>
              <a:rPr lang="en-US" sz="1900" dirty="0">
                <a:latin typeface="Tw Cen MT" panose="020B0602020104020603" pitchFamily="34" charset="0"/>
              </a:rPr>
              <a:t>PWRLVTL (Employee Leave Totals by Org Report)</a:t>
            </a:r>
          </a:p>
          <a:p>
            <a:pPr marL="342900" indent="-342900">
              <a:buFont typeface="Arial" panose="020B0604020202020204" pitchFamily="34" charset="0"/>
              <a:buChar char="•"/>
            </a:pPr>
            <a:endParaRPr lang="en-US" sz="1900" dirty="0">
              <a:latin typeface="Tw Cen MT" panose="020B0602020104020603" pitchFamily="34" charset="0"/>
            </a:endParaRPr>
          </a:p>
          <a:p>
            <a:endParaRPr lang="en-US" sz="1900" dirty="0">
              <a:latin typeface="Tw Cen MT" panose="020B0602020104020603" pitchFamily="34" charset="0"/>
            </a:endParaRPr>
          </a:p>
          <a:p>
            <a:r>
              <a:rPr lang="en-US" sz="1900" dirty="0">
                <a:latin typeface="Tw Cen MT" panose="020B0602020104020603" pitchFamily="34" charset="0"/>
              </a:rPr>
              <a:t>Departments using eForms:</a:t>
            </a:r>
          </a:p>
          <a:p>
            <a:pPr marL="800100" lvl="1" indent="-342900">
              <a:buFont typeface="Arial" panose="020B0604020202020204" pitchFamily="34" charset="0"/>
              <a:buChar char="•"/>
            </a:pPr>
            <a:r>
              <a:rPr lang="en-US" sz="1900" dirty="0">
                <a:latin typeface="Tw Cen MT" panose="020B0602020104020603" pitchFamily="34" charset="0"/>
              </a:rPr>
              <a:t>PWRLVEF (Banner/E-Form Leave Reconciliation)</a:t>
            </a:r>
          </a:p>
          <a:p>
            <a:pPr marL="800100" lvl="1" indent="-342900">
              <a:buFont typeface="Arial" panose="020B0604020202020204" pitchFamily="34" charset="0"/>
              <a:buChar char="•"/>
            </a:pPr>
            <a:r>
              <a:rPr lang="en-US" sz="1900" dirty="0">
                <a:latin typeface="Tw Cen MT" panose="020B0602020104020603" pitchFamily="34" charset="0"/>
              </a:rPr>
              <a:t>PWRLVNF (E-Forms not Finalized)</a:t>
            </a:r>
          </a:p>
        </p:txBody>
      </p:sp>
      <p:sp>
        <p:nvSpPr>
          <p:cNvPr id="3" name="Oval 2">
            <a:extLst>
              <a:ext uri="{FF2B5EF4-FFF2-40B4-BE49-F238E27FC236}">
                <a16:creationId xmlns:a16="http://schemas.microsoft.com/office/drawing/2014/main" id="{78D2C158-A8B2-180A-E243-1BF80EFE7276}"/>
              </a:ext>
            </a:extLst>
          </p:cNvPr>
          <p:cNvSpPr/>
          <p:nvPr/>
        </p:nvSpPr>
        <p:spPr>
          <a:xfrm>
            <a:off x="60385" y="2982627"/>
            <a:ext cx="6638925" cy="169289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408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3694"/>
            <a:ext cx="9144000" cy="691805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1" y="-51350"/>
            <a:ext cx="9144000" cy="1470025"/>
          </a:xfrm>
        </p:spPr>
        <p:txBody>
          <a:bodyPr>
            <a:normAutofit/>
          </a:bodyPr>
          <a:lstStyle/>
          <a:p>
            <a:r>
              <a:rPr lang="en-US" sz="3400" b="1" dirty="0"/>
              <a:t>PWRLVEF: </a:t>
            </a:r>
            <a:r>
              <a:rPr lang="en-US" sz="2800" dirty="0"/>
              <a:t>Banner/eForm Leave Reconciliation</a:t>
            </a:r>
          </a:p>
        </p:txBody>
      </p:sp>
      <p:sp>
        <p:nvSpPr>
          <p:cNvPr id="18" name="Content Placeholder 4"/>
          <p:cNvSpPr txBox="1">
            <a:spLocks/>
          </p:cNvSpPr>
          <p:nvPr/>
        </p:nvSpPr>
        <p:spPr>
          <a:xfrm>
            <a:off x="1219200" y="5967864"/>
            <a:ext cx="1295400" cy="709596"/>
          </a:xfrm>
          <a:prstGeom prst="rect">
            <a:avLst/>
          </a:prstGeom>
        </p:spPr>
        <p:txBody>
          <a:bodyPr vert="horz" lIns="91440" tIns="45720" rIns="91440" bIns="45720" rtlCol="0">
            <a:normAutofit/>
          </a:bodyPr>
          <a:lstStyle/>
          <a:p>
            <a:pPr lvl="0">
              <a:spcBef>
                <a:spcPct val="20000"/>
              </a:spcBef>
            </a:pPr>
            <a:r>
              <a:rPr lang="en-US" sz="1900" dirty="0">
                <a:latin typeface="Tw Cen MT" panose="020B0602020104020603" pitchFamily="34" charset="0"/>
              </a:rPr>
              <a:t>Timely?</a:t>
            </a:r>
          </a:p>
        </p:txBody>
      </p:sp>
      <p:sp>
        <p:nvSpPr>
          <p:cNvPr id="19" name="Content Placeholder 4"/>
          <p:cNvSpPr txBox="1">
            <a:spLocks/>
          </p:cNvSpPr>
          <p:nvPr/>
        </p:nvSpPr>
        <p:spPr>
          <a:xfrm>
            <a:off x="2895600" y="5969386"/>
            <a:ext cx="2004775" cy="929640"/>
          </a:xfrm>
          <a:prstGeom prst="rect">
            <a:avLst/>
          </a:prstGeom>
        </p:spPr>
        <p:txBody>
          <a:bodyPr vert="horz" lIns="91440" tIns="45720" rIns="91440" bIns="45720" rtlCol="0">
            <a:normAutofit/>
          </a:bodyPr>
          <a:lstStyle/>
          <a:p>
            <a:pPr lvl="0">
              <a:spcBef>
                <a:spcPct val="20000"/>
              </a:spcBef>
            </a:pPr>
            <a:r>
              <a:rPr kumimoji="0" lang="en-US" sz="1900" b="0" i="0" u="none" strike="noStrike" kern="1200" cap="none" spc="0" normalizeH="0" baseline="0" noProof="0" dirty="0">
                <a:ln>
                  <a:noFill/>
                </a:ln>
                <a:solidFill>
                  <a:schemeClr val="tx1"/>
                </a:solidFill>
                <a:effectLst/>
                <a:uLnTx/>
                <a:uFillTx/>
                <a:latin typeface="Tw Cen MT" panose="020B0602020104020603" pitchFamily="34" charset="0"/>
              </a:rPr>
              <a:t>Signed by the reconciler</a:t>
            </a:r>
            <a:endParaRPr lang="en-US" sz="1900" dirty="0">
              <a:latin typeface="Tw Cen MT" panose="020B0602020104020603" pitchFamily="34" charset="0"/>
            </a:endParaRPr>
          </a:p>
        </p:txBody>
      </p:sp>
      <p:sp>
        <p:nvSpPr>
          <p:cNvPr id="20" name="Content Placeholder 4"/>
          <p:cNvSpPr txBox="1">
            <a:spLocks/>
          </p:cNvSpPr>
          <p:nvPr/>
        </p:nvSpPr>
        <p:spPr>
          <a:xfrm>
            <a:off x="5105400" y="5984626"/>
            <a:ext cx="3581400" cy="864886"/>
          </a:xfrm>
          <a:prstGeom prst="rect">
            <a:avLst/>
          </a:prstGeom>
        </p:spPr>
        <p:txBody>
          <a:bodyPr vert="horz" lIns="91440" tIns="45720" rIns="91440" bIns="45720" rtlCol="0">
            <a:normAutofit/>
          </a:bodyPr>
          <a:lstStyle/>
          <a:p>
            <a:pPr lvl="0">
              <a:spcBef>
                <a:spcPct val="20000"/>
              </a:spcBef>
            </a:pPr>
            <a:r>
              <a:rPr lang="en-US" sz="2000" dirty="0">
                <a:latin typeface="Tw Cen MT" panose="020B0602020104020603" pitchFamily="34" charset="0"/>
              </a:rPr>
              <a:t>Signed by reviewer (DH)</a:t>
            </a:r>
          </a:p>
        </p:txBody>
      </p:sp>
      <p:sp>
        <p:nvSpPr>
          <p:cNvPr id="25" name="Content Placeholder 4"/>
          <p:cNvSpPr txBox="1">
            <a:spLocks/>
          </p:cNvSpPr>
          <p:nvPr/>
        </p:nvSpPr>
        <p:spPr>
          <a:xfrm>
            <a:off x="496884" y="6281133"/>
            <a:ext cx="2263140" cy="413820"/>
          </a:xfrm>
          <a:prstGeom prst="rect">
            <a:avLst/>
          </a:prstGeom>
        </p:spPr>
        <p:txBody>
          <a:bodyPr vert="horz" lIns="91440" tIns="45720" rIns="91440" bIns="45720" rtlCol="0">
            <a:normAutofit fontScale="55000" lnSpcReduction="20000"/>
          </a:bodyPr>
          <a:lstStyle/>
          <a:p>
            <a:pPr lvl="0" algn="ctr">
              <a:spcBef>
                <a:spcPct val="20000"/>
              </a:spcBef>
            </a:pPr>
            <a:r>
              <a:rPr lang="en-US" sz="1900" dirty="0">
                <a:latin typeface="Tw Cen MT" panose="020B0602020104020603" pitchFamily="34" charset="0"/>
              </a:rPr>
              <a:t>This recon was not performed timely. </a:t>
            </a:r>
          </a:p>
          <a:p>
            <a:pPr lvl="0" algn="ctr">
              <a:spcBef>
                <a:spcPct val="20000"/>
              </a:spcBef>
            </a:pPr>
            <a:r>
              <a:rPr lang="en-US" sz="1900" dirty="0">
                <a:latin typeface="Tw Cen MT" panose="020B0602020104020603" pitchFamily="34" charset="0"/>
              </a:rPr>
              <a:t>(i.e. this would be a finding!)</a:t>
            </a:r>
          </a:p>
        </p:txBody>
      </p:sp>
      <p:pic>
        <p:nvPicPr>
          <p:cNvPr id="60" name="Picture 59">
            <a:extLst>
              <a:ext uri="{FF2B5EF4-FFF2-40B4-BE49-F238E27FC236}">
                <a16:creationId xmlns:a16="http://schemas.microsoft.com/office/drawing/2014/main" id="{6513D26E-0C12-E934-4442-BB4203AAB7E0}"/>
              </a:ext>
            </a:extLst>
          </p:cNvPr>
          <p:cNvPicPr>
            <a:picLocks noChangeAspect="1"/>
          </p:cNvPicPr>
          <p:nvPr/>
        </p:nvPicPr>
        <p:blipFill>
          <a:blip r:embed="rId3"/>
          <a:stretch>
            <a:fillRect/>
          </a:stretch>
        </p:blipFill>
        <p:spPr>
          <a:xfrm>
            <a:off x="395954" y="997460"/>
            <a:ext cx="8352092" cy="4979684"/>
          </a:xfrm>
          <a:prstGeom prst="rect">
            <a:avLst/>
          </a:prstGeom>
        </p:spPr>
      </p:pic>
      <p:sp>
        <p:nvSpPr>
          <p:cNvPr id="21" name="Oval 20"/>
          <p:cNvSpPr/>
          <p:nvPr/>
        </p:nvSpPr>
        <p:spPr>
          <a:xfrm>
            <a:off x="921111" y="1080292"/>
            <a:ext cx="707317" cy="175136"/>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7605431" y="1148227"/>
            <a:ext cx="688002" cy="304800"/>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1895471" y="1226991"/>
            <a:ext cx="793163" cy="196465"/>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6847998" y="1118648"/>
            <a:ext cx="777766" cy="355289"/>
          </a:xfrm>
          <a:prstGeom prst="ellipse">
            <a:avLst/>
          </a:prstGeom>
          <a:noFill/>
          <a:ln>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Arrow Connector 41"/>
          <p:cNvCxnSpPr>
            <a:cxnSpLocks/>
            <a:endCxn id="43" idx="4"/>
          </p:cNvCxnSpPr>
          <p:nvPr/>
        </p:nvCxnSpPr>
        <p:spPr>
          <a:xfrm flipV="1">
            <a:off x="3691773" y="1473937"/>
            <a:ext cx="3545108" cy="4604735"/>
          </a:xfrm>
          <a:prstGeom prst="straightConnector1">
            <a:avLst/>
          </a:prstGeom>
          <a:ln w="15875">
            <a:solidFill>
              <a:srgbClr val="0070C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109159" y="1200072"/>
            <a:ext cx="807400" cy="285132"/>
          </a:xfrm>
          <a:prstGeom prst="ellipse">
            <a:avLst/>
          </a:prstGeom>
          <a:noFill/>
          <a:ln>
            <a:solidFill>
              <a:srgbClr val="CC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Arrow Connector 40"/>
          <p:cNvCxnSpPr>
            <a:cxnSpLocks/>
            <a:endCxn id="40" idx="4"/>
          </p:cNvCxnSpPr>
          <p:nvPr/>
        </p:nvCxnSpPr>
        <p:spPr>
          <a:xfrm flipH="1" flipV="1">
            <a:off x="1512859" y="1485204"/>
            <a:ext cx="4458921" cy="4614378"/>
          </a:xfrm>
          <a:prstGeom prst="straightConnector1">
            <a:avLst/>
          </a:prstGeom>
          <a:ln w="15875">
            <a:solidFill>
              <a:srgbClr val="CC0000">
                <a:alpha val="50000"/>
              </a:srgbClr>
            </a:solidFill>
            <a:tailEnd type="arrow"/>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id="{D6BA49B1-936D-914D-E3F2-7F1512F4F4A7}"/>
              </a:ext>
            </a:extLst>
          </p:cNvPr>
          <p:cNvPicPr>
            <a:picLocks noChangeAspect="1"/>
          </p:cNvPicPr>
          <p:nvPr/>
        </p:nvPicPr>
        <p:blipFill>
          <a:blip r:embed="rId4"/>
          <a:stretch>
            <a:fillRect/>
          </a:stretch>
        </p:blipFill>
        <p:spPr>
          <a:xfrm>
            <a:off x="5008913" y="1306732"/>
            <a:ext cx="673245" cy="143726"/>
          </a:xfrm>
          <a:prstGeom prst="rect">
            <a:avLst/>
          </a:prstGeom>
        </p:spPr>
      </p:pic>
      <p:sp>
        <p:nvSpPr>
          <p:cNvPr id="32" name="Oval 31"/>
          <p:cNvSpPr/>
          <p:nvPr/>
        </p:nvSpPr>
        <p:spPr>
          <a:xfrm>
            <a:off x="4174989" y="1270926"/>
            <a:ext cx="1579218" cy="175136"/>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3" name="Picture 82">
            <a:extLst>
              <a:ext uri="{FF2B5EF4-FFF2-40B4-BE49-F238E27FC236}">
                <a16:creationId xmlns:a16="http://schemas.microsoft.com/office/drawing/2014/main" id="{BFBEF3FE-BBB2-9C85-AE6D-223AE6BECF17}"/>
              </a:ext>
            </a:extLst>
          </p:cNvPr>
          <p:cNvPicPr>
            <a:picLocks noChangeAspect="1"/>
          </p:cNvPicPr>
          <p:nvPr/>
        </p:nvPicPr>
        <p:blipFill>
          <a:blip r:embed="rId4"/>
          <a:stretch>
            <a:fillRect/>
          </a:stretch>
        </p:blipFill>
        <p:spPr>
          <a:xfrm>
            <a:off x="960852" y="5644338"/>
            <a:ext cx="609425" cy="130102"/>
          </a:xfrm>
          <a:prstGeom prst="rect">
            <a:avLst/>
          </a:prstGeom>
        </p:spPr>
      </p:pic>
      <p:cxnSp>
        <p:nvCxnSpPr>
          <p:cNvPr id="39" name="Straight Arrow Connector 38"/>
          <p:cNvCxnSpPr>
            <a:cxnSpLocks/>
            <a:endCxn id="34" idx="4"/>
          </p:cNvCxnSpPr>
          <p:nvPr/>
        </p:nvCxnSpPr>
        <p:spPr>
          <a:xfrm flipV="1">
            <a:off x="1628428" y="1453027"/>
            <a:ext cx="6321004" cy="4625645"/>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flipV="1">
            <a:off x="1628428" y="1435534"/>
            <a:ext cx="667576" cy="4643138"/>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p:cNvCxnSpPr>
          <p:nvPr/>
        </p:nvCxnSpPr>
        <p:spPr>
          <a:xfrm flipV="1">
            <a:off x="1628428" y="1448370"/>
            <a:ext cx="3465518" cy="4630302"/>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endCxn id="21" idx="3"/>
          </p:cNvCxnSpPr>
          <p:nvPr/>
        </p:nvCxnSpPr>
        <p:spPr>
          <a:xfrm flipH="1" flipV="1">
            <a:off x="1024695" y="1229780"/>
            <a:ext cx="603733" cy="4848892"/>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840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60060"/>
            <a:ext cx="9144000" cy="691805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1" y="-51350"/>
            <a:ext cx="9144000" cy="1470025"/>
          </a:xfrm>
        </p:spPr>
        <p:txBody>
          <a:bodyPr>
            <a:normAutofit/>
          </a:bodyPr>
          <a:lstStyle/>
          <a:p>
            <a:r>
              <a:rPr lang="en-US" sz="3400" b="1" dirty="0"/>
              <a:t>PWRLVNF: </a:t>
            </a:r>
            <a:r>
              <a:rPr lang="en-US" sz="3400" dirty="0"/>
              <a:t>Leave eForms Not Finalized</a:t>
            </a:r>
          </a:p>
        </p:txBody>
      </p:sp>
      <p:sp>
        <p:nvSpPr>
          <p:cNvPr id="15" name="Title 1"/>
          <p:cNvSpPr txBox="1">
            <a:spLocks/>
          </p:cNvSpPr>
          <p:nvPr/>
        </p:nvSpPr>
        <p:spPr>
          <a:xfrm>
            <a:off x="698154" y="479992"/>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endParaRPr lang="en-US" sz="2400" i="1" dirty="0"/>
          </a:p>
        </p:txBody>
      </p:sp>
      <p:sp>
        <p:nvSpPr>
          <p:cNvPr id="8" name="Rectangle 7"/>
          <p:cNvSpPr/>
          <p:nvPr/>
        </p:nvSpPr>
        <p:spPr>
          <a:xfrm>
            <a:off x="685799" y="5365765"/>
            <a:ext cx="7992765" cy="1200329"/>
          </a:xfrm>
          <a:prstGeom prst="rect">
            <a:avLst/>
          </a:prstGeom>
        </p:spPr>
        <p:txBody>
          <a:bodyPr wrap="square">
            <a:spAutoFit/>
          </a:bodyPr>
          <a:lstStyle/>
          <a:p>
            <a:r>
              <a:rPr lang="en-US" b="1" dirty="0">
                <a:latin typeface="Tw Cen MT" panose="020B0602020104020603" pitchFamily="34" charset="0"/>
              </a:rPr>
              <a:t>Note: </a:t>
            </a:r>
            <a:r>
              <a:rPr lang="en-US" dirty="0">
                <a:latin typeface="Tw Cen MT" panose="020B0602020104020603" pitchFamily="34" charset="0"/>
              </a:rPr>
              <a:t>This a 2-part report. </a:t>
            </a:r>
          </a:p>
          <a:p>
            <a:r>
              <a:rPr lang="en-US" u="sng" dirty="0">
                <a:latin typeface="Tw Cen MT" panose="020B0602020104020603" pitchFamily="34" charset="0"/>
              </a:rPr>
              <a:t>1</a:t>
            </a:r>
            <a:r>
              <a:rPr lang="en-US" u="sng" baseline="30000" dirty="0">
                <a:latin typeface="Tw Cen MT" panose="020B0602020104020603" pitchFamily="34" charset="0"/>
              </a:rPr>
              <a:t>st</a:t>
            </a:r>
            <a:r>
              <a:rPr lang="en-US" u="sng" dirty="0">
                <a:latin typeface="Tw Cen MT" panose="020B0602020104020603" pitchFamily="34" charset="0"/>
              </a:rPr>
              <a:t> Part (or page)</a:t>
            </a:r>
            <a:r>
              <a:rPr lang="en-US" dirty="0">
                <a:latin typeface="Tw Cen MT" panose="020B0602020104020603" pitchFamily="34" charset="0"/>
              </a:rPr>
              <a:t> shows leave eForms not finalized (which means the eForm is in someone’s queue, but not processed). Use this page of the report to follow up on any old eForms still in an action queue.</a:t>
            </a:r>
          </a:p>
        </p:txBody>
      </p:sp>
      <p:sp>
        <p:nvSpPr>
          <p:cNvPr id="11" name="Content Placeholder 4"/>
          <p:cNvSpPr txBox="1">
            <a:spLocks/>
          </p:cNvSpPr>
          <p:nvPr/>
        </p:nvSpPr>
        <p:spPr>
          <a:xfrm>
            <a:off x="2220150" y="4487351"/>
            <a:ext cx="2263140" cy="413820"/>
          </a:xfrm>
          <a:prstGeom prst="rect">
            <a:avLst/>
          </a:prstGeom>
        </p:spPr>
        <p:txBody>
          <a:bodyPr vert="horz" lIns="91440" tIns="45720" rIns="91440" bIns="45720" rtlCol="0">
            <a:normAutofit fontScale="55000" lnSpcReduction="20000"/>
          </a:bodyPr>
          <a:lstStyle/>
          <a:p>
            <a:pPr lvl="0" algn="ctr">
              <a:spcBef>
                <a:spcPct val="20000"/>
              </a:spcBef>
            </a:pPr>
            <a:r>
              <a:rPr lang="en-US" sz="1900" dirty="0">
                <a:latin typeface="Tw Cen MT" panose="020B0602020104020603" pitchFamily="34" charset="0"/>
              </a:rPr>
              <a:t>This recon was not performed timely. </a:t>
            </a:r>
          </a:p>
          <a:p>
            <a:pPr lvl="0" algn="ctr">
              <a:spcBef>
                <a:spcPct val="20000"/>
              </a:spcBef>
            </a:pPr>
            <a:r>
              <a:rPr lang="en-US" sz="1900" dirty="0">
                <a:latin typeface="Tw Cen MT" panose="020B0602020104020603" pitchFamily="34" charset="0"/>
              </a:rPr>
              <a:t>(i.e. this would be a finding!)</a:t>
            </a:r>
          </a:p>
        </p:txBody>
      </p:sp>
      <p:pic>
        <p:nvPicPr>
          <p:cNvPr id="19" name="Picture 18">
            <a:extLst>
              <a:ext uri="{FF2B5EF4-FFF2-40B4-BE49-F238E27FC236}">
                <a16:creationId xmlns:a16="http://schemas.microsoft.com/office/drawing/2014/main" id="{54A0B93B-9113-0776-A465-8EFBC3BEB4F3}"/>
              </a:ext>
            </a:extLst>
          </p:cNvPr>
          <p:cNvPicPr>
            <a:picLocks noChangeAspect="1"/>
          </p:cNvPicPr>
          <p:nvPr/>
        </p:nvPicPr>
        <p:blipFill>
          <a:blip r:embed="rId3"/>
          <a:stretch>
            <a:fillRect/>
          </a:stretch>
        </p:blipFill>
        <p:spPr>
          <a:xfrm>
            <a:off x="451921" y="1636364"/>
            <a:ext cx="8240159" cy="2708540"/>
          </a:xfrm>
          <a:prstGeom prst="rect">
            <a:avLst/>
          </a:prstGeom>
        </p:spPr>
      </p:pic>
      <p:pic>
        <p:nvPicPr>
          <p:cNvPr id="10" name="Picture 9">
            <a:extLst>
              <a:ext uri="{FF2B5EF4-FFF2-40B4-BE49-F238E27FC236}">
                <a16:creationId xmlns:a16="http://schemas.microsoft.com/office/drawing/2014/main" id="{AC41D1CD-4DE2-D606-10F9-200F7DFB1208}"/>
              </a:ext>
            </a:extLst>
          </p:cNvPr>
          <p:cNvPicPr>
            <a:picLocks noChangeAspect="1"/>
          </p:cNvPicPr>
          <p:nvPr/>
        </p:nvPicPr>
        <p:blipFill>
          <a:blip r:embed="rId4"/>
          <a:stretch>
            <a:fillRect/>
          </a:stretch>
        </p:blipFill>
        <p:spPr>
          <a:xfrm>
            <a:off x="4176136" y="3510488"/>
            <a:ext cx="1707412" cy="347663"/>
          </a:xfrm>
          <a:prstGeom prst="rect">
            <a:avLst/>
          </a:prstGeom>
        </p:spPr>
      </p:pic>
      <p:pic>
        <p:nvPicPr>
          <p:cNvPr id="17" name="Picture 16">
            <a:extLst>
              <a:ext uri="{FF2B5EF4-FFF2-40B4-BE49-F238E27FC236}">
                <a16:creationId xmlns:a16="http://schemas.microsoft.com/office/drawing/2014/main" id="{51F85124-A295-A46F-8804-93498ED33D94}"/>
              </a:ext>
            </a:extLst>
          </p:cNvPr>
          <p:cNvPicPr>
            <a:picLocks noChangeAspect="1"/>
          </p:cNvPicPr>
          <p:nvPr/>
        </p:nvPicPr>
        <p:blipFill>
          <a:blip r:embed="rId5"/>
          <a:stretch>
            <a:fillRect/>
          </a:stretch>
        </p:blipFill>
        <p:spPr>
          <a:xfrm>
            <a:off x="4176136" y="3922999"/>
            <a:ext cx="1600200" cy="268941"/>
          </a:xfrm>
          <a:prstGeom prst="rect">
            <a:avLst/>
          </a:prstGeom>
        </p:spPr>
      </p:pic>
    </p:spTree>
    <p:extLst>
      <p:ext uri="{BB962C8B-B14F-4D97-AF65-F5344CB8AC3E}">
        <p14:creationId xmlns:p14="http://schemas.microsoft.com/office/powerpoint/2010/main" val="11095106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60060"/>
            <a:ext cx="9144000" cy="691805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1" y="-51350"/>
            <a:ext cx="9143999" cy="1470025"/>
          </a:xfrm>
        </p:spPr>
        <p:txBody>
          <a:bodyPr>
            <a:normAutofit/>
          </a:bodyPr>
          <a:lstStyle/>
          <a:p>
            <a:r>
              <a:rPr lang="en-US" sz="3400" b="1" dirty="0"/>
              <a:t>PWRLVNF</a:t>
            </a:r>
            <a:r>
              <a:rPr lang="en-US" sz="2700" b="1" dirty="0"/>
              <a:t>: </a:t>
            </a:r>
            <a:r>
              <a:rPr lang="en-US" sz="2700" dirty="0"/>
              <a:t>Finalized Leave eForms Not in Banner</a:t>
            </a:r>
          </a:p>
        </p:txBody>
      </p:sp>
      <p:sp>
        <p:nvSpPr>
          <p:cNvPr id="15" name="Title 1"/>
          <p:cNvSpPr txBox="1">
            <a:spLocks/>
          </p:cNvSpPr>
          <p:nvPr/>
        </p:nvSpPr>
        <p:spPr>
          <a:xfrm>
            <a:off x="698154" y="479992"/>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endParaRPr lang="en-US" sz="2400" i="1" dirty="0"/>
          </a:p>
        </p:txBody>
      </p:sp>
      <p:sp>
        <p:nvSpPr>
          <p:cNvPr id="9" name="Rectangle 8"/>
          <p:cNvSpPr/>
          <p:nvPr/>
        </p:nvSpPr>
        <p:spPr>
          <a:xfrm>
            <a:off x="698153" y="5458615"/>
            <a:ext cx="7992765" cy="1200329"/>
          </a:xfrm>
          <a:prstGeom prst="rect">
            <a:avLst/>
          </a:prstGeom>
        </p:spPr>
        <p:txBody>
          <a:bodyPr wrap="square">
            <a:spAutoFit/>
          </a:bodyPr>
          <a:lstStyle/>
          <a:p>
            <a:r>
              <a:rPr lang="en-US" b="1" dirty="0">
                <a:latin typeface="Tw Cen MT" panose="020B0602020104020603" pitchFamily="34" charset="0"/>
              </a:rPr>
              <a:t>Note: </a:t>
            </a:r>
            <a:r>
              <a:rPr lang="en-US" dirty="0">
                <a:latin typeface="Tw Cen MT" panose="020B0602020104020603" pitchFamily="34" charset="0"/>
              </a:rPr>
              <a:t>This a 2-part report. </a:t>
            </a:r>
          </a:p>
          <a:p>
            <a:r>
              <a:rPr lang="en-US" u="sng" dirty="0">
                <a:latin typeface="Tw Cen MT" panose="020B0602020104020603" pitchFamily="34" charset="0"/>
              </a:rPr>
              <a:t>2</a:t>
            </a:r>
            <a:r>
              <a:rPr lang="en-US" u="sng" baseline="30000" dirty="0">
                <a:latin typeface="Tw Cen MT" panose="020B0602020104020603" pitchFamily="34" charset="0"/>
              </a:rPr>
              <a:t>nd</a:t>
            </a:r>
            <a:r>
              <a:rPr lang="en-US" u="sng" dirty="0">
                <a:latin typeface="Tw Cen MT" panose="020B0602020104020603" pitchFamily="34" charset="0"/>
              </a:rPr>
              <a:t> Part (or page)</a:t>
            </a:r>
            <a:r>
              <a:rPr lang="en-US" dirty="0">
                <a:latin typeface="Tw Cen MT" panose="020B0602020104020603" pitchFamily="34" charset="0"/>
              </a:rPr>
              <a:t> shows finalized leave eForms not in Banner (has not been uploaded into Banner yet). Use this page of the report to follow up on any eForms finalized but not uploaded into Banner. </a:t>
            </a:r>
          </a:p>
        </p:txBody>
      </p:sp>
      <p:sp>
        <p:nvSpPr>
          <p:cNvPr id="14" name="Content Placeholder 4"/>
          <p:cNvSpPr txBox="1">
            <a:spLocks/>
          </p:cNvSpPr>
          <p:nvPr/>
        </p:nvSpPr>
        <p:spPr>
          <a:xfrm>
            <a:off x="3331710" y="4810486"/>
            <a:ext cx="2263140" cy="413820"/>
          </a:xfrm>
          <a:prstGeom prst="rect">
            <a:avLst/>
          </a:prstGeom>
        </p:spPr>
        <p:txBody>
          <a:bodyPr vert="horz" lIns="91440" tIns="45720" rIns="91440" bIns="45720" rtlCol="0">
            <a:normAutofit fontScale="55000" lnSpcReduction="20000"/>
          </a:bodyPr>
          <a:lstStyle/>
          <a:p>
            <a:pPr lvl="0" algn="ctr">
              <a:spcBef>
                <a:spcPct val="20000"/>
              </a:spcBef>
            </a:pPr>
            <a:r>
              <a:rPr lang="en-US" sz="1900" dirty="0">
                <a:latin typeface="Tw Cen MT" panose="020B0602020104020603" pitchFamily="34" charset="0"/>
              </a:rPr>
              <a:t>This recon was not performed timely. </a:t>
            </a:r>
          </a:p>
          <a:p>
            <a:pPr lvl="0" algn="ctr">
              <a:spcBef>
                <a:spcPct val="20000"/>
              </a:spcBef>
            </a:pPr>
            <a:r>
              <a:rPr lang="en-US" sz="1900" dirty="0">
                <a:latin typeface="Tw Cen MT" panose="020B0602020104020603" pitchFamily="34" charset="0"/>
              </a:rPr>
              <a:t>(i.e. this would be a finding!)</a:t>
            </a:r>
          </a:p>
        </p:txBody>
      </p:sp>
      <p:pic>
        <p:nvPicPr>
          <p:cNvPr id="21" name="Picture 20">
            <a:extLst>
              <a:ext uri="{FF2B5EF4-FFF2-40B4-BE49-F238E27FC236}">
                <a16:creationId xmlns:a16="http://schemas.microsoft.com/office/drawing/2014/main" id="{C7672491-D6EF-169D-5941-10E6632F1680}"/>
              </a:ext>
            </a:extLst>
          </p:cNvPr>
          <p:cNvPicPr>
            <a:picLocks noChangeAspect="1"/>
          </p:cNvPicPr>
          <p:nvPr/>
        </p:nvPicPr>
        <p:blipFill>
          <a:blip r:embed="rId3"/>
          <a:stretch>
            <a:fillRect/>
          </a:stretch>
        </p:blipFill>
        <p:spPr>
          <a:xfrm>
            <a:off x="341043" y="1575553"/>
            <a:ext cx="8461915" cy="3047755"/>
          </a:xfrm>
          <a:prstGeom prst="rect">
            <a:avLst/>
          </a:prstGeom>
        </p:spPr>
      </p:pic>
      <p:pic>
        <p:nvPicPr>
          <p:cNvPr id="8" name="Picture 7">
            <a:extLst>
              <a:ext uri="{FF2B5EF4-FFF2-40B4-BE49-F238E27FC236}">
                <a16:creationId xmlns:a16="http://schemas.microsoft.com/office/drawing/2014/main" id="{AA7299C2-5EF8-E039-BC33-D52C23AEF323}"/>
              </a:ext>
            </a:extLst>
          </p:cNvPr>
          <p:cNvPicPr>
            <a:picLocks noChangeAspect="1"/>
          </p:cNvPicPr>
          <p:nvPr/>
        </p:nvPicPr>
        <p:blipFill>
          <a:blip r:embed="rId4"/>
          <a:stretch>
            <a:fillRect/>
          </a:stretch>
        </p:blipFill>
        <p:spPr>
          <a:xfrm>
            <a:off x="4133504" y="3913420"/>
            <a:ext cx="1714500" cy="378426"/>
          </a:xfrm>
          <a:prstGeom prst="rect">
            <a:avLst/>
          </a:prstGeom>
        </p:spPr>
      </p:pic>
      <p:pic>
        <p:nvPicPr>
          <p:cNvPr id="17" name="Picture 16">
            <a:extLst>
              <a:ext uri="{FF2B5EF4-FFF2-40B4-BE49-F238E27FC236}">
                <a16:creationId xmlns:a16="http://schemas.microsoft.com/office/drawing/2014/main" id="{C179BC05-2DC0-06C6-71A9-3429C916E8CE}"/>
              </a:ext>
            </a:extLst>
          </p:cNvPr>
          <p:cNvPicPr>
            <a:picLocks noChangeAspect="1"/>
          </p:cNvPicPr>
          <p:nvPr/>
        </p:nvPicPr>
        <p:blipFill>
          <a:blip r:embed="rId5"/>
          <a:stretch>
            <a:fillRect/>
          </a:stretch>
        </p:blipFill>
        <p:spPr>
          <a:xfrm>
            <a:off x="4133504" y="4298066"/>
            <a:ext cx="1933575" cy="311338"/>
          </a:xfrm>
          <a:prstGeom prst="rect">
            <a:avLst/>
          </a:prstGeom>
        </p:spPr>
      </p:pic>
    </p:spTree>
    <p:extLst>
      <p:ext uri="{BB962C8B-B14F-4D97-AF65-F5344CB8AC3E}">
        <p14:creationId xmlns:p14="http://schemas.microsoft.com/office/powerpoint/2010/main" val="35898582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Payroll</a:t>
            </a:r>
          </a:p>
        </p:txBody>
      </p:sp>
      <p:sp>
        <p:nvSpPr>
          <p:cNvPr id="5" name="TextBox 4"/>
          <p:cNvSpPr txBox="1"/>
          <p:nvPr/>
        </p:nvSpPr>
        <p:spPr>
          <a:xfrm>
            <a:off x="685801" y="1296783"/>
            <a:ext cx="7862976" cy="452431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w Cen MT" panose="020B0602020104020603" pitchFamily="34" charset="0"/>
              </a:rPr>
              <a:t>Timesheets are maintained by the department for all non-exempt employees (based on federal/state law)</a:t>
            </a:r>
          </a:p>
          <a:p>
            <a:pPr marL="742950" lvl="1" indent="-285750">
              <a:buFont typeface="Wingdings" panose="05000000000000000000" pitchFamily="2" charset="2"/>
              <a:buChar char=""/>
            </a:pPr>
            <a:r>
              <a:rPr lang="en-US" sz="2400" dirty="0">
                <a:latin typeface="Tw Cen MT" panose="020B0602020104020603" pitchFamily="34" charset="0"/>
              </a:rPr>
              <a:t>Non-exempt employees are clerical, paraprofessional, etc. </a:t>
            </a:r>
          </a:p>
          <a:p>
            <a:pPr marL="742950" lvl="1" indent="-285750">
              <a:buFont typeface="Wingdings" panose="05000000000000000000" pitchFamily="2" charset="2"/>
              <a:buChar char=""/>
            </a:pPr>
            <a:r>
              <a:rPr lang="en-US" sz="2400" dirty="0">
                <a:latin typeface="Tw Cen MT" panose="020B0602020104020603" pitchFamily="34" charset="0"/>
              </a:rPr>
              <a:t>Any employee showing up on the Post-Time Entry Report</a:t>
            </a:r>
          </a:p>
          <a:p>
            <a:pPr marL="285750" lvl="1" indent="-285750">
              <a:buFont typeface="Arial" panose="020B0604020202020204" pitchFamily="34" charset="0"/>
              <a:buChar char="•"/>
            </a:pPr>
            <a:r>
              <a:rPr lang="en-US" sz="2800" dirty="0">
                <a:latin typeface="Tw Cen MT" panose="020B0602020104020603" pitchFamily="34" charset="0"/>
              </a:rPr>
              <a:t>Timesheets signed by supervisor and employee ON OR AFTER last day worked</a:t>
            </a:r>
          </a:p>
          <a:p>
            <a:pPr marL="285750" lvl="1" indent="-285750">
              <a:buFont typeface="Arial" panose="020B0604020202020204" pitchFamily="34" charset="0"/>
              <a:buChar char="•"/>
            </a:pPr>
            <a:r>
              <a:rPr lang="en-US" sz="2800" dirty="0">
                <a:latin typeface="Tw Cen MT" panose="020B0602020104020603" pitchFamily="34" charset="0"/>
              </a:rPr>
              <a:t>Timesheets should not be given back to employees to turn in</a:t>
            </a:r>
          </a:p>
          <a:p>
            <a:endParaRPr lang="en-US" sz="2000" dirty="0">
              <a:latin typeface="Tw Cen MT" panose="020B0602020104020603" pitchFamily="34" charset="0"/>
            </a:endParaRPr>
          </a:p>
        </p:txBody>
      </p:sp>
    </p:spTree>
    <p:extLst>
      <p:ext uri="{BB962C8B-B14F-4D97-AF65-F5344CB8AC3E}">
        <p14:creationId xmlns:p14="http://schemas.microsoft.com/office/powerpoint/2010/main" val="1437692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2800" b="1" dirty="0"/>
              <a:t>Road Map for Today’s Presentation</a:t>
            </a:r>
          </a:p>
        </p:txBody>
      </p:sp>
      <p:sp>
        <p:nvSpPr>
          <p:cNvPr id="16" name="Subtitle 2"/>
          <p:cNvSpPr>
            <a:spLocks noGrp="1"/>
          </p:cNvSpPr>
          <p:nvPr>
            <p:ph type="subTitle" idx="1"/>
          </p:nvPr>
        </p:nvSpPr>
        <p:spPr>
          <a:xfrm>
            <a:off x="676276" y="1150228"/>
            <a:ext cx="7781924" cy="4686850"/>
          </a:xfrm>
        </p:spPr>
        <p:txBody>
          <a:bodyPr>
            <a:normAutofit/>
          </a:bodyPr>
          <a:lstStyle/>
          <a:p>
            <a:pPr marL="457200" indent="-457200" algn="l">
              <a:buFont typeface="Arial" panose="020B0604020202020204" pitchFamily="34" charset="0"/>
              <a:buChar char="•"/>
            </a:pPr>
            <a:r>
              <a:rPr lang="en-US" dirty="0">
                <a:solidFill>
                  <a:schemeClr val="tx1"/>
                </a:solidFill>
                <a:latin typeface="Tw Cen MT" panose="020B0602020104020603" pitchFamily="34" charset="0"/>
              </a:rPr>
              <a:t>Preliminaries, overview of Internal Audit and types of audits, and primer on internal controls</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Continuous monitoring audits</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Basic control assessments</a:t>
            </a:r>
          </a:p>
          <a:p>
            <a:pPr marL="457200" indent="-457200" algn="l">
              <a:buFont typeface="Arial" panose="020B0604020202020204" pitchFamily="34" charset="0"/>
              <a:buChar char="•"/>
            </a:pPr>
            <a:endParaRPr lang="en-US" sz="40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20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7854978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60060"/>
            <a:ext cx="9144000" cy="691805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799" y="-51350"/>
            <a:ext cx="8458201" cy="1470025"/>
          </a:xfrm>
        </p:spPr>
        <p:txBody>
          <a:bodyPr>
            <a:normAutofit/>
          </a:bodyPr>
          <a:lstStyle/>
          <a:p>
            <a:pPr algn="l"/>
            <a:r>
              <a:rPr lang="en-US" sz="3400" b="1" dirty="0"/>
              <a:t>PWRVOCC: </a:t>
            </a:r>
            <a:r>
              <a:rPr lang="en-US" sz="3400" dirty="0"/>
              <a:t>Payroll Voucher</a:t>
            </a:r>
            <a:endParaRPr lang="en-US" sz="2700" dirty="0"/>
          </a:p>
        </p:txBody>
      </p:sp>
      <p:sp>
        <p:nvSpPr>
          <p:cNvPr id="15" name="Title 1"/>
          <p:cNvSpPr txBox="1">
            <a:spLocks/>
          </p:cNvSpPr>
          <p:nvPr/>
        </p:nvSpPr>
        <p:spPr>
          <a:xfrm>
            <a:off x="698154" y="479992"/>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endParaRPr lang="en-US" sz="2400" i="1" dirty="0"/>
          </a:p>
        </p:txBody>
      </p:sp>
      <p:sp>
        <p:nvSpPr>
          <p:cNvPr id="8" name="Content Placeholder 4"/>
          <p:cNvSpPr txBox="1">
            <a:spLocks/>
          </p:cNvSpPr>
          <p:nvPr/>
        </p:nvSpPr>
        <p:spPr>
          <a:xfrm>
            <a:off x="685798" y="1179777"/>
            <a:ext cx="7953632" cy="129157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b="1" dirty="0">
                <a:solidFill>
                  <a:srgbClr val="5E091A"/>
                </a:solidFill>
                <a:latin typeface="Tw Cen MT" panose="020B0602020104020603" pitchFamily="34" charset="0"/>
              </a:rPr>
              <a:t>Note: </a:t>
            </a:r>
            <a:r>
              <a:rPr lang="en-US" sz="1800" dirty="0">
                <a:solidFill>
                  <a:srgbClr val="5E091A"/>
                </a:solidFill>
                <a:latin typeface="Tw Cen MT" panose="020B0602020104020603" pitchFamily="34" charset="0"/>
              </a:rPr>
              <a:t>Documentation exists to support the Payroll Voucher is reviewed by the Department Head or designee</a:t>
            </a:r>
          </a:p>
          <a:p>
            <a:pPr algn="l"/>
            <a:endParaRPr lang="en-US" sz="2000" dirty="0">
              <a:solidFill>
                <a:srgbClr val="00B050"/>
              </a:solidFill>
              <a:latin typeface="Tw Cen MT" panose="020B0602020104020603"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140" y="4521449"/>
            <a:ext cx="5520125" cy="1848871"/>
          </a:xfrm>
          <a:prstGeom prst="rect">
            <a:avLst/>
          </a:prstGeom>
        </p:spPr>
      </p:pic>
      <p:pic>
        <p:nvPicPr>
          <p:cNvPr id="5" name="Picture 4"/>
          <p:cNvPicPr>
            <a:picLocks noChangeAspect="1"/>
          </p:cNvPicPr>
          <p:nvPr/>
        </p:nvPicPr>
        <p:blipFill>
          <a:blip r:embed="rId4"/>
          <a:stretch>
            <a:fillRect/>
          </a:stretch>
        </p:blipFill>
        <p:spPr>
          <a:xfrm>
            <a:off x="1436413" y="5376200"/>
            <a:ext cx="1025843" cy="139368"/>
          </a:xfrm>
          <a:prstGeom prst="rect">
            <a:avLst/>
          </a:prstGeom>
        </p:spPr>
      </p:pic>
      <p:pic>
        <p:nvPicPr>
          <p:cNvPr id="9" name="Picture 8"/>
          <p:cNvPicPr>
            <a:picLocks noChangeAspect="1"/>
          </p:cNvPicPr>
          <p:nvPr/>
        </p:nvPicPr>
        <p:blipFill>
          <a:blip r:embed="rId5"/>
          <a:stretch>
            <a:fillRect/>
          </a:stretch>
        </p:blipFill>
        <p:spPr>
          <a:xfrm>
            <a:off x="1434938" y="5576521"/>
            <a:ext cx="957742" cy="267921"/>
          </a:xfrm>
          <a:prstGeom prst="rect">
            <a:avLst/>
          </a:prstGeom>
        </p:spPr>
      </p:pic>
      <p:sp>
        <p:nvSpPr>
          <p:cNvPr id="16" name="Oval 15"/>
          <p:cNvSpPr/>
          <p:nvPr/>
        </p:nvSpPr>
        <p:spPr>
          <a:xfrm>
            <a:off x="1274416" y="5580279"/>
            <a:ext cx="773979" cy="23368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002778" y="5544720"/>
            <a:ext cx="459478" cy="30479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2FB8561-CA08-5EF9-F150-B57AC02ACE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0140" y="1803029"/>
            <a:ext cx="5520125" cy="2657467"/>
          </a:xfrm>
          <a:prstGeom prst="rect">
            <a:avLst/>
          </a:prstGeom>
        </p:spPr>
      </p:pic>
      <p:cxnSp>
        <p:nvCxnSpPr>
          <p:cNvPr id="17" name="Straight Arrow Connector 16"/>
          <p:cNvCxnSpPr/>
          <p:nvPr/>
        </p:nvCxnSpPr>
        <p:spPr>
          <a:xfrm flipH="1">
            <a:off x="1833902" y="1744980"/>
            <a:ext cx="357363" cy="3831541"/>
          </a:xfrm>
          <a:prstGeom prst="straightConnector1">
            <a:avLst/>
          </a:prstGeom>
          <a:ln w="19050">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791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Compensatory Time</a:t>
            </a:r>
          </a:p>
        </p:txBody>
      </p:sp>
      <p:sp>
        <p:nvSpPr>
          <p:cNvPr id="5" name="TextBox 4"/>
          <p:cNvSpPr txBox="1"/>
          <p:nvPr/>
        </p:nvSpPr>
        <p:spPr>
          <a:xfrm>
            <a:off x="685800" y="1033169"/>
            <a:ext cx="7880229" cy="312393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800" dirty="0">
                <a:latin typeface="Tw Cen MT" panose="020B0602020104020603" pitchFamily="34" charset="0"/>
              </a:rPr>
              <a:t>Maintain comp time in Banner</a:t>
            </a:r>
            <a:endParaRPr lang="en-US" sz="1200" dirty="0">
              <a:latin typeface="Tw Cen MT" panose="020B0602020104020603" pitchFamily="34" charset="0"/>
            </a:endParaRPr>
          </a:p>
          <a:p>
            <a:pPr marL="285750" indent="-285750">
              <a:buFont typeface="Arial" panose="020B0604020202020204" pitchFamily="34" charset="0"/>
              <a:buChar char="•"/>
            </a:pPr>
            <a:r>
              <a:rPr lang="en-US" sz="2800" dirty="0">
                <a:latin typeface="Tw Cen MT" panose="020B0602020104020603" pitchFamily="34" charset="0"/>
              </a:rPr>
              <a:t>Comp time liability is held by the department in which the balance was accrued. </a:t>
            </a:r>
          </a:p>
          <a:p>
            <a:pPr marL="800100" lvl="1" indent="-342900">
              <a:buFont typeface="Arial" panose="020B0604020202020204" pitchFamily="34" charset="0"/>
              <a:buChar char="•"/>
            </a:pPr>
            <a:r>
              <a:rPr lang="en-US" sz="2000" dirty="0">
                <a:latin typeface="Tw Cen MT" panose="020B0602020104020603" pitchFamily="34" charset="0"/>
              </a:rPr>
              <a:t>This balance must be paid by the department when the employee transfers to another unit/department or is terminated</a:t>
            </a:r>
            <a:endParaRPr lang="en-US" sz="1200" dirty="0">
              <a:latin typeface="Tw Cen MT" panose="020B0602020104020603" pitchFamily="34" charset="0"/>
            </a:endParaRPr>
          </a:p>
          <a:p>
            <a:pPr marL="342900" indent="-342900">
              <a:buFont typeface="Arial" panose="020B0604020202020204" pitchFamily="34" charset="0"/>
              <a:buChar char="•"/>
            </a:pPr>
            <a:r>
              <a:rPr lang="en-US" sz="2800" dirty="0">
                <a:latin typeface="Tw Cen MT" panose="020B0602020104020603" pitchFamily="34" charset="0"/>
              </a:rPr>
              <a:t>Make sure employees use comp time before using personal leave</a:t>
            </a:r>
          </a:p>
          <a:p>
            <a:endParaRPr lang="en-US" sz="1200" dirty="0">
              <a:latin typeface="Tw Cen MT" panose="020B0602020104020603" pitchFamily="34" charset="0"/>
            </a:endParaRPr>
          </a:p>
        </p:txBody>
      </p:sp>
    </p:spTree>
    <p:extLst>
      <p:ext uri="{BB962C8B-B14F-4D97-AF65-F5344CB8AC3E}">
        <p14:creationId xmlns:p14="http://schemas.microsoft.com/office/powerpoint/2010/main" val="14961246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49"/>
            <a:ext cx="7772400" cy="1103640"/>
          </a:xfrm>
        </p:spPr>
        <p:txBody>
          <a:bodyPr>
            <a:normAutofit/>
          </a:bodyPr>
          <a:lstStyle/>
          <a:p>
            <a:pPr algn="l"/>
            <a:r>
              <a:rPr lang="en-US" sz="3400" b="1" dirty="0"/>
              <a:t>Procurement Card</a:t>
            </a:r>
          </a:p>
        </p:txBody>
      </p:sp>
      <p:sp>
        <p:nvSpPr>
          <p:cNvPr id="5" name="TextBox 4"/>
          <p:cNvSpPr txBox="1"/>
          <p:nvPr/>
        </p:nvSpPr>
        <p:spPr>
          <a:xfrm>
            <a:off x="685800" y="1073947"/>
            <a:ext cx="7931989"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Tw Cen MT" panose="020B0602020104020603" pitchFamily="34" charset="0"/>
              </a:rPr>
              <a:t>Ensure compliance with state laws</a:t>
            </a:r>
          </a:p>
          <a:p>
            <a:pPr marL="800100" lvl="1" indent="-342900">
              <a:buFont typeface="Arial" panose="020B0604020202020204" pitchFamily="34" charset="0"/>
              <a:buChar char="•"/>
            </a:pPr>
            <a:r>
              <a:rPr lang="en-US" sz="2800" dirty="0">
                <a:latin typeface="Tw Cen MT" panose="020B0602020104020603" pitchFamily="34" charset="0"/>
              </a:rPr>
              <a:t>Watch out for split purchases</a:t>
            </a:r>
          </a:p>
          <a:p>
            <a:pPr marL="342900" indent="-342900">
              <a:buFont typeface="Arial" panose="020B0604020202020204" pitchFamily="34" charset="0"/>
              <a:buChar char="•"/>
            </a:pPr>
            <a:r>
              <a:rPr lang="en-US" sz="2800" dirty="0">
                <a:latin typeface="Tw Cen MT" panose="020B0602020104020603" pitchFamily="34" charset="0"/>
              </a:rPr>
              <a:t>If multiple employees use a pro card, use a log to track user name, date, check-in/out times, location of use, purpose, etc.</a:t>
            </a:r>
          </a:p>
          <a:p>
            <a:pPr marL="342900" indent="-342900">
              <a:buFont typeface="Arial" panose="020B0604020202020204" pitchFamily="34" charset="0"/>
              <a:buChar char="•"/>
            </a:pPr>
            <a:r>
              <a:rPr lang="en-US" sz="2800" dirty="0">
                <a:latin typeface="Tw Cen MT" panose="020B0602020104020603" pitchFamily="34" charset="0"/>
              </a:rPr>
              <a:t>Review transactions for reasonableness</a:t>
            </a:r>
          </a:p>
          <a:p>
            <a:pPr marL="342900" indent="-342900">
              <a:buFont typeface="Arial" panose="020B0604020202020204" pitchFamily="34" charset="0"/>
              <a:buChar char="•"/>
            </a:pPr>
            <a:r>
              <a:rPr lang="en-US" sz="2800" dirty="0">
                <a:latin typeface="Tw Cen MT" panose="020B0602020104020603" pitchFamily="34" charset="0"/>
              </a:rPr>
              <a:t>Document purpose of unusual purchases</a:t>
            </a:r>
          </a:p>
          <a:p>
            <a:pPr marL="342900" indent="-342900">
              <a:buFont typeface="Arial" panose="020B0604020202020204" pitchFamily="34" charset="0"/>
              <a:buChar char="•"/>
            </a:pPr>
            <a:r>
              <a:rPr lang="en-US" sz="2800" dirty="0">
                <a:latin typeface="Tw Cen MT" panose="020B0602020104020603" pitchFamily="34" charset="0"/>
              </a:rPr>
              <a:t>Department Head (or designee) signs pro card statement as evidence of review</a:t>
            </a:r>
          </a:p>
        </p:txBody>
      </p:sp>
    </p:spTree>
    <p:extLst>
      <p:ext uri="{BB962C8B-B14F-4D97-AF65-F5344CB8AC3E}">
        <p14:creationId xmlns:p14="http://schemas.microsoft.com/office/powerpoint/2010/main" val="40201585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Fleet Management</a:t>
            </a:r>
          </a:p>
        </p:txBody>
      </p:sp>
      <p:sp>
        <p:nvSpPr>
          <p:cNvPr id="5" name="TextBox 4"/>
          <p:cNvSpPr txBox="1"/>
          <p:nvPr/>
        </p:nvSpPr>
        <p:spPr>
          <a:xfrm>
            <a:off x="685801" y="1296783"/>
            <a:ext cx="8225286" cy="4832092"/>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Tw Cen MT" panose="020B0602020104020603" pitchFamily="34" charset="0"/>
              </a:rPr>
              <a:t>A vehicle log for each vehicle should be used to document every trip in a University vehicle off campus</a:t>
            </a:r>
            <a:endParaRPr lang="en-US" sz="1200" dirty="0">
              <a:latin typeface="Tw Cen MT" panose="020B0602020104020603" pitchFamily="34" charset="0"/>
            </a:endParaRPr>
          </a:p>
          <a:p>
            <a:pPr marL="342900" indent="-342900">
              <a:buFont typeface="Arial" panose="020B0604020202020204" pitchFamily="34" charset="0"/>
              <a:buChar char="•"/>
            </a:pPr>
            <a:r>
              <a:rPr lang="en-US" sz="2800" dirty="0">
                <a:latin typeface="Tw Cen MT" panose="020B0602020104020603" pitchFamily="34" charset="0"/>
              </a:rPr>
              <a:t>Fuelman PIN #s</a:t>
            </a:r>
          </a:p>
          <a:p>
            <a:pPr marL="800100" lvl="1" indent="-342900">
              <a:buFont typeface="Arial" panose="020B0604020202020204" pitchFamily="34" charset="0"/>
              <a:buChar char="•"/>
            </a:pPr>
            <a:r>
              <a:rPr lang="en-US" sz="2800" dirty="0">
                <a:latin typeface="Tw Cen MT" panose="020B0602020104020603" pitchFamily="34" charset="0"/>
              </a:rPr>
              <a:t>Don’t share</a:t>
            </a:r>
          </a:p>
          <a:p>
            <a:pPr marL="800100" lvl="1" indent="-342900">
              <a:buFont typeface="Arial" panose="020B0604020202020204" pitchFamily="34" charset="0"/>
              <a:buChar char="•"/>
            </a:pPr>
            <a:r>
              <a:rPr lang="en-US" sz="2800" dirty="0">
                <a:latin typeface="Tw Cen MT" panose="020B0602020104020603" pitchFamily="34" charset="0"/>
              </a:rPr>
              <a:t>Deactivate for terminated employees</a:t>
            </a:r>
            <a:endParaRPr lang="en-US" sz="1200" dirty="0">
              <a:latin typeface="Tw Cen MT" panose="020B0602020104020603" pitchFamily="34" charset="0"/>
            </a:endParaRPr>
          </a:p>
          <a:p>
            <a:pPr marL="342900" indent="-342900">
              <a:buFont typeface="Arial" panose="020B0604020202020204" pitchFamily="34" charset="0"/>
              <a:buChar char="•"/>
            </a:pPr>
            <a:r>
              <a:rPr lang="en-US" sz="2800" dirty="0" err="1">
                <a:latin typeface="Tw Cen MT" panose="020B0602020104020603" pitchFamily="34" charset="0"/>
              </a:rPr>
              <a:t>ReCoup</a:t>
            </a:r>
            <a:r>
              <a:rPr lang="en-US" sz="2800" dirty="0">
                <a:latin typeface="Tw Cen MT" panose="020B0602020104020603" pitchFamily="34" charset="0"/>
              </a:rPr>
              <a:t> (</a:t>
            </a:r>
            <a:r>
              <a:rPr lang="en-US" sz="2800" dirty="0" err="1">
                <a:latin typeface="Tw Cen MT" panose="020B0602020104020603" pitchFamily="34" charset="0"/>
              </a:rPr>
              <a:t>Assetworks</a:t>
            </a:r>
            <a:r>
              <a:rPr lang="en-US" sz="2800" dirty="0">
                <a:latin typeface="Tw Cen MT" panose="020B0602020104020603" pitchFamily="34" charset="0"/>
              </a:rPr>
              <a:t>) MPG report should be run monthly</a:t>
            </a:r>
          </a:p>
          <a:p>
            <a:pPr marL="800100" lvl="1" indent="-342900">
              <a:buFont typeface="Arial" panose="020B0604020202020204" pitchFamily="34" charset="0"/>
              <a:buChar char="•"/>
            </a:pPr>
            <a:r>
              <a:rPr lang="en-US" sz="2800" dirty="0">
                <a:latin typeface="Tw Cen MT" panose="020B0602020104020603" pitchFamily="34" charset="0"/>
              </a:rPr>
              <a:t>Signed by Department Head (or designee)</a:t>
            </a:r>
          </a:p>
          <a:p>
            <a:pPr marL="800100" lvl="1" indent="-342900">
              <a:buFont typeface="Arial" panose="020B0604020202020204" pitchFamily="34" charset="0"/>
              <a:buChar char="•"/>
            </a:pPr>
            <a:r>
              <a:rPr lang="en-US" sz="2800" dirty="0">
                <a:latin typeface="Tw Cen MT" panose="020B0602020104020603" pitchFamily="34" charset="0"/>
              </a:rPr>
              <a:t>NOT a formality; should be scrutinized</a:t>
            </a:r>
          </a:p>
          <a:p>
            <a:endParaRPr lang="en-US" sz="2800" dirty="0">
              <a:latin typeface="Tw Cen MT" panose="020B0602020104020603" pitchFamily="34" charset="0"/>
            </a:endParaRPr>
          </a:p>
          <a:p>
            <a:pPr marL="342900" indent="-342900">
              <a:buFont typeface="Arial" panose="020B0604020202020204" pitchFamily="34" charset="0"/>
              <a:buChar char="•"/>
            </a:pPr>
            <a:endParaRPr lang="en-US" sz="2800" dirty="0">
              <a:latin typeface="Tw Cen MT" panose="020B0602020104020603" pitchFamily="34" charset="0"/>
            </a:endParaRPr>
          </a:p>
        </p:txBody>
      </p:sp>
    </p:spTree>
    <p:extLst>
      <p:ext uri="{BB962C8B-B14F-4D97-AF65-F5344CB8AC3E}">
        <p14:creationId xmlns:p14="http://schemas.microsoft.com/office/powerpoint/2010/main" val="32233447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5E4D37-4A3E-D7A5-20C6-ACCA65902F85}"/>
              </a:ext>
            </a:extLst>
          </p:cNvPr>
          <p:cNvSpPr>
            <a:spLocks noGrp="1"/>
          </p:cNvSpPr>
          <p:nvPr>
            <p:ph type="ctrTitle"/>
          </p:nvPr>
        </p:nvSpPr>
        <p:spPr/>
        <p:txBody>
          <a:bodyPr/>
          <a:lstStyle/>
          <a:p>
            <a:endParaRPr lang="en-US"/>
          </a:p>
        </p:txBody>
      </p:sp>
      <p:pic>
        <p:nvPicPr>
          <p:cNvPr id="6" name="Picture 5" descr="A screenshot of a computer&#10;&#10;Description automatically generated">
            <a:extLst>
              <a:ext uri="{FF2B5EF4-FFF2-40B4-BE49-F238E27FC236}">
                <a16:creationId xmlns:a16="http://schemas.microsoft.com/office/drawing/2014/main" id="{86575DF9-2497-0557-4993-10C0B04E01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393604" y="260325"/>
            <a:ext cx="8356792" cy="6337350"/>
          </a:xfrm>
          <a:prstGeom prst="rect">
            <a:avLst/>
          </a:prstGeom>
          <a:ln w="19050">
            <a:solidFill>
              <a:schemeClr val="tx1"/>
            </a:solidFill>
          </a:ln>
          <a:extLst>
            <a:ext uri="{53640926-AAD7-44D8-BBD7-CCE9431645EC}">
              <a14:shadowObscured xmlns:a14="http://schemas.microsoft.com/office/drawing/2010/main"/>
            </a:ext>
          </a:extLst>
        </p:spPr>
      </p:pic>
      <p:sp>
        <p:nvSpPr>
          <p:cNvPr id="7" name="Oval 6">
            <a:extLst>
              <a:ext uri="{FF2B5EF4-FFF2-40B4-BE49-F238E27FC236}">
                <a16:creationId xmlns:a16="http://schemas.microsoft.com/office/drawing/2014/main" id="{348FB925-E91E-5524-7722-00604CA63C77}"/>
              </a:ext>
            </a:extLst>
          </p:cNvPr>
          <p:cNvSpPr/>
          <p:nvPr/>
        </p:nvSpPr>
        <p:spPr>
          <a:xfrm>
            <a:off x="5098212" y="983412"/>
            <a:ext cx="3944380" cy="3416060"/>
          </a:xfrm>
          <a:prstGeom prst="ellipse">
            <a:avLst/>
          </a:prstGeom>
          <a:noFill/>
          <a:ln w="28575">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892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5E4D37-4A3E-D7A5-20C6-ACCA65902F85}"/>
              </a:ext>
            </a:extLst>
          </p:cNvPr>
          <p:cNvSpPr>
            <a:spLocks noGrp="1"/>
          </p:cNvSpPr>
          <p:nvPr>
            <p:ph type="ctrTitle"/>
          </p:nvPr>
        </p:nvSpPr>
        <p:spPr/>
        <p:txBody>
          <a:bodyPr/>
          <a:lstStyle/>
          <a:p>
            <a:endParaRPr lang="en-US"/>
          </a:p>
        </p:txBody>
      </p:sp>
      <p:pic>
        <p:nvPicPr>
          <p:cNvPr id="2" name="Picture 1" descr="A screenshot of a computer&#10;&#10;Description automatically generated">
            <a:extLst>
              <a:ext uri="{FF2B5EF4-FFF2-40B4-BE49-F238E27FC236}">
                <a16:creationId xmlns:a16="http://schemas.microsoft.com/office/drawing/2014/main" id="{E139C0AE-F474-A7F5-2BAA-111F7173C4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70245" y="93584"/>
            <a:ext cx="8803509" cy="6108808"/>
          </a:xfrm>
          <a:prstGeom prst="rect">
            <a:avLst/>
          </a:prstGeom>
          <a:ln w="19050">
            <a:solidFill>
              <a:schemeClr val="tx1"/>
            </a:solidFill>
          </a:ln>
          <a:extLst>
            <a:ext uri="{53640926-AAD7-44D8-BBD7-CCE9431645EC}">
              <a14:shadowObscured xmlns:a14="http://schemas.microsoft.com/office/drawing/2010/main"/>
            </a:ext>
          </a:extLst>
        </p:spPr>
      </p:pic>
      <p:sp>
        <p:nvSpPr>
          <p:cNvPr id="7" name="Oval 6">
            <a:extLst>
              <a:ext uri="{FF2B5EF4-FFF2-40B4-BE49-F238E27FC236}">
                <a16:creationId xmlns:a16="http://schemas.microsoft.com/office/drawing/2014/main" id="{348FB925-E91E-5524-7722-00604CA63C77}"/>
              </a:ext>
            </a:extLst>
          </p:cNvPr>
          <p:cNvSpPr/>
          <p:nvPr/>
        </p:nvSpPr>
        <p:spPr>
          <a:xfrm>
            <a:off x="5184475" y="983411"/>
            <a:ext cx="3881887" cy="4201063"/>
          </a:xfrm>
          <a:prstGeom prst="ellipse">
            <a:avLst/>
          </a:prstGeom>
          <a:noFill/>
          <a:ln w="28575">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0044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8133-01F0-6C64-23CE-C9CAFC58355C}"/>
              </a:ext>
            </a:extLst>
          </p:cNvPr>
          <p:cNvSpPr txBox="1">
            <a:spLocks/>
          </p:cNvSpPr>
          <p:nvPr/>
        </p:nvSpPr>
        <p:spPr>
          <a:xfrm>
            <a:off x="0" y="577970"/>
            <a:ext cx="9144000" cy="664234"/>
          </a:xfrm>
          <a:prstGeom prst="rect">
            <a:avLst/>
          </a:prstGeom>
        </p:spPr>
        <p:txBody>
          <a:bodyP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3400" b="1" dirty="0"/>
              <a:t>Facilities Management – Hard Key Listings</a:t>
            </a:r>
          </a:p>
        </p:txBody>
      </p:sp>
      <p:sp>
        <p:nvSpPr>
          <p:cNvPr id="4" name="TextBox 3">
            <a:extLst>
              <a:ext uri="{FF2B5EF4-FFF2-40B4-BE49-F238E27FC236}">
                <a16:creationId xmlns:a16="http://schemas.microsoft.com/office/drawing/2014/main" id="{7B3662A8-94DC-BB42-980B-272D6535D5EE}"/>
              </a:ext>
            </a:extLst>
          </p:cNvPr>
          <p:cNvSpPr txBox="1"/>
          <p:nvPr/>
        </p:nvSpPr>
        <p:spPr>
          <a:xfrm>
            <a:off x="974785" y="1548898"/>
            <a:ext cx="7194430"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w Cen MT" panose="020B0602020104020603" pitchFamily="34" charset="0"/>
              </a:rPr>
              <a:t>Preferably in Excel</a:t>
            </a:r>
          </a:p>
          <a:p>
            <a:pPr marL="285750" indent="-285750">
              <a:buFont typeface="Arial" panose="020B0604020202020204" pitchFamily="34" charset="0"/>
              <a:buChar char="•"/>
            </a:pPr>
            <a:r>
              <a:rPr lang="en-US" sz="2800" dirty="0">
                <a:latin typeface="Tw Cen MT" panose="020B0602020104020603" pitchFamily="34" charset="0"/>
              </a:rPr>
              <a:t>Complete – All hard keys (including duplicates)</a:t>
            </a:r>
          </a:p>
          <a:p>
            <a:pPr marL="285750" indent="-285750">
              <a:buFont typeface="Arial" panose="020B0604020202020204" pitchFamily="34" charset="0"/>
              <a:buChar char="•"/>
            </a:pPr>
            <a:r>
              <a:rPr lang="en-US" sz="2800" dirty="0">
                <a:latin typeface="Tw Cen MT" panose="020B0602020104020603" pitchFamily="34" charset="0"/>
              </a:rPr>
              <a:t>Key #</a:t>
            </a:r>
          </a:p>
          <a:p>
            <a:pPr marL="285750" indent="-285750">
              <a:buFont typeface="Arial" panose="020B0604020202020204" pitchFamily="34" charset="0"/>
              <a:buChar char="•"/>
            </a:pPr>
            <a:r>
              <a:rPr lang="en-US" sz="2800" dirty="0">
                <a:latin typeface="Tw Cen MT" panose="020B0602020104020603" pitchFamily="34" charset="0"/>
              </a:rPr>
              <a:t>Description of area for each key</a:t>
            </a:r>
          </a:p>
          <a:p>
            <a:pPr marL="285750" indent="-285750">
              <a:buFont typeface="Arial" panose="020B0604020202020204" pitchFamily="34" charset="0"/>
              <a:buChar char="•"/>
            </a:pPr>
            <a:r>
              <a:rPr lang="en-US" sz="2800" dirty="0">
                <a:latin typeface="Tw Cen MT" panose="020B0602020104020603" pitchFamily="34" charset="0"/>
              </a:rPr>
              <a:t>To whom was the key issued</a:t>
            </a:r>
          </a:p>
          <a:p>
            <a:pPr marL="285750" indent="-285750">
              <a:buFont typeface="Arial" panose="020B0604020202020204" pitchFamily="34" charset="0"/>
              <a:buChar char="•"/>
            </a:pPr>
            <a:r>
              <a:rPr lang="en-US" sz="2800" dirty="0">
                <a:latin typeface="Tw Cen MT" panose="020B0602020104020603" pitchFamily="34" charset="0"/>
              </a:rPr>
              <a:t>Date of issuance/return</a:t>
            </a:r>
          </a:p>
          <a:p>
            <a:pPr marL="285750" indent="-285750">
              <a:buFont typeface="Arial" panose="020B0604020202020204" pitchFamily="34" charset="0"/>
              <a:buChar char="•"/>
            </a:pPr>
            <a:r>
              <a:rPr lang="en-US" sz="2800" dirty="0">
                <a:latin typeface="Tw Cen MT" panose="020B0602020104020603" pitchFamily="34" charset="0"/>
              </a:rPr>
              <a:t>Unissued keys – where are they stored?</a:t>
            </a:r>
          </a:p>
        </p:txBody>
      </p:sp>
    </p:spTree>
    <p:extLst>
      <p:ext uri="{BB962C8B-B14F-4D97-AF65-F5344CB8AC3E}">
        <p14:creationId xmlns:p14="http://schemas.microsoft.com/office/powerpoint/2010/main" val="2430477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8133-01F0-6C64-23CE-C9CAFC58355C}"/>
              </a:ext>
            </a:extLst>
          </p:cNvPr>
          <p:cNvSpPr txBox="1">
            <a:spLocks/>
          </p:cNvSpPr>
          <p:nvPr/>
        </p:nvSpPr>
        <p:spPr>
          <a:xfrm>
            <a:off x="0" y="34506"/>
            <a:ext cx="9144000" cy="664234"/>
          </a:xfrm>
          <a:prstGeom prst="rect">
            <a:avLst/>
          </a:prstGeom>
        </p:spPr>
        <p:txBody>
          <a:bodyP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3400" b="1" dirty="0"/>
              <a:t>Facilities Management – Hard Key Listings</a:t>
            </a:r>
          </a:p>
        </p:txBody>
      </p:sp>
      <p:pic>
        <p:nvPicPr>
          <p:cNvPr id="5" name="Picture 4" descr="A pile of keys on a surface">
            <a:extLst>
              <a:ext uri="{FF2B5EF4-FFF2-40B4-BE49-F238E27FC236}">
                <a16:creationId xmlns:a16="http://schemas.microsoft.com/office/drawing/2014/main" id="{8AB78580-C0E3-918F-B864-8AB176F37AB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6028" y="1065814"/>
            <a:ext cx="3737195" cy="4208787"/>
          </a:xfrm>
          <a:prstGeom prst="rect">
            <a:avLst/>
          </a:prstGeom>
          <a:ln w="19050">
            <a:solidFill>
              <a:schemeClr val="tx1"/>
            </a:solidFill>
          </a:ln>
        </p:spPr>
      </p:pic>
      <p:sp>
        <p:nvSpPr>
          <p:cNvPr id="6" name="TextBox 5">
            <a:extLst>
              <a:ext uri="{FF2B5EF4-FFF2-40B4-BE49-F238E27FC236}">
                <a16:creationId xmlns:a16="http://schemas.microsoft.com/office/drawing/2014/main" id="{36E51187-293F-40EC-764F-638A6925E50F}"/>
              </a:ext>
            </a:extLst>
          </p:cNvPr>
          <p:cNvSpPr txBox="1"/>
          <p:nvPr/>
        </p:nvSpPr>
        <p:spPr>
          <a:xfrm>
            <a:off x="4270076" y="2170001"/>
            <a:ext cx="4873924"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w Cen MT" panose="020B0602020104020603" pitchFamily="34" charset="0"/>
              </a:rPr>
              <a:t>Too many keys and no idea where to start?</a:t>
            </a:r>
          </a:p>
          <a:p>
            <a:pPr marL="285750" indent="-285750">
              <a:buFont typeface="Arial" panose="020B0604020202020204" pitchFamily="34" charset="0"/>
              <a:buChar char="•"/>
            </a:pPr>
            <a:r>
              <a:rPr lang="en-US" sz="2800" dirty="0">
                <a:latin typeface="Tw Cen MT" panose="020B0602020104020603" pitchFamily="34" charset="0"/>
              </a:rPr>
              <a:t>Consider re-keying critical areas</a:t>
            </a:r>
          </a:p>
        </p:txBody>
      </p:sp>
    </p:spTree>
    <p:extLst>
      <p:ext uri="{BB962C8B-B14F-4D97-AF65-F5344CB8AC3E}">
        <p14:creationId xmlns:p14="http://schemas.microsoft.com/office/powerpoint/2010/main" val="26385675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8133-01F0-6C64-23CE-C9CAFC58355C}"/>
              </a:ext>
            </a:extLst>
          </p:cNvPr>
          <p:cNvSpPr txBox="1">
            <a:spLocks/>
          </p:cNvSpPr>
          <p:nvPr/>
        </p:nvSpPr>
        <p:spPr>
          <a:xfrm>
            <a:off x="0" y="366623"/>
            <a:ext cx="9144000" cy="664234"/>
          </a:xfrm>
          <a:prstGeom prst="rect">
            <a:avLst/>
          </a:prstGeom>
        </p:spPr>
        <p:txBody>
          <a:bodyP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3400" b="1" dirty="0"/>
              <a:t>Facilities Management – Electronic Access</a:t>
            </a:r>
          </a:p>
        </p:txBody>
      </p:sp>
      <p:sp>
        <p:nvSpPr>
          <p:cNvPr id="6" name="TextBox 5">
            <a:extLst>
              <a:ext uri="{FF2B5EF4-FFF2-40B4-BE49-F238E27FC236}">
                <a16:creationId xmlns:a16="http://schemas.microsoft.com/office/drawing/2014/main" id="{36E51187-293F-40EC-764F-638A6925E50F}"/>
              </a:ext>
            </a:extLst>
          </p:cNvPr>
          <p:cNvSpPr txBox="1"/>
          <p:nvPr/>
        </p:nvSpPr>
        <p:spPr>
          <a:xfrm>
            <a:off x="444260" y="1228397"/>
            <a:ext cx="8255479"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w Cen MT" panose="020B0602020104020603" pitchFamily="34" charset="0"/>
              </a:rPr>
              <a:t>Genetec and Total Card</a:t>
            </a:r>
          </a:p>
          <a:p>
            <a:pPr marL="285750" indent="-285750">
              <a:buFont typeface="Arial" panose="020B0604020202020204" pitchFamily="34" charset="0"/>
              <a:buChar char="•"/>
            </a:pPr>
            <a:r>
              <a:rPr lang="en-US" sz="2800" dirty="0">
                <a:latin typeface="Tw Cen MT" panose="020B0602020104020603" pitchFamily="34" charset="0"/>
              </a:rPr>
              <a:t>Genetec – Integrated Security Management Division (MSU Police)</a:t>
            </a:r>
          </a:p>
          <a:p>
            <a:pPr marL="285750" indent="-285750">
              <a:buFont typeface="Arial" panose="020B0604020202020204" pitchFamily="34" charset="0"/>
              <a:buChar char="•"/>
            </a:pPr>
            <a:r>
              <a:rPr lang="en-US" sz="2800" dirty="0">
                <a:latin typeface="Tw Cen MT" panose="020B0602020104020603" pitchFamily="34" charset="0"/>
              </a:rPr>
              <a:t>Total Card – MSU ITS</a:t>
            </a:r>
          </a:p>
          <a:p>
            <a:pPr marL="285750" indent="-285750">
              <a:buFont typeface="Arial" panose="020B0604020202020204" pitchFamily="34" charset="0"/>
              <a:buChar char="•"/>
            </a:pPr>
            <a:r>
              <a:rPr lang="en-US" sz="2800" dirty="0">
                <a:latin typeface="Tw Cen MT" panose="020B0602020104020603" pitchFamily="34" charset="0"/>
              </a:rPr>
              <a:t>Departments are responsible for monitoring access to their building(s)</a:t>
            </a:r>
          </a:p>
          <a:p>
            <a:pPr marL="285750" indent="-285750">
              <a:buFont typeface="Arial" panose="020B0604020202020204" pitchFamily="34" charset="0"/>
              <a:buChar char="•"/>
            </a:pPr>
            <a:r>
              <a:rPr lang="en-US" sz="2800" dirty="0">
                <a:latin typeface="Tw Cen MT" panose="020B0602020104020603" pitchFamily="34" charset="0"/>
              </a:rPr>
              <a:t>If someone’s access looks suspicious, don’t assume it’s OK!  Verify!</a:t>
            </a:r>
          </a:p>
          <a:p>
            <a:pPr marL="285750" indent="-285750">
              <a:buFont typeface="Arial" panose="020B0604020202020204" pitchFamily="34" charset="0"/>
              <a:buChar char="•"/>
            </a:pPr>
            <a:r>
              <a:rPr lang="en-US" sz="2800" dirty="0">
                <a:latin typeface="Tw Cen MT" panose="020B0602020104020603" pitchFamily="34" charset="0"/>
              </a:rPr>
              <a:t>Terminated employees</a:t>
            </a:r>
          </a:p>
          <a:p>
            <a:pPr marL="285750" indent="-285750">
              <a:buFont typeface="Arial" panose="020B0604020202020204" pitchFamily="34" charset="0"/>
              <a:buChar char="•"/>
            </a:pPr>
            <a:r>
              <a:rPr lang="en-US" sz="2800" dirty="0">
                <a:latin typeface="Tw Cen MT" panose="020B0602020104020603" pitchFamily="34" charset="0"/>
              </a:rPr>
              <a:t>Employees who transferred to other departments</a:t>
            </a:r>
          </a:p>
        </p:txBody>
      </p:sp>
    </p:spTree>
    <p:extLst>
      <p:ext uri="{BB962C8B-B14F-4D97-AF65-F5344CB8AC3E}">
        <p14:creationId xmlns:p14="http://schemas.microsoft.com/office/powerpoint/2010/main" val="4071561351"/>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Information Security</a:t>
            </a:r>
          </a:p>
        </p:txBody>
      </p:sp>
      <p:sp>
        <p:nvSpPr>
          <p:cNvPr id="16" name="Subtitle 2"/>
          <p:cNvSpPr>
            <a:spLocks noGrp="1"/>
          </p:cNvSpPr>
          <p:nvPr>
            <p:ph type="subTitle" idx="1"/>
          </p:nvPr>
        </p:nvSpPr>
        <p:spPr>
          <a:xfrm>
            <a:off x="676276" y="1150228"/>
            <a:ext cx="7781924" cy="4686850"/>
          </a:xfrm>
        </p:spPr>
        <p:txBody>
          <a:bodyPr>
            <a:normAutofit/>
          </a:bodyPr>
          <a:lstStyle/>
          <a:p>
            <a:pPr marL="457200" indent="-457200" algn="l">
              <a:buFont typeface="Arial" panose="020B0604020202020204" pitchFamily="34" charset="0"/>
              <a:buChar char="•"/>
            </a:pPr>
            <a:r>
              <a:rPr lang="en-US" dirty="0">
                <a:solidFill>
                  <a:schemeClr val="tx1"/>
                </a:solidFill>
                <a:latin typeface="Tw Cen MT" panose="020B0602020104020603" pitchFamily="34" charset="0"/>
              </a:rPr>
              <a:t>Completion of separating checklists</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Departmental software logins / passwords</a:t>
            </a:r>
          </a:p>
          <a:p>
            <a:pPr marL="457200" indent="-457200" algn="l">
              <a:buFont typeface="Arial" panose="020B0604020202020204" pitchFamily="34" charset="0"/>
              <a:buChar char="•"/>
            </a:pPr>
            <a:r>
              <a:rPr lang="en-US" dirty="0">
                <a:solidFill>
                  <a:schemeClr val="tx1"/>
                </a:solidFill>
                <a:latin typeface="Tw Cen MT" panose="020B0602020104020603" pitchFamily="34" charset="0"/>
              </a:rPr>
              <a:t>Physical security</a:t>
            </a:r>
          </a:p>
          <a:p>
            <a:pPr marL="914400" lvl="1" indent="-457200" algn="l">
              <a:buFont typeface="Arial" panose="020B0604020202020204" pitchFamily="34" charset="0"/>
              <a:buChar char="•"/>
            </a:pPr>
            <a:r>
              <a:rPr lang="en-US" dirty="0">
                <a:solidFill>
                  <a:schemeClr val="tx1"/>
                </a:solidFill>
                <a:latin typeface="Tw Cen MT" panose="020B0602020104020603" pitchFamily="34" charset="0"/>
              </a:rPr>
              <a:t>Sensitive physical documents – typically, keep locked, especially in high traffic areas</a:t>
            </a:r>
          </a:p>
          <a:p>
            <a:pPr marL="457200" indent="-457200" algn="l">
              <a:buFont typeface="Arial" panose="020B0604020202020204" pitchFamily="34" charset="0"/>
              <a:buChar char="•"/>
            </a:pPr>
            <a:endParaRPr lang="en-US" dirty="0">
              <a:solidFill>
                <a:schemeClr val="tx1"/>
              </a:solidFill>
              <a:latin typeface="Tw Cen MT" panose="020B0602020104020603" pitchFamily="34" charset="0"/>
            </a:endParaRPr>
          </a:p>
          <a:p>
            <a:pPr marL="457200" indent="-457200" algn="l">
              <a:buFont typeface="Arial" panose="020B0604020202020204" pitchFamily="34" charset="0"/>
              <a:buChar char="•"/>
            </a:pPr>
            <a:endParaRPr lang="en-US"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20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178488400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118A1F-BA24-6026-AE42-C8578D159AFF}"/>
              </a:ext>
            </a:extLst>
          </p:cNvPr>
          <p:cNvPicPr>
            <a:picLocks noChangeAspect="1"/>
          </p:cNvPicPr>
          <p:nvPr/>
        </p:nvPicPr>
        <p:blipFill>
          <a:blip r:embed="rId3"/>
          <a:stretch>
            <a:fillRect/>
          </a:stretch>
        </p:blipFill>
        <p:spPr>
          <a:xfrm>
            <a:off x="2555710" y="71120"/>
            <a:ext cx="4032579" cy="5843506"/>
          </a:xfrm>
          <a:prstGeom prst="rect">
            <a:avLst/>
          </a:prstGeom>
        </p:spPr>
      </p:pic>
    </p:spTree>
    <p:extLst>
      <p:ext uri="{BB962C8B-B14F-4D97-AF65-F5344CB8AC3E}">
        <p14:creationId xmlns:p14="http://schemas.microsoft.com/office/powerpoint/2010/main" val="19265409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General Administration</a:t>
            </a:r>
          </a:p>
        </p:txBody>
      </p:sp>
      <p:sp>
        <p:nvSpPr>
          <p:cNvPr id="5" name="TextBox 4"/>
          <p:cNvSpPr txBox="1"/>
          <p:nvPr/>
        </p:nvSpPr>
        <p:spPr>
          <a:xfrm>
            <a:off x="685800" y="1296783"/>
            <a:ext cx="8104517" cy="4031873"/>
          </a:xfrm>
          <a:prstGeom prst="rect">
            <a:avLst/>
          </a:prstGeom>
          <a:noFill/>
        </p:spPr>
        <p:txBody>
          <a:bodyPr wrap="square" rtlCol="0">
            <a:spAutoFit/>
          </a:bodyPr>
          <a:lstStyle/>
          <a:p>
            <a:pPr marL="342900" indent="-342900">
              <a:buFont typeface="Arial" panose="020B0604020202020204" pitchFamily="34" charset="0"/>
              <a:buChar char="•"/>
            </a:pPr>
            <a:r>
              <a:rPr lang="en-US" sz="3200" dirty="0">
                <a:latin typeface="Tw Cen MT" panose="020B0602020104020603" pitchFamily="34" charset="0"/>
              </a:rPr>
              <a:t>Current desk manuals for critical departmental controls and procedures</a:t>
            </a:r>
            <a:endParaRPr lang="en-US" sz="1400" dirty="0">
              <a:latin typeface="Tw Cen MT" panose="020B0602020104020603" pitchFamily="34" charset="0"/>
            </a:endParaRPr>
          </a:p>
          <a:p>
            <a:pPr marL="342900" indent="-342900">
              <a:buFont typeface="Arial" panose="020B0604020202020204" pitchFamily="34" charset="0"/>
              <a:buChar char="•"/>
            </a:pPr>
            <a:r>
              <a:rPr lang="en-US" sz="3200" dirty="0">
                <a:latin typeface="Tw Cen MT" panose="020B0602020104020603" pitchFamily="34" charset="0"/>
              </a:rPr>
              <a:t>Helpful for new employees or backups</a:t>
            </a:r>
            <a:endParaRPr lang="en-US" sz="1400" dirty="0">
              <a:latin typeface="Tw Cen MT" panose="020B0602020104020603" pitchFamily="34" charset="0"/>
            </a:endParaRPr>
          </a:p>
          <a:p>
            <a:pPr marL="342900" indent="-342900">
              <a:buFont typeface="Arial" panose="020B0604020202020204" pitchFamily="34" charset="0"/>
              <a:buChar char="•"/>
            </a:pPr>
            <a:r>
              <a:rPr lang="en-US" sz="3200" dirty="0">
                <a:latin typeface="Tw Cen MT" panose="020B0602020104020603" pitchFamily="34" charset="0"/>
              </a:rPr>
              <a:t>Review and update periodically</a:t>
            </a:r>
            <a:endParaRPr lang="en-US" sz="1400" dirty="0">
              <a:latin typeface="Tw Cen MT" panose="020B0602020104020603" pitchFamily="34" charset="0"/>
            </a:endParaRPr>
          </a:p>
          <a:p>
            <a:pPr marL="342900" indent="-342900">
              <a:buFont typeface="Arial" panose="020B0604020202020204" pitchFamily="34" charset="0"/>
              <a:buChar char="•"/>
            </a:pPr>
            <a:r>
              <a:rPr lang="en-US" sz="3200" dirty="0">
                <a:latin typeface="Tw Cen MT" panose="020B0602020104020603" pitchFamily="34" charset="0"/>
              </a:rPr>
              <a:t>Whistleblower poster containing </a:t>
            </a:r>
            <a:r>
              <a:rPr lang="en-US" sz="3200" dirty="0" err="1">
                <a:latin typeface="Tw Cen MT" panose="020B0602020104020603" pitchFamily="34" charset="0"/>
              </a:rPr>
              <a:t>EthicsPoint</a:t>
            </a:r>
            <a:r>
              <a:rPr lang="en-US" sz="3200" dirty="0">
                <a:latin typeface="Tw Cen MT" panose="020B0602020104020603" pitchFamily="34" charset="0"/>
              </a:rPr>
              <a:t> information is posted centrally in the department</a:t>
            </a:r>
          </a:p>
          <a:p>
            <a:endParaRPr lang="en-US" sz="3200" dirty="0">
              <a:latin typeface="Tw Cen MT" panose="020B0602020104020603" pitchFamily="34" charset="0"/>
            </a:endParaRPr>
          </a:p>
        </p:txBody>
      </p:sp>
    </p:spTree>
    <p:extLst>
      <p:ext uri="{BB962C8B-B14F-4D97-AF65-F5344CB8AC3E}">
        <p14:creationId xmlns:p14="http://schemas.microsoft.com/office/powerpoint/2010/main" val="5719626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93987"/>
            <a:ext cx="9144000" cy="1470025"/>
          </a:xfrm>
        </p:spPr>
        <p:txBody>
          <a:bodyPr>
            <a:normAutofit/>
          </a:bodyPr>
          <a:lstStyle/>
          <a:p>
            <a:r>
              <a:rPr lang="en-US" sz="3600" b="1" dirty="0"/>
              <a:t>THANK YOU!</a:t>
            </a:r>
          </a:p>
        </p:txBody>
      </p:sp>
      <p:sp>
        <p:nvSpPr>
          <p:cNvPr id="7" name="Subtitle 6">
            <a:extLst>
              <a:ext uri="{FF2B5EF4-FFF2-40B4-BE49-F238E27FC236}">
                <a16:creationId xmlns:a16="http://schemas.microsoft.com/office/drawing/2014/main" id="{950C8848-3DFA-AFF7-8002-C4145BE36C8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94499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1A781E-A5CF-DDD1-839D-2207E056EF69}"/>
              </a:ext>
            </a:extLst>
          </p:cNvPr>
          <p:cNvPicPr>
            <a:picLocks noChangeAspect="1"/>
          </p:cNvPicPr>
          <p:nvPr/>
        </p:nvPicPr>
        <p:blipFill>
          <a:blip r:embed="rId3"/>
          <a:stretch>
            <a:fillRect/>
          </a:stretch>
        </p:blipFill>
        <p:spPr>
          <a:xfrm>
            <a:off x="2469728" y="55958"/>
            <a:ext cx="4204543" cy="5869252"/>
          </a:xfrm>
          <a:prstGeom prst="rect">
            <a:avLst/>
          </a:prstGeom>
        </p:spPr>
      </p:pic>
    </p:spTree>
    <p:extLst>
      <p:ext uri="{BB962C8B-B14F-4D97-AF65-F5344CB8AC3E}">
        <p14:creationId xmlns:p14="http://schemas.microsoft.com/office/powerpoint/2010/main" val="2234515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2800" b="1" dirty="0"/>
              <a:t>Resources at Internal Audit’s Website</a:t>
            </a:r>
          </a:p>
        </p:txBody>
      </p:sp>
      <p:pic>
        <p:nvPicPr>
          <p:cNvPr id="6" name="Picture 5">
            <a:extLst>
              <a:ext uri="{FF2B5EF4-FFF2-40B4-BE49-F238E27FC236}">
                <a16:creationId xmlns:a16="http://schemas.microsoft.com/office/drawing/2014/main" id="{2603F432-DD9F-407A-D080-0264BF7561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54689" y="923026"/>
            <a:ext cx="5834621" cy="5011948"/>
          </a:xfrm>
          <a:prstGeom prst="rect">
            <a:avLst/>
          </a:prstGeom>
        </p:spPr>
      </p:pic>
      <p:sp>
        <p:nvSpPr>
          <p:cNvPr id="7" name="Oval 6">
            <a:extLst>
              <a:ext uri="{FF2B5EF4-FFF2-40B4-BE49-F238E27FC236}">
                <a16:creationId xmlns:a16="http://schemas.microsoft.com/office/drawing/2014/main" id="{83383A74-8A28-1A93-A46F-019EEB1B6299}"/>
              </a:ext>
            </a:extLst>
          </p:cNvPr>
          <p:cNvSpPr/>
          <p:nvPr/>
        </p:nvSpPr>
        <p:spPr>
          <a:xfrm>
            <a:off x="2769079" y="2769079"/>
            <a:ext cx="2924355" cy="345057"/>
          </a:xfrm>
          <a:prstGeom prst="ellipse">
            <a:avLst/>
          </a:prstGeom>
          <a:noFill/>
          <a:ln w="3810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391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2600" b="1" dirty="0"/>
              <a:t>Internal Control Self-Assessment Questionnaire</a:t>
            </a:r>
          </a:p>
        </p:txBody>
      </p:sp>
      <p:sp>
        <p:nvSpPr>
          <p:cNvPr id="16" name="Subtitle 2"/>
          <p:cNvSpPr>
            <a:spLocks noGrp="1"/>
          </p:cNvSpPr>
          <p:nvPr>
            <p:ph type="subTitle" idx="1"/>
          </p:nvPr>
        </p:nvSpPr>
        <p:spPr>
          <a:xfrm>
            <a:off x="676276" y="1150228"/>
            <a:ext cx="7781924" cy="4686850"/>
          </a:xfrm>
        </p:spPr>
        <p:txBody>
          <a:bodyPr>
            <a:normAutofit fontScale="47500" lnSpcReduction="20000"/>
          </a:bodyPr>
          <a:lstStyle/>
          <a:p>
            <a:pPr marL="457200" indent="-457200" algn="l">
              <a:buFont typeface="Arial" panose="020B0604020202020204" pitchFamily="34" charset="0"/>
              <a:buChar char="•"/>
            </a:pPr>
            <a:r>
              <a:rPr lang="en-US" sz="4000" dirty="0">
                <a:solidFill>
                  <a:schemeClr val="tx1"/>
                </a:solidFill>
                <a:latin typeface="Tw Cen MT" panose="020B0602020104020603" pitchFamily="34" charset="0"/>
              </a:rPr>
              <a:t>Voluntary</a:t>
            </a:r>
          </a:p>
          <a:p>
            <a:pPr marL="457200" indent="-457200" algn="l">
              <a:buFont typeface="Arial" panose="020B0604020202020204" pitchFamily="34" charset="0"/>
              <a:buChar char="•"/>
            </a:pPr>
            <a:r>
              <a:rPr lang="en-US" sz="4000" dirty="0">
                <a:solidFill>
                  <a:schemeClr val="tx1"/>
                </a:solidFill>
                <a:latin typeface="Tw Cen MT" panose="020B0602020104020603" pitchFamily="34" charset="0"/>
              </a:rPr>
              <a:t>Thorough - 18 pages of information</a:t>
            </a:r>
          </a:p>
          <a:p>
            <a:pPr marL="457200" indent="-457200" algn="l">
              <a:buFont typeface="Arial" panose="020B0604020202020204" pitchFamily="34" charset="0"/>
              <a:buChar char="•"/>
            </a:pPr>
            <a:r>
              <a:rPr lang="en-US" sz="4000" dirty="0">
                <a:solidFill>
                  <a:schemeClr val="tx1"/>
                </a:solidFill>
                <a:latin typeface="Tw Cen MT" panose="020B0602020104020603" pitchFamily="34" charset="0"/>
              </a:rPr>
              <a:t>For fans of checklists</a:t>
            </a:r>
          </a:p>
          <a:p>
            <a:pPr marL="457200" indent="-457200" algn="l">
              <a:buFont typeface="Arial" panose="020B0604020202020204" pitchFamily="34" charset="0"/>
              <a:buChar char="•"/>
            </a:pPr>
            <a:r>
              <a:rPr lang="en-US" sz="4000" dirty="0">
                <a:solidFill>
                  <a:schemeClr val="tx1"/>
                </a:solidFill>
                <a:latin typeface="Tw Cen MT" panose="020B0602020104020603" pitchFamily="34" charset="0"/>
              </a:rPr>
              <a:t>See what you’re missing or haven’t thought about</a:t>
            </a:r>
          </a:p>
          <a:p>
            <a:pPr marL="457200" indent="-457200" algn="l">
              <a:buFont typeface="Arial" panose="020B0604020202020204" pitchFamily="34" charset="0"/>
              <a:buChar char="•"/>
            </a:pPr>
            <a:r>
              <a:rPr lang="en-US" sz="4000" dirty="0">
                <a:solidFill>
                  <a:schemeClr val="tx1"/>
                </a:solidFill>
                <a:latin typeface="Tw Cen MT" panose="020B0602020104020603" pitchFamily="34" charset="0"/>
              </a:rPr>
              <a:t>Areas covered include:</a:t>
            </a:r>
          </a:p>
          <a:p>
            <a:pPr marL="914400" lvl="1" indent="-457200" algn="l">
              <a:buFont typeface="Arial" panose="020B0604020202020204" pitchFamily="34" charset="0"/>
              <a:buChar char="•"/>
            </a:pPr>
            <a:r>
              <a:rPr lang="en-US" sz="3600" dirty="0">
                <a:solidFill>
                  <a:schemeClr val="tx1"/>
                </a:solidFill>
                <a:latin typeface="Tw Cen MT" panose="020B0602020104020603" pitchFamily="34" charset="0"/>
              </a:rPr>
              <a:t>Procurement</a:t>
            </a:r>
          </a:p>
          <a:p>
            <a:pPr marL="914400" lvl="1" indent="-457200" algn="l">
              <a:buFont typeface="Arial" panose="020B0604020202020204" pitchFamily="34" charset="0"/>
              <a:buChar char="•"/>
            </a:pPr>
            <a:r>
              <a:rPr lang="en-US" sz="3600" dirty="0">
                <a:solidFill>
                  <a:schemeClr val="tx1"/>
                </a:solidFill>
                <a:latin typeface="Tw Cen MT" panose="020B0602020104020603" pitchFamily="34" charset="0"/>
              </a:rPr>
              <a:t>Travel</a:t>
            </a:r>
          </a:p>
          <a:p>
            <a:pPr marL="914400" lvl="1" indent="-457200" algn="l">
              <a:buFont typeface="Arial" panose="020B0604020202020204" pitchFamily="34" charset="0"/>
              <a:buChar char="•"/>
            </a:pPr>
            <a:r>
              <a:rPr lang="en-US" sz="3600" dirty="0">
                <a:solidFill>
                  <a:schemeClr val="tx1"/>
                </a:solidFill>
                <a:latin typeface="Tw Cen MT" panose="020B0602020104020603" pitchFamily="34" charset="0"/>
              </a:rPr>
              <a:t>Payroll</a:t>
            </a:r>
          </a:p>
          <a:p>
            <a:pPr marL="914400" lvl="1" indent="-457200" algn="l">
              <a:buFont typeface="Arial" panose="020B0604020202020204" pitchFamily="34" charset="0"/>
              <a:buChar char="•"/>
            </a:pPr>
            <a:r>
              <a:rPr lang="en-US" sz="3600" dirty="0">
                <a:solidFill>
                  <a:schemeClr val="tx1"/>
                </a:solidFill>
                <a:latin typeface="Tw Cen MT" panose="020B0602020104020603" pitchFamily="34" charset="0"/>
              </a:rPr>
              <a:t>Leave</a:t>
            </a:r>
          </a:p>
          <a:p>
            <a:pPr marL="914400" lvl="1" indent="-457200" algn="l">
              <a:buFont typeface="Arial" panose="020B0604020202020204" pitchFamily="34" charset="0"/>
              <a:buChar char="•"/>
            </a:pPr>
            <a:r>
              <a:rPr lang="en-US" sz="3600" dirty="0">
                <a:solidFill>
                  <a:schemeClr val="tx1"/>
                </a:solidFill>
                <a:latin typeface="Tw Cen MT" panose="020B0602020104020603" pitchFamily="34" charset="0"/>
              </a:rPr>
              <a:t>Reconciliations</a:t>
            </a:r>
          </a:p>
          <a:p>
            <a:pPr marL="914400" lvl="1" indent="-457200" algn="l">
              <a:buFont typeface="Arial" panose="020B0604020202020204" pitchFamily="34" charset="0"/>
              <a:buChar char="•"/>
            </a:pPr>
            <a:r>
              <a:rPr lang="en-US" sz="3600" dirty="0">
                <a:solidFill>
                  <a:schemeClr val="tx1"/>
                </a:solidFill>
                <a:latin typeface="Tw Cen MT" panose="020B0602020104020603" pitchFamily="34" charset="0"/>
              </a:rPr>
              <a:t>Revenues / Cash Handling</a:t>
            </a:r>
          </a:p>
          <a:p>
            <a:pPr marL="914400" lvl="1" indent="-457200" algn="l">
              <a:buFont typeface="Arial" panose="020B0604020202020204" pitchFamily="34" charset="0"/>
              <a:buChar char="•"/>
            </a:pPr>
            <a:r>
              <a:rPr lang="en-US" sz="3600" dirty="0">
                <a:solidFill>
                  <a:schemeClr val="tx1"/>
                </a:solidFill>
                <a:latin typeface="Tw Cen MT" panose="020B0602020104020603" pitchFamily="34" charset="0"/>
              </a:rPr>
              <a:t>Facilities Management</a:t>
            </a:r>
          </a:p>
          <a:p>
            <a:pPr marL="914400" lvl="1" indent="-457200" algn="l">
              <a:buFont typeface="Arial" panose="020B0604020202020204" pitchFamily="34" charset="0"/>
              <a:buChar char="•"/>
            </a:pPr>
            <a:r>
              <a:rPr lang="en-US" sz="3600" dirty="0">
                <a:solidFill>
                  <a:schemeClr val="tx1"/>
                </a:solidFill>
                <a:latin typeface="Tw Cen MT" panose="020B0602020104020603" pitchFamily="34" charset="0"/>
              </a:rPr>
              <a:t>Equipment / Inventory</a:t>
            </a:r>
          </a:p>
          <a:p>
            <a:pPr marL="914400" lvl="1" indent="-457200" algn="l">
              <a:buFont typeface="Arial" panose="020B0604020202020204" pitchFamily="34" charset="0"/>
              <a:buChar char="•"/>
            </a:pPr>
            <a:r>
              <a:rPr lang="en-US" sz="3600" dirty="0">
                <a:solidFill>
                  <a:schemeClr val="tx1"/>
                </a:solidFill>
                <a:latin typeface="Tw Cen MT" panose="020B0602020104020603" pitchFamily="34" charset="0"/>
              </a:rPr>
              <a:t>Fleet Management</a:t>
            </a:r>
          </a:p>
          <a:p>
            <a:pPr marL="914400" lvl="1" indent="-457200" algn="l">
              <a:buFont typeface="Arial" panose="020B0604020202020204" pitchFamily="34" charset="0"/>
              <a:buChar char="•"/>
            </a:pPr>
            <a:r>
              <a:rPr lang="en-US" sz="3600" dirty="0">
                <a:solidFill>
                  <a:schemeClr val="tx1"/>
                </a:solidFill>
                <a:latin typeface="Tw Cen MT" panose="020B0602020104020603" pitchFamily="34" charset="0"/>
              </a:rPr>
              <a:t>Sponsored Research</a:t>
            </a:r>
          </a:p>
          <a:p>
            <a:pPr marL="914400" lvl="1" indent="-457200" algn="l">
              <a:buFont typeface="Arial" panose="020B0604020202020204" pitchFamily="34" charset="0"/>
              <a:buChar char="•"/>
            </a:pPr>
            <a:r>
              <a:rPr lang="en-US" sz="3600" dirty="0">
                <a:solidFill>
                  <a:schemeClr val="tx1"/>
                </a:solidFill>
                <a:latin typeface="Tw Cen MT" panose="020B0602020104020603" pitchFamily="34" charset="0"/>
              </a:rPr>
              <a:t>And more</a:t>
            </a:r>
          </a:p>
          <a:p>
            <a:pPr marL="914400" lvl="1" indent="-457200" algn="l">
              <a:buFont typeface="Arial" panose="020B0604020202020204" pitchFamily="34" charset="0"/>
              <a:buChar char="•"/>
            </a:pPr>
            <a:endParaRPr lang="en-US" sz="3600" dirty="0">
              <a:solidFill>
                <a:schemeClr val="tx1"/>
              </a:solidFill>
              <a:latin typeface="Tw Cen MT" panose="020B0602020104020603" pitchFamily="34" charset="0"/>
            </a:endParaRPr>
          </a:p>
          <a:p>
            <a:pPr marL="914400" lvl="1" indent="-457200" algn="l">
              <a:buFont typeface="Arial" panose="020B0604020202020204" pitchFamily="34" charset="0"/>
              <a:buChar char="•"/>
            </a:pPr>
            <a:endParaRPr lang="en-US" sz="3600" dirty="0">
              <a:solidFill>
                <a:schemeClr val="tx1"/>
              </a:solidFill>
              <a:latin typeface="Tw Cen MT" panose="020B0602020104020603" pitchFamily="34" charset="0"/>
            </a:endParaRPr>
          </a:p>
          <a:p>
            <a:pPr marL="457200" indent="-457200" algn="l">
              <a:buFont typeface="Arial" panose="020B0604020202020204" pitchFamily="34" charset="0"/>
              <a:buChar char="•"/>
            </a:pPr>
            <a:endParaRPr lang="en-US" sz="40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20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a:p>
            <a:pPr marL="1371600" lvl="2" indent="-457200" algn="l">
              <a:buFont typeface="Arial" panose="020B0604020202020204" pitchFamily="34" charset="0"/>
              <a:buChar char="•"/>
            </a:pPr>
            <a:endParaRPr lang="en-US" sz="16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3668699236"/>
      </p:ext>
    </p:extLst>
  </p:cSld>
  <p:clrMapOvr>
    <a:masterClrMapping/>
  </p:clrMapOvr>
</p:sld>
</file>

<file path=ppt/theme/theme1.xml><?xml version="1.0" encoding="utf-8"?>
<a:theme xmlns:a="http://schemas.openxmlformats.org/drawingml/2006/main" name="MSU_Maroon&amp;Grey">
  <a:themeElements>
    <a:clrScheme name="Custom 1">
      <a:dk1>
        <a:sysClr val="windowText" lastClr="000000"/>
      </a:dk1>
      <a:lt1>
        <a:sysClr val="window" lastClr="FFFFFF"/>
      </a:lt1>
      <a:dk2>
        <a:srgbClr val="5E091A"/>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5E091A"/>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5E091A"/>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themeOverride>
</file>

<file path=docProps/app.xml><?xml version="1.0" encoding="utf-8"?>
<Properties xmlns="http://schemas.openxmlformats.org/officeDocument/2006/extended-properties" xmlns:vt="http://schemas.openxmlformats.org/officeDocument/2006/docPropsVTypes">
  <Template/>
  <TotalTime>18048</TotalTime>
  <Words>1841</Words>
  <Application>Microsoft Office PowerPoint</Application>
  <PresentationFormat>On-screen Show (4:3)</PresentationFormat>
  <Paragraphs>378</Paragraphs>
  <Slides>61</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Century Gothic</vt:lpstr>
      <vt:lpstr>Palatino Linotype</vt:lpstr>
      <vt:lpstr>Tw Cen MT</vt:lpstr>
      <vt:lpstr>Wingdings</vt:lpstr>
      <vt:lpstr>MSU_Maroon&amp;Grey</vt:lpstr>
      <vt:lpstr>Basic Control Assessments and Continuous Monitoring Audits</vt:lpstr>
      <vt:lpstr>About </vt:lpstr>
      <vt:lpstr>About </vt:lpstr>
      <vt:lpstr>About</vt:lpstr>
      <vt:lpstr>Road Map for Today’s Presentation</vt:lpstr>
      <vt:lpstr>PowerPoint Presentation</vt:lpstr>
      <vt:lpstr>PowerPoint Presentation</vt:lpstr>
      <vt:lpstr>Resources at Internal Audit’s Website</vt:lpstr>
      <vt:lpstr>Internal Control Self-Assessment Questionnaire</vt:lpstr>
      <vt:lpstr>MSU ETHICS LINE</vt:lpstr>
      <vt:lpstr>MSU Ethics Line – What It’s For</vt:lpstr>
      <vt:lpstr>MSU Ethics Line – Info</vt:lpstr>
      <vt:lpstr>WHISTLEBLOWER POSTER</vt:lpstr>
      <vt:lpstr>PowerPoint Presentation</vt:lpstr>
      <vt:lpstr>It’s Also On Our Website!</vt:lpstr>
      <vt:lpstr>Types of Internal Audits at MSU</vt:lpstr>
      <vt:lpstr>Why Do We Audit?</vt:lpstr>
      <vt:lpstr>Why Do We Audit?</vt:lpstr>
      <vt:lpstr>Internal Controls</vt:lpstr>
      <vt:lpstr>Types of Internal Controls</vt:lpstr>
      <vt:lpstr>WE ARE, IN FACT, ON THE SAME TEAM</vt:lpstr>
      <vt:lpstr>CONTINUOUS MONITORING AUDITS</vt:lpstr>
      <vt:lpstr>Continuous Monitoring Audits - Overview</vt:lpstr>
      <vt:lpstr>PowerPoint Presentation</vt:lpstr>
      <vt:lpstr>Continuous Monitoring Audits - Overview</vt:lpstr>
      <vt:lpstr>Continuous Monitoring Audits – Account Reconciliations</vt:lpstr>
      <vt:lpstr>PowerPoint Presentation</vt:lpstr>
      <vt:lpstr>How do I know what needs to be reconciled?</vt:lpstr>
      <vt:lpstr>PowerPoint Presentation</vt:lpstr>
      <vt:lpstr>PowerPoint Presentation</vt:lpstr>
      <vt:lpstr>PowerPoint Presentation</vt:lpstr>
      <vt:lpstr>FWREXEG: Monthly Ledger Report</vt:lpstr>
      <vt:lpstr>Continuous Monitoring Audits – Separating Checklists</vt:lpstr>
      <vt:lpstr>Continuous Monitoring Audits – Separating Checklists</vt:lpstr>
      <vt:lpstr>Continuous Monitoring Audits – Separating Checklists</vt:lpstr>
      <vt:lpstr>Continuous Monitoring Audits – Separating Checklists</vt:lpstr>
      <vt:lpstr>BASIC CONTROL ASSESSMENTS (BCAs)</vt:lpstr>
      <vt:lpstr>BCA Areas</vt:lpstr>
      <vt:lpstr>PowerPoint Presentation</vt:lpstr>
      <vt:lpstr>PowerPoint Presentation</vt:lpstr>
      <vt:lpstr>PowerPoint Presentation</vt:lpstr>
      <vt:lpstr>Research – Time and Effort  Reports</vt:lpstr>
      <vt:lpstr>Cash Receipts/Handling</vt:lpstr>
      <vt:lpstr>Leave</vt:lpstr>
      <vt:lpstr>Leave: Reconciliation</vt:lpstr>
      <vt:lpstr>PWRLVEF: Banner/eForm Leave Reconciliation</vt:lpstr>
      <vt:lpstr>PWRLVNF: Leave eForms Not Finalized</vt:lpstr>
      <vt:lpstr>PWRLVNF: Finalized Leave eForms Not in Banner</vt:lpstr>
      <vt:lpstr>Payroll</vt:lpstr>
      <vt:lpstr>PWRVOCC: Payroll Voucher</vt:lpstr>
      <vt:lpstr>Compensatory Time</vt:lpstr>
      <vt:lpstr>Procurement Card</vt:lpstr>
      <vt:lpstr>Fleet Management</vt:lpstr>
      <vt:lpstr>PowerPoint Presentation</vt:lpstr>
      <vt:lpstr>PowerPoint Presentation</vt:lpstr>
      <vt:lpstr>PowerPoint Presentation</vt:lpstr>
      <vt:lpstr>PowerPoint Presentation</vt:lpstr>
      <vt:lpstr>PowerPoint Presentation</vt:lpstr>
      <vt:lpstr>Information Security</vt:lpstr>
      <vt:lpstr>General Administration</vt:lpstr>
      <vt:lpstr>THANK YOU!</vt:lpstr>
    </vt:vector>
  </TitlesOfParts>
  <Company>Mississippi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Rowe</dc:creator>
  <cp:lastModifiedBy>Ervin, Lesia</cp:lastModifiedBy>
  <cp:revision>345</cp:revision>
  <cp:lastPrinted>2017-03-20T19:20:02Z</cp:lastPrinted>
  <dcterms:created xsi:type="dcterms:W3CDTF">2015-07-09T18:42:12Z</dcterms:created>
  <dcterms:modified xsi:type="dcterms:W3CDTF">2024-04-24T18:29:07Z</dcterms:modified>
</cp:coreProperties>
</file>