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handoutMasterIdLst>
    <p:handoutMasterId r:id="rId54"/>
  </p:handoutMasterIdLst>
  <p:sldIdLst>
    <p:sldId id="256" r:id="rId2"/>
    <p:sldId id="298" r:id="rId3"/>
    <p:sldId id="257" r:id="rId4"/>
    <p:sldId id="258" r:id="rId5"/>
    <p:sldId id="300" r:id="rId6"/>
    <p:sldId id="301" r:id="rId7"/>
    <p:sldId id="303" r:id="rId8"/>
    <p:sldId id="299" r:id="rId9"/>
    <p:sldId id="288" r:id="rId10"/>
    <p:sldId id="267" r:id="rId11"/>
    <p:sldId id="259" r:id="rId12"/>
    <p:sldId id="260" r:id="rId13"/>
    <p:sldId id="289" r:id="rId14"/>
    <p:sldId id="261" r:id="rId15"/>
    <p:sldId id="262" r:id="rId16"/>
    <p:sldId id="264" r:id="rId17"/>
    <p:sldId id="290" r:id="rId18"/>
    <p:sldId id="263" r:id="rId19"/>
    <p:sldId id="302" r:id="rId20"/>
    <p:sldId id="305" r:id="rId21"/>
    <p:sldId id="304" r:id="rId22"/>
    <p:sldId id="270" r:id="rId23"/>
    <p:sldId id="397" r:id="rId24"/>
    <p:sldId id="365" r:id="rId25"/>
    <p:sldId id="366" r:id="rId26"/>
    <p:sldId id="326" r:id="rId27"/>
    <p:sldId id="398" r:id="rId28"/>
    <p:sldId id="399" r:id="rId29"/>
    <p:sldId id="400" r:id="rId30"/>
    <p:sldId id="271" r:id="rId31"/>
    <p:sldId id="353" r:id="rId32"/>
    <p:sldId id="354" r:id="rId33"/>
    <p:sldId id="355" r:id="rId34"/>
    <p:sldId id="272" r:id="rId35"/>
    <p:sldId id="337" r:id="rId36"/>
    <p:sldId id="273" r:id="rId37"/>
    <p:sldId id="274" r:id="rId38"/>
    <p:sldId id="275" r:id="rId39"/>
    <p:sldId id="276" r:id="rId40"/>
    <p:sldId id="277" r:id="rId41"/>
    <p:sldId id="404" r:id="rId42"/>
    <p:sldId id="405" r:id="rId43"/>
    <p:sldId id="406" r:id="rId44"/>
    <p:sldId id="278" r:id="rId45"/>
    <p:sldId id="279" r:id="rId46"/>
    <p:sldId id="370" r:id="rId47"/>
    <p:sldId id="371" r:id="rId48"/>
    <p:sldId id="372" r:id="rId49"/>
    <p:sldId id="280" r:id="rId50"/>
    <p:sldId id="282" r:id="rId51"/>
    <p:sldId id="287" r:id="rId52"/>
  </p:sldIdLst>
  <p:sldSz cx="9144000" cy="6858000" type="screen4x3"/>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09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86013" autoAdjust="0"/>
  </p:normalViewPr>
  <p:slideViewPr>
    <p:cSldViewPr snapToGrid="0" snapToObjects="1">
      <p:cViewPr varScale="1">
        <p:scale>
          <a:sx n="71" d="100"/>
          <a:sy n="71" d="100"/>
        </p:scale>
        <p:origin x="979" y="53"/>
      </p:cViewPr>
      <p:guideLst>
        <p:guide orient="horz" pos="2160"/>
        <p:guide pos="2880"/>
      </p:guideLst>
    </p:cSldViewPr>
  </p:slideViewPr>
  <p:outlineViewPr>
    <p:cViewPr>
      <p:scale>
        <a:sx n="33" d="100"/>
        <a:sy n="33" d="100"/>
      </p:scale>
      <p:origin x="0" y="-11717"/>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50" d="100"/>
          <a:sy n="50" d="100"/>
        </p:scale>
        <p:origin x="3480" y="41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A7D90-5645-CD58-04E0-84F6D76AF8E4}"/>
              </a:ext>
            </a:extLst>
          </p:cNvPr>
          <p:cNvSpPr>
            <a:spLocks noGrp="1"/>
          </p:cNvSpPr>
          <p:nvPr>
            <p:ph type="hdr" sz="quarter"/>
          </p:nvPr>
        </p:nvSpPr>
        <p:spPr>
          <a:xfrm>
            <a:off x="0" y="2"/>
            <a:ext cx="3011488" cy="463550"/>
          </a:xfrm>
          <a:prstGeom prst="rect">
            <a:avLst/>
          </a:prstGeom>
        </p:spPr>
        <p:txBody>
          <a:bodyPr vert="horz" lIns="91436" tIns="45718" rIns="91436" bIns="45718" rtlCol="0"/>
          <a:lstStyle>
            <a:lvl1pPr algn="l">
              <a:defRPr sz="1200"/>
            </a:lvl1pPr>
          </a:lstStyle>
          <a:p>
            <a:endParaRPr lang="en-US"/>
          </a:p>
        </p:txBody>
      </p:sp>
      <p:sp>
        <p:nvSpPr>
          <p:cNvPr id="3" name="Date Placeholder 2">
            <a:extLst>
              <a:ext uri="{FF2B5EF4-FFF2-40B4-BE49-F238E27FC236}">
                <a16:creationId xmlns:a16="http://schemas.microsoft.com/office/drawing/2014/main" id="{DF263CF1-EF95-D7BB-BE58-50CA8C101C25}"/>
              </a:ext>
            </a:extLst>
          </p:cNvPr>
          <p:cNvSpPr>
            <a:spLocks noGrp="1"/>
          </p:cNvSpPr>
          <p:nvPr>
            <p:ph type="dt" sz="quarter" idx="1"/>
          </p:nvPr>
        </p:nvSpPr>
        <p:spPr>
          <a:xfrm>
            <a:off x="3937000" y="2"/>
            <a:ext cx="3011488" cy="463550"/>
          </a:xfrm>
          <a:prstGeom prst="rect">
            <a:avLst/>
          </a:prstGeom>
        </p:spPr>
        <p:txBody>
          <a:bodyPr vert="horz" lIns="91436" tIns="45718" rIns="91436" bIns="45718" rtlCol="0"/>
          <a:lstStyle>
            <a:lvl1pPr algn="r">
              <a:defRPr sz="1200"/>
            </a:lvl1pPr>
          </a:lstStyle>
          <a:p>
            <a:fld id="{61F23D77-F191-40E9-B4DE-571F1091E358}" type="datetimeFigureOut">
              <a:rPr lang="en-US" smtClean="0"/>
              <a:t>4/14/2026</a:t>
            </a:fld>
            <a:endParaRPr lang="en-US"/>
          </a:p>
        </p:txBody>
      </p:sp>
      <p:sp>
        <p:nvSpPr>
          <p:cNvPr id="4" name="Footer Placeholder 3">
            <a:extLst>
              <a:ext uri="{FF2B5EF4-FFF2-40B4-BE49-F238E27FC236}">
                <a16:creationId xmlns:a16="http://schemas.microsoft.com/office/drawing/2014/main" id="{DA175B42-6D21-7855-C39A-20EA301105B6}"/>
              </a:ext>
            </a:extLst>
          </p:cNvPr>
          <p:cNvSpPr>
            <a:spLocks noGrp="1"/>
          </p:cNvSpPr>
          <p:nvPr>
            <p:ph type="ftr" sz="quarter" idx="2"/>
          </p:nvPr>
        </p:nvSpPr>
        <p:spPr>
          <a:xfrm>
            <a:off x="0" y="8772525"/>
            <a:ext cx="3011488" cy="463550"/>
          </a:xfrm>
          <a:prstGeom prst="rect">
            <a:avLst/>
          </a:prstGeom>
        </p:spPr>
        <p:txBody>
          <a:bodyPr vert="horz" lIns="91436" tIns="45718" rIns="91436" bIns="45718"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27F893C-EBCC-DA76-58B1-5A12482CE2E2}"/>
              </a:ext>
            </a:extLst>
          </p:cNvPr>
          <p:cNvSpPr>
            <a:spLocks noGrp="1"/>
          </p:cNvSpPr>
          <p:nvPr>
            <p:ph type="sldNum" sz="quarter" idx="3"/>
          </p:nvPr>
        </p:nvSpPr>
        <p:spPr>
          <a:xfrm>
            <a:off x="3937000" y="8772525"/>
            <a:ext cx="3011488" cy="463550"/>
          </a:xfrm>
          <a:prstGeom prst="rect">
            <a:avLst/>
          </a:prstGeom>
        </p:spPr>
        <p:txBody>
          <a:bodyPr vert="horz" lIns="91436" tIns="45718" rIns="91436" bIns="45718" rtlCol="0" anchor="b"/>
          <a:lstStyle>
            <a:lvl1pPr algn="r">
              <a:defRPr sz="1200"/>
            </a:lvl1pPr>
          </a:lstStyle>
          <a:p>
            <a:fld id="{03A2E3D0-5B75-4E12-936E-047CED42C8E2}" type="slidenum">
              <a:rPr lang="en-US" smtClean="0"/>
              <a:t>‹#›</a:t>
            </a:fld>
            <a:endParaRPr lang="en-US"/>
          </a:p>
        </p:txBody>
      </p:sp>
    </p:spTree>
    <p:extLst>
      <p:ext uri="{BB962C8B-B14F-4D97-AF65-F5344CB8AC3E}">
        <p14:creationId xmlns:p14="http://schemas.microsoft.com/office/powerpoint/2010/main" val="1004627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Image Placeholder 4">
            <a:extLst>
              <a:ext uri="{FF2B5EF4-FFF2-40B4-BE49-F238E27FC236}">
                <a16:creationId xmlns:a16="http://schemas.microsoft.com/office/drawing/2014/main" id="{94159359-3C9E-5414-D6DE-894A51D13D24}"/>
              </a:ext>
            </a:extLst>
          </p:cNvPr>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6" name="Notes Placeholder 5">
            <a:extLst>
              <a:ext uri="{FF2B5EF4-FFF2-40B4-BE49-F238E27FC236}">
                <a16:creationId xmlns:a16="http://schemas.microsoft.com/office/drawing/2014/main" id="{56A3A1D0-B61B-5A39-FA46-F3E3E0665427}"/>
              </a:ext>
            </a:extLst>
          </p:cNvPr>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Header Placeholder 6">
            <a:extLst>
              <a:ext uri="{FF2B5EF4-FFF2-40B4-BE49-F238E27FC236}">
                <a16:creationId xmlns:a16="http://schemas.microsoft.com/office/drawing/2014/main" id="{30EA1548-FBE8-7A36-C2F7-8CCE6303F535}"/>
              </a:ext>
            </a:extLst>
          </p:cNvPr>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8" name="Slide Number Placeholder 7">
            <a:extLst>
              <a:ext uri="{FF2B5EF4-FFF2-40B4-BE49-F238E27FC236}">
                <a16:creationId xmlns:a16="http://schemas.microsoft.com/office/drawing/2014/main" id="{E58CE375-EB17-C544-5E57-667E46838FC7}"/>
              </a:ext>
            </a:extLst>
          </p:cNvPr>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FA7AA2D7-1FD6-4F36-9BB0-BE275E4F49D5}" type="slidenum">
              <a:rPr lang="en-US" smtClean="0"/>
              <a:t>‹#›</a:t>
            </a:fld>
            <a:endParaRPr lang="en-US"/>
          </a:p>
        </p:txBody>
      </p:sp>
    </p:spTree>
    <p:extLst>
      <p:ext uri="{BB962C8B-B14F-4D97-AF65-F5344CB8AC3E}">
        <p14:creationId xmlns:p14="http://schemas.microsoft.com/office/powerpoint/2010/main" val="36378792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Welcome everyone. Today’s session will give you a high-level understanding of internal controls, common fraud red flags, and what we look for during departmental control assessments. The goal isn’t to make you auditors</a:t>
            </a:r>
            <a:r>
              <a:rPr lang="en-US" dirty="0"/>
              <a:t>, </a:t>
            </a:r>
            <a:r>
              <a:rPr dirty="0"/>
              <a:t>it’s to help you protect your department and the university.</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Most fraud or control failures happen because duties aren’t properly separated or reviews don’t happen. The phrase ‘trust but verify’ applies here.</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This example is exaggerated</a:t>
            </a:r>
            <a:r>
              <a:rPr lang="en-US" dirty="0"/>
              <a:t>, </a:t>
            </a:r>
            <a:r>
              <a:rPr dirty="0"/>
              <a:t>but not by much. When one person controls an entire process without oversight, fraud risk skyrockets. It’s the most common issue we see in audit reviews.</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These three concepts are closely related but distinct. Fraud is intentional; waste and abuse may stem from carelessness or poor judgment. All of them weaken trust and efficiency.</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418968-1B51-BFA9-1C03-DA64C82E59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41D031-25F0-3C02-10FE-5E9AE7DC5B31}"/>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A55901DF-397C-1234-8DD1-E03C07B395B6}"/>
              </a:ext>
            </a:extLst>
          </p:cNvPr>
          <p:cNvSpPr>
            <a:spLocks noGrp="1"/>
          </p:cNvSpPr>
          <p:nvPr>
            <p:ph type="body" sz="quarter" idx="3"/>
          </p:nvPr>
        </p:nvSpPr>
        <p:spPr/>
        <p:txBody>
          <a:bodyPr lIns="92488" tIns="46244" rIns="92488" bIns="46244"/>
          <a:lstStyle/>
          <a:p>
            <a:r>
              <a:rPr lang="en-US" b="1" dirty="0"/>
              <a:t>Key Concepts</a:t>
            </a:r>
          </a:p>
          <a:p>
            <a:r>
              <a:rPr lang="en-US" b="1" dirty="0"/>
              <a:t>Error</a:t>
            </a:r>
            <a:endParaRPr lang="en-US" dirty="0"/>
          </a:p>
          <a:p>
            <a:pPr lvl="1"/>
            <a:r>
              <a:rPr lang="en-US" dirty="0"/>
              <a:t>Unintentional mistake, good faith effort to follow rules</a:t>
            </a:r>
          </a:p>
          <a:p>
            <a:pPr lvl="1"/>
            <a:r>
              <a:rPr lang="en-US" dirty="0"/>
              <a:t>Example: Expense charged to wrong grant account by mistake</a:t>
            </a:r>
          </a:p>
          <a:p>
            <a:r>
              <a:rPr lang="en-US" b="1" dirty="0"/>
              <a:t>Waste</a:t>
            </a:r>
            <a:endParaRPr lang="en-US" dirty="0"/>
          </a:p>
          <a:p>
            <a:pPr lvl="1"/>
            <a:r>
              <a:rPr lang="en-US" dirty="0"/>
              <a:t>Inefficient use of resources, no personal gain</a:t>
            </a:r>
          </a:p>
          <a:p>
            <a:pPr lvl="1"/>
            <a:r>
              <a:rPr lang="en-US" dirty="0"/>
              <a:t>Example: Ordering excessive supplies that go unused</a:t>
            </a:r>
          </a:p>
          <a:p>
            <a:r>
              <a:rPr lang="en-US" b="1" dirty="0"/>
              <a:t>Abuse</a:t>
            </a:r>
            <a:endParaRPr lang="en-US" dirty="0"/>
          </a:p>
          <a:p>
            <a:pPr lvl="1"/>
            <a:r>
              <a:rPr lang="en-US" dirty="0"/>
              <a:t>Regular self-benefit at MSU’s expense, unethical but not illegal</a:t>
            </a:r>
          </a:p>
          <a:p>
            <a:pPr lvl="1"/>
            <a:r>
              <a:rPr lang="en-US" dirty="0"/>
              <a:t>Example: Frequent trips to desirable locations with minimal benefit</a:t>
            </a:r>
          </a:p>
          <a:p>
            <a:r>
              <a:rPr lang="en-US" b="1" dirty="0"/>
              <a:t>Fraud</a:t>
            </a:r>
            <a:endParaRPr lang="en-US" dirty="0"/>
          </a:p>
          <a:p>
            <a:pPr lvl="1"/>
            <a:r>
              <a:rPr lang="en-US" dirty="0"/>
              <a:t>Deliberate deception for personal gain, illegal activity</a:t>
            </a:r>
          </a:p>
          <a:p>
            <a:pPr lvl="1"/>
            <a:r>
              <a:rPr lang="en-US" dirty="0"/>
              <a:t>Example: Submitting fake travel expenses for a conference not attended</a:t>
            </a:r>
          </a:p>
          <a:p>
            <a:br>
              <a:rPr lang="en-US" dirty="0"/>
            </a:br>
            <a:endParaRPr lang="en-US" dirty="0"/>
          </a:p>
          <a:p>
            <a:r>
              <a:rPr lang="en-US" b="1" dirty="0"/>
              <a:t>Distinguishing Factors</a:t>
            </a:r>
          </a:p>
          <a:p>
            <a:r>
              <a:rPr lang="en-US" b="1" dirty="0"/>
              <a:t>Scenario</a:t>
            </a:r>
            <a:r>
              <a:rPr lang="en-US" dirty="0"/>
              <a:t>: What happened?</a:t>
            </a:r>
          </a:p>
          <a:p>
            <a:r>
              <a:rPr lang="en-US" b="1" dirty="0"/>
              <a:t>Intent</a:t>
            </a:r>
            <a:r>
              <a:rPr lang="en-US" dirty="0"/>
              <a:t>: Was it deliberate?</a:t>
            </a:r>
          </a:p>
          <a:p>
            <a:r>
              <a:rPr lang="en-US" b="1" dirty="0"/>
              <a:t>Characteristic</a:t>
            </a:r>
            <a:r>
              <a:rPr lang="en-US" dirty="0"/>
              <a:t>: Legal vs. unethical vs. careless</a:t>
            </a:r>
          </a:p>
          <a:p>
            <a:pPr lvl="1"/>
            <a:endParaRPr lang="en-US" dirty="0"/>
          </a:p>
          <a:p>
            <a:endParaRPr dirty="0"/>
          </a:p>
        </p:txBody>
      </p:sp>
      <p:sp>
        <p:nvSpPr>
          <p:cNvPr id="4" name="Slide Number Placeholder 3">
            <a:extLst>
              <a:ext uri="{FF2B5EF4-FFF2-40B4-BE49-F238E27FC236}">
                <a16:creationId xmlns:a16="http://schemas.microsoft.com/office/drawing/2014/main" id="{C6C7E271-06EE-60FD-BF59-4F3B9DCC5EC8}"/>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3332651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Preventing fraud isn’t just Internal Audit’s job</a:t>
            </a:r>
            <a:r>
              <a:rPr lang="en-US" dirty="0"/>
              <a:t>, </a:t>
            </a:r>
            <a:r>
              <a:rPr dirty="0"/>
              <a:t>it’s everyone’s. We each play a part in protecting the institution’s assets and reputation.</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When these three elements exist together, fraud becomes more likely. Our job as administrators is to reduce opportunity</a:t>
            </a:r>
            <a:r>
              <a:rPr lang="en-US" dirty="0"/>
              <a:t>, </a:t>
            </a:r>
            <a:r>
              <a:rPr dirty="0"/>
              <a:t>the one factor we can control.</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Red flags don’t always mean fraud, but they signal increased risk. Stay alert for unusual documentation or repetitive patterns that don’t make sense.</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F0625-C6D5-5935-F80F-DF6861584B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0C236-6285-6F4D-9850-59806A9385A1}"/>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43F68C0F-E88F-DC84-BE01-43853DF95114}"/>
              </a:ext>
            </a:extLst>
          </p:cNvPr>
          <p:cNvSpPr>
            <a:spLocks noGrp="1"/>
          </p:cNvSpPr>
          <p:nvPr>
            <p:ph type="body" sz="quarter" idx="3"/>
          </p:nvPr>
        </p:nvSpPr>
        <p:spPr/>
        <p:txBody>
          <a:bodyPr lIns="92488" tIns="46244" rIns="92488" bIns="46244"/>
          <a:lstStyle/>
          <a:p>
            <a:r>
              <a:t>Red flags don’t always mean fraud, but they signal increased risk. Stay alert for unusual documentation or repetitive patterns that don’t make sense.</a:t>
            </a:r>
          </a:p>
        </p:txBody>
      </p:sp>
      <p:sp>
        <p:nvSpPr>
          <p:cNvPr id="4" name="Slide Number Placeholder 3">
            <a:extLst>
              <a:ext uri="{FF2B5EF4-FFF2-40B4-BE49-F238E27FC236}">
                <a16:creationId xmlns:a16="http://schemas.microsoft.com/office/drawing/2014/main" id="{1B55FE00-119C-BDA4-959F-23CDA1EEB446}"/>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2460617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These are real, recent cases from universities. They all share common threads: lack of oversight, weak reconciliation, or failure to follow policy. These cases can happen anywhere</a:t>
            </a:r>
            <a:r>
              <a:rPr lang="en-US" dirty="0"/>
              <a:t>, </a:t>
            </a:r>
            <a:r>
              <a:rPr dirty="0"/>
              <a:t>controls make the difference.</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C413D-9F00-5BB8-B733-7F1F6E701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7F19F8-5D78-F3EB-B764-66A270B13A5B}"/>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2941ED8D-1150-2F4F-8788-10C62F81E279}"/>
              </a:ext>
            </a:extLst>
          </p:cNvPr>
          <p:cNvSpPr>
            <a:spLocks noGrp="1"/>
          </p:cNvSpPr>
          <p:nvPr>
            <p:ph type="body" sz="quarter" idx="3"/>
          </p:nvPr>
        </p:nvSpPr>
        <p:spPr/>
        <p:txBody>
          <a:bodyPr lIns="92488" tIns="46244" rIns="92488" bIns="46244"/>
          <a:lstStyle/>
          <a:p>
            <a:endParaRPr dirty="0"/>
          </a:p>
        </p:txBody>
      </p:sp>
      <p:sp>
        <p:nvSpPr>
          <p:cNvPr id="4" name="Slide Number Placeholder 3">
            <a:extLst>
              <a:ext uri="{FF2B5EF4-FFF2-40B4-BE49-F238E27FC236}">
                <a16:creationId xmlns:a16="http://schemas.microsoft.com/office/drawing/2014/main" id="{C24DCDEA-34AD-1CCE-3C35-4B17A27BF0F4}"/>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949332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C1054-9D95-5656-EEC0-BE440B10E1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05B23-947A-0DFB-B414-7164A1853FB6}"/>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078BD56D-E47A-0AA6-BA84-C0B1A23E6879}"/>
              </a:ext>
            </a:extLst>
          </p:cNvPr>
          <p:cNvSpPr>
            <a:spLocks noGrp="1"/>
          </p:cNvSpPr>
          <p:nvPr>
            <p:ph type="body" sz="quarter" idx="3"/>
          </p:nvPr>
        </p:nvSpPr>
        <p:spPr/>
        <p:txBody>
          <a:bodyPr lIns="92488" tIns="46244" rIns="92488" bIns="46244"/>
          <a:lstStyle/>
          <a:p>
            <a:r>
              <a:rPr dirty="0"/>
              <a:t>Welcome everyone. Today’s session will give you a high-level understanding of internal controls, common fraud red flags, and what we look for during departmental control assessments. The goal isn’t to make you auditors</a:t>
            </a:r>
            <a:r>
              <a:rPr lang="en-US" dirty="0"/>
              <a:t>, </a:t>
            </a:r>
            <a:r>
              <a:rPr dirty="0"/>
              <a:t>it’s to help you protect your department and the university.</a:t>
            </a:r>
          </a:p>
        </p:txBody>
      </p:sp>
      <p:sp>
        <p:nvSpPr>
          <p:cNvPr id="4" name="Slide Number Placeholder 3">
            <a:extLst>
              <a:ext uri="{FF2B5EF4-FFF2-40B4-BE49-F238E27FC236}">
                <a16:creationId xmlns:a16="http://schemas.microsoft.com/office/drawing/2014/main" id="{91F8875F-9A2A-BA25-AEDF-3169BF46252E}"/>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2753357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59531A-34C1-E61D-A4B0-787D046F54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CC429-502E-1F7E-7985-EA21ADE382E6}"/>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B2744EDA-B90F-74B4-B674-993833B9E65B}"/>
              </a:ext>
            </a:extLst>
          </p:cNvPr>
          <p:cNvSpPr>
            <a:spLocks noGrp="1"/>
          </p:cNvSpPr>
          <p:nvPr>
            <p:ph type="body" sz="quarter" idx="3"/>
          </p:nvPr>
        </p:nvSpPr>
        <p:spPr/>
        <p:txBody>
          <a:bodyPr lIns="92488" tIns="46244" rIns="92488" bIns="46244"/>
          <a:lstStyle/>
          <a:p>
            <a:endParaRPr dirty="0"/>
          </a:p>
        </p:txBody>
      </p:sp>
      <p:sp>
        <p:nvSpPr>
          <p:cNvPr id="4" name="Slide Number Placeholder 3">
            <a:extLst>
              <a:ext uri="{FF2B5EF4-FFF2-40B4-BE49-F238E27FC236}">
                <a16:creationId xmlns:a16="http://schemas.microsoft.com/office/drawing/2014/main" id="{3F59C343-8313-AF41-0642-4673CB523B89}"/>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957046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B7A2E-9015-9FD2-BE32-215E3D923E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A52B01-C566-5F51-668B-F1281499E59C}"/>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F8B1FB8D-58CF-446B-99BE-2F37F5C0100C}"/>
              </a:ext>
            </a:extLst>
          </p:cNvPr>
          <p:cNvSpPr>
            <a:spLocks noGrp="1"/>
          </p:cNvSpPr>
          <p:nvPr>
            <p:ph type="body" sz="quarter" idx="3"/>
          </p:nvPr>
        </p:nvSpPr>
        <p:spPr/>
        <p:txBody>
          <a:bodyPr lIns="92488" tIns="46244" rIns="92488" bIns="46244"/>
          <a:lstStyle/>
          <a:p>
            <a:r>
              <a:rPr dirty="0"/>
              <a:t>The Basic Control Assessment, or BCA, is how we assess whether your department’s controls are working as intended. Think of it as a wellness check, not a test.</a:t>
            </a:r>
            <a:endParaRPr lang="en-US" dirty="0"/>
          </a:p>
          <a:p>
            <a:r>
              <a:rPr lang="en-US" dirty="0"/>
              <a:t>We look at the foundational areas that keep operations sound. The focus is on documentation, segregation of duties, and timely review.</a:t>
            </a:r>
          </a:p>
        </p:txBody>
      </p:sp>
      <p:sp>
        <p:nvSpPr>
          <p:cNvPr id="4" name="Slide Number Placeholder 3">
            <a:extLst>
              <a:ext uri="{FF2B5EF4-FFF2-40B4-BE49-F238E27FC236}">
                <a16:creationId xmlns:a16="http://schemas.microsoft.com/office/drawing/2014/main" id="{544005C4-24D6-4A43-13F5-B596FE3F7379}"/>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7270724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Account reconciliations are your first line of defense. Always sign and date reviews, and question anything that looks off or unfamiliar.</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23</a:t>
            </a:fld>
            <a:endParaRPr lang="en-US"/>
          </a:p>
        </p:txBody>
      </p:sp>
    </p:spTree>
    <p:extLst>
      <p:ext uri="{BB962C8B-B14F-4D97-AF65-F5344CB8AC3E}">
        <p14:creationId xmlns:p14="http://schemas.microsoft.com/office/powerpoint/2010/main" val="5560474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26</a:t>
            </a:fld>
            <a:endParaRPr lang="en-US"/>
          </a:p>
        </p:txBody>
      </p:sp>
    </p:spTree>
    <p:extLst>
      <p:ext uri="{BB962C8B-B14F-4D97-AF65-F5344CB8AC3E}">
        <p14:creationId xmlns:p14="http://schemas.microsoft.com/office/powerpoint/2010/main" val="1184819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27</a:t>
            </a:fld>
            <a:endParaRPr lang="en-US"/>
          </a:p>
        </p:txBody>
      </p:sp>
    </p:spTree>
    <p:extLst>
      <p:ext uri="{BB962C8B-B14F-4D97-AF65-F5344CB8AC3E}">
        <p14:creationId xmlns:p14="http://schemas.microsoft.com/office/powerpoint/2010/main" val="33791812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28</a:t>
            </a:fld>
            <a:endParaRPr lang="en-US"/>
          </a:p>
        </p:txBody>
      </p:sp>
    </p:spTree>
    <p:extLst>
      <p:ext uri="{BB962C8B-B14F-4D97-AF65-F5344CB8AC3E}">
        <p14:creationId xmlns:p14="http://schemas.microsoft.com/office/powerpoint/2010/main" val="26004469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29</a:t>
            </a:fld>
            <a:endParaRPr lang="en-US"/>
          </a:p>
        </p:txBody>
      </p:sp>
    </p:spTree>
    <p:extLst>
      <p:ext uri="{BB962C8B-B14F-4D97-AF65-F5344CB8AC3E}">
        <p14:creationId xmlns:p14="http://schemas.microsoft.com/office/powerpoint/2010/main" val="3497991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Leave errors are common. Reconciliations ensure records reflect reality and prevent misuse of time or pay.</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31</a:t>
            </a:fld>
            <a:endParaRPr lang="en-US" dirty="0"/>
          </a:p>
        </p:txBody>
      </p:sp>
    </p:spTree>
    <p:extLst>
      <p:ext uri="{BB962C8B-B14F-4D97-AF65-F5344CB8AC3E}">
        <p14:creationId xmlns:p14="http://schemas.microsoft.com/office/powerpoint/2010/main" val="624042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By the end of this training, you’ll have a clear understanding of your role in maintaining good internal controls and recognizing warning signs before issues arise.</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32</a:t>
            </a:fld>
            <a:endParaRPr lang="en-US" dirty="0"/>
          </a:p>
        </p:txBody>
      </p:sp>
    </p:spTree>
    <p:extLst>
      <p:ext uri="{BB962C8B-B14F-4D97-AF65-F5344CB8AC3E}">
        <p14:creationId xmlns:p14="http://schemas.microsoft.com/office/powerpoint/2010/main" val="2580610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2133EA-C26E-4B3C-8A77-16529A0106EA}" type="slidenum">
              <a:rPr lang="en-US" smtClean="0"/>
              <a:t>33</a:t>
            </a:fld>
            <a:endParaRPr lang="en-US" dirty="0"/>
          </a:p>
        </p:txBody>
      </p:sp>
    </p:spTree>
    <p:extLst>
      <p:ext uri="{BB962C8B-B14F-4D97-AF65-F5344CB8AC3E}">
        <p14:creationId xmlns:p14="http://schemas.microsoft.com/office/powerpoint/2010/main" val="37142432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Verifying hours worked protects employees and departments. It’s also where we catch ghost employees or improper pay.</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35</a:t>
            </a:fld>
            <a:endParaRPr lang="en-US"/>
          </a:p>
        </p:txBody>
      </p:sp>
    </p:spTree>
    <p:extLst>
      <p:ext uri="{BB962C8B-B14F-4D97-AF65-F5344CB8AC3E}">
        <p14:creationId xmlns:p14="http://schemas.microsoft.com/office/powerpoint/2010/main" val="2437007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Departments carry the liability for comp time. If it’s not tracked accurately, it becomes a financial and compliance risk.</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Cash is always high risk. Even small balances should be logged, deposited quickly, and stored securely.</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Ask about transactions, even if they seem routine. The simple act of asking shows oversight and helps spot irregularities.</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Portable assets like laptops are easy to lose. Regular check-ins and hand receipts reduce loss and improve accountability.</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Fleet misuse adds up quickly. Look for fuel amounts that exceed tank capacity or miles per gallon that don’t make sense.</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41</a:t>
            </a:fld>
            <a:endParaRPr lang="en-US"/>
          </a:p>
        </p:txBody>
      </p:sp>
    </p:spTree>
    <p:extLst>
      <p:ext uri="{BB962C8B-B14F-4D97-AF65-F5344CB8AC3E}">
        <p14:creationId xmlns:p14="http://schemas.microsoft.com/office/powerpoint/2010/main" val="127918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endParaRPr dirty="0"/>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B2133EA-C26E-4B3C-8A77-16529A0106EA}" type="slidenum">
              <a:rPr lang="en-US" smtClean="0"/>
              <a:t>42</a:t>
            </a:fld>
            <a:endParaRPr lang="en-US"/>
          </a:p>
        </p:txBody>
      </p:sp>
    </p:spTree>
    <p:extLst>
      <p:ext uri="{BB962C8B-B14F-4D97-AF65-F5344CB8AC3E}">
        <p14:creationId xmlns:p14="http://schemas.microsoft.com/office/powerpoint/2010/main" val="2578836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E5CCCA-CAB5-F552-AC3F-89585AD14A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3F0DCF-4427-AF4E-D49F-D02CFD64C1CE}"/>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CE247CDC-4482-7CA9-5D55-7D51C8813908}"/>
              </a:ext>
            </a:extLst>
          </p:cNvPr>
          <p:cNvSpPr>
            <a:spLocks noGrp="1"/>
          </p:cNvSpPr>
          <p:nvPr>
            <p:ph type="body" sz="quarter" idx="3"/>
          </p:nvPr>
        </p:nvSpPr>
        <p:spPr/>
        <p:txBody>
          <a:bodyPr lIns="92488" tIns="46244" rIns="92488" bIns="46244"/>
          <a:lstStyle/>
          <a:p>
            <a:r>
              <a:rPr dirty="0"/>
              <a:t>Facilities access is often overlooked. Lost or untracked keys create real security risks. Review </a:t>
            </a:r>
            <a:r>
              <a:rPr lang="en-US" dirty="0"/>
              <a:t>access lists and </a:t>
            </a:r>
            <a:r>
              <a:rPr dirty="0"/>
              <a:t>key lists regularly and clean them up at least once a year.</a:t>
            </a:r>
          </a:p>
        </p:txBody>
      </p:sp>
      <p:sp>
        <p:nvSpPr>
          <p:cNvPr id="4" name="Slide Number Placeholder 3">
            <a:extLst>
              <a:ext uri="{FF2B5EF4-FFF2-40B4-BE49-F238E27FC236}">
                <a16:creationId xmlns:a16="http://schemas.microsoft.com/office/drawing/2014/main" id="{DB591BB3-E433-AC89-BFAB-029CBBF990AA}"/>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34494120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Facilities access is often overlooked. Lost or untracked keys create real security risks. Review </a:t>
            </a:r>
            <a:r>
              <a:rPr lang="en-US" dirty="0"/>
              <a:t>access lists and </a:t>
            </a:r>
            <a:r>
              <a:rPr dirty="0"/>
              <a:t>key lists regularly and clean them up at least once a year.</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endParaRPr dirty="0"/>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rPr dirty="0"/>
              <a:t>Data security is everyone’s responsibility. One unlocked laptop or outdated access list can cause serious exposure.</a:t>
            </a:r>
            <a:r>
              <a:rPr lang="en-US" dirty="0"/>
              <a:t> All terminated employees should be completing separation checklist, including SW and GA</a:t>
            </a:r>
            <a:endParaRPr dirty="0"/>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Desk manuals help continuity when someone leaves or is absent. Having clear documentation makes transitions smooth and reduces risk.</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txBody>
          <a:bodyPr lIns="92488" tIns="46244" rIns="92488" bIns="46244"/>
          <a:lstStyle/>
          <a:p>
            <a:endParaRPr lang="en-US"/>
          </a:p>
        </p:txBody>
      </p:sp>
      <p:sp>
        <p:nvSpPr>
          <p:cNvPr id="3" name="Notes Placeholder 2"/>
          <p:cNvSpPr>
            <a:spLocks noGrp="1"/>
          </p:cNvSpPr>
          <p:nvPr>
            <p:ph type="body" sz="quarter" idx="3"/>
          </p:nvPr>
        </p:nvSpPr>
        <p:spPr/>
        <p:txBody>
          <a:bodyPr lIns="92488" tIns="46244" rIns="92488" bIns="46244"/>
          <a:lstStyle/>
          <a:p>
            <a:r>
              <a:t>Thank you for your time and attention. I’m always happy to answer questions or provide guidance if you’re unsure about a process or potential red flag.</a:t>
            </a:r>
          </a:p>
        </p:txBody>
      </p:sp>
      <p:sp>
        <p:nvSpPr>
          <p:cNvPr id="4" name="Slide Number Placeholder 3"/>
          <p:cNvSpPr>
            <a:spLocks noGrp="1"/>
          </p:cNvSpPr>
          <p:nvPr>
            <p:ph type="sldNum" sz="quarter" idx="5"/>
          </p:nvPr>
        </p:nvSpPr>
        <p:spPr/>
        <p:txBody>
          <a:bodyPr lIns="92488" tIns="46244" rIns="92488" bIns="46244"/>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FDA3F5-9407-A7DB-F8A7-D30472618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EBA4B3-0C10-E73B-D557-F40C78A16279}"/>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7E9DA535-14E8-8D39-A382-EDE71FBB5984}"/>
              </a:ext>
            </a:extLst>
          </p:cNvPr>
          <p:cNvSpPr>
            <a:spLocks noGrp="1"/>
          </p:cNvSpPr>
          <p:nvPr>
            <p:ph type="body" sz="quarter" idx="3"/>
          </p:nvPr>
        </p:nvSpPr>
        <p:spPr/>
        <p:txBody>
          <a:bodyPr lIns="92488" tIns="46244" rIns="92488" bIns="46244"/>
          <a:lstStyle/>
          <a:p>
            <a:endParaRPr dirty="0"/>
          </a:p>
        </p:txBody>
      </p:sp>
      <p:sp>
        <p:nvSpPr>
          <p:cNvPr id="4" name="Slide Number Placeholder 3">
            <a:extLst>
              <a:ext uri="{FF2B5EF4-FFF2-40B4-BE49-F238E27FC236}">
                <a16:creationId xmlns:a16="http://schemas.microsoft.com/office/drawing/2014/main" id="{E14D008F-16CD-12D0-31B0-1AAD22D600C3}"/>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428799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9883C-916E-029F-EB3F-1D7A7DA483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1532C-D045-7037-ABFC-EBFF17C333BE}"/>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5C963A51-2EBF-410F-DBCF-00FCE506AEFF}"/>
              </a:ext>
            </a:extLst>
          </p:cNvPr>
          <p:cNvSpPr>
            <a:spLocks noGrp="1"/>
          </p:cNvSpPr>
          <p:nvPr>
            <p:ph type="body" sz="quarter" idx="3"/>
          </p:nvPr>
        </p:nvSpPr>
        <p:spPr/>
        <p:txBody>
          <a:bodyPr lIns="92488" tIns="46244" rIns="92488" bIns="46244"/>
          <a:lstStyle/>
          <a:p>
            <a:endParaRPr dirty="0"/>
          </a:p>
        </p:txBody>
      </p:sp>
      <p:sp>
        <p:nvSpPr>
          <p:cNvPr id="4" name="Slide Number Placeholder 3">
            <a:extLst>
              <a:ext uri="{FF2B5EF4-FFF2-40B4-BE49-F238E27FC236}">
                <a16:creationId xmlns:a16="http://schemas.microsoft.com/office/drawing/2014/main" id="{5CE78B17-458C-1CA0-084A-8468446E64A5}"/>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295553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E73A8-4B0A-9636-081C-1C7E279C2B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44C313-9808-A186-BFD5-0829B6E903AE}"/>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03FC6225-472A-B3D1-C2F2-3351D9BC5096}"/>
              </a:ext>
            </a:extLst>
          </p:cNvPr>
          <p:cNvSpPr>
            <a:spLocks noGrp="1"/>
          </p:cNvSpPr>
          <p:nvPr>
            <p:ph type="body" sz="quarter" idx="3"/>
          </p:nvPr>
        </p:nvSpPr>
        <p:spPr/>
        <p:txBody>
          <a:bodyPr lIns="92488" tIns="46244" rIns="92488" bIns="46244"/>
          <a:lstStyle/>
          <a:p>
            <a:endParaRPr dirty="0"/>
          </a:p>
        </p:txBody>
      </p:sp>
      <p:sp>
        <p:nvSpPr>
          <p:cNvPr id="4" name="Slide Number Placeholder 3">
            <a:extLst>
              <a:ext uri="{FF2B5EF4-FFF2-40B4-BE49-F238E27FC236}">
                <a16:creationId xmlns:a16="http://schemas.microsoft.com/office/drawing/2014/main" id="{EA59FE02-DA1B-6F3F-89F7-5F30B4B96A8F}"/>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105120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B46851-3B58-1D34-E711-B6F6184251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BA4127-BECF-BB4C-2360-D4C867599347}"/>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22806346-0F44-BF2F-77FE-99938923183E}"/>
              </a:ext>
            </a:extLst>
          </p:cNvPr>
          <p:cNvSpPr>
            <a:spLocks noGrp="1"/>
          </p:cNvSpPr>
          <p:nvPr>
            <p:ph type="body" sz="quarter" idx="3"/>
          </p:nvPr>
        </p:nvSpPr>
        <p:spPr/>
        <p:txBody>
          <a:bodyPr lIns="92488" tIns="46244" rIns="92488" bIns="46244"/>
          <a:lstStyle/>
          <a:p>
            <a:r>
              <a:rPr dirty="0"/>
              <a:t>Internal controls are like seatbelts for operations</a:t>
            </a:r>
            <a:r>
              <a:rPr lang="en-US" dirty="0"/>
              <a:t>, </a:t>
            </a:r>
            <a:r>
              <a:rPr dirty="0"/>
              <a:t>they won’t prevent every accident, but they keep us safe. When controls are weak or ignored, we open the door to errors and misconduct.</a:t>
            </a:r>
          </a:p>
        </p:txBody>
      </p:sp>
      <p:sp>
        <p:nvSpPr>
          <p:cNvPr id="4" name="Slide Number Placeholder 3">
            <a:extLst>
              <a:ext uri="{FF2B5EF4-FFF2-40B4-BE49-F238E27FC236}">
                <a16:creationId xmlns:a16="http://schemas.microsoft.com/office/drawing/2014/main" id="{4467304E-A7D8-E240-BFB3-27E2924FE6AD}"/>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3443276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8EC0E6-7D92-B4D2-81ED-EBEA2431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65B4B-52AB-8980-1B8E-68143E3927DC}"/>
              </a:ext>
            </a:extLst>
          </p:cNvPr>
          <p:cNvSpPr>
            <a:spLocks noGrp="1" noRot="1" noChangeAspect="1"/>
          </p:cNvSpPr>
          <p:nvPr>
            <p:ph type="sldImg" idx="2"/>
          </p:nvPr>
        </p:nvSpPr>
        <p:spPr/>
        <p:txBody>
          <a:bodyPr lIns="92488" tIns="46244" rIns="92488" bIns="46244"/>
          <a:lstStyle/>
          <a:p>
            <a:endParaRPr lang="en-US"/>
          </a:p>
        </p:txBody>
      </p:sp>
      <p:sp>
        <p:nvSpPr>
          <p:cNvPr id="3" name="Notes Placeholder 2">
            <a:extLst>
              <a:ext uri="{FF2B5EF4-FFF2-40B4-BE49-F238E27FC236}">
                <a16:creationId xmlns:a16="http://schemas.microsoft.com/office/drawing/2014/main" id="{996627B1-44B3-8FA2-8024-F2EDC2476BFA}"/>
              </a:ext>
            </a:extLst>
          </p:cNvPr>
          <p:cNvSpPr>
            <a:spLocks noGrp="1"/>
          </p:cNvSpPr>
          <p:nvPr>
            <p:ph type="body" sz="quarter" idx="3"/>
          </p:nvPr>
        </p:nvSpPr>
        <p:spPr/>
        <p:txBody>
          <a:bodyPr lIns="92488" tIns="46244" rIns="92488" bIns="46244"/>
          <a:lstStyle/>
          <a:p>
            <a:r>
              <a:rPr dirty="0"/>
              <a:t>Internal controls are like seatbelts for operations</a:t>
            </a:r>
            <a:r>
              <a:rPr lang="en-US" dirty="0"/>
              <a:t>, </a:t>
            </a:r>
            <a:r>
              <a:rPr dirty="0"/>
              <a:t>they won’t prevent every accident, but they keep us safe. When controls are weak or ignored, we open the door to errors and misconduct.</a:t>
            </a:r>
          </a:p>
        </p:txBody>
      </p:sp>
      <p:sp>
        <p:nvSpPr>
          <p:cNvPr id="4" name="Slide Number Placeholder 3">
            <a:extLst>
              <a:ext uri="{FF2B5EF4-FFF2-40B4-BE49-F238E27FC236}">
                <a16:creationId xmlns:a16="http://schemas.microsoft.com/office/drawing/2014/main" id="{EB1AA9EF-0645-EB11-3ACF-814C2A038C70}"/>
              </a:ext>
            </a:extLst>
          </p:cNvPr>
          <p:cNvSpPr>
            <a:spLocks noGrp="1"/>
          </p:cNvSpPr>
          <p:nvPr>
            <p:ph type="sldNum" sz="quarter" idx="5"/>
          </p:nvPr>
        </p:nvSpPr>
        <p:spPr/>
        <p:txBody>
          <a:bodyPr lIns="92488" tIns="46244" rIns="92488" bIns="46244"/>
          <a:lstStyle/>
          <a:p>
            <a:endParaRPr lang="en-US"/>
          </a:p>
        </p:txBody>
      </p:sp>
    </p:spTree>
    <p:extLst>
      <p:ext uri="{BB962C8B-B14F-4D97-AF65-F5344CB8AC3E}">
        <p14:creationId xmlns:p14="http://schemas.microsoft.com/office/powerpoint/2010/main" val="323230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B4B2C9-6553-44B4-ACEF-7360BA621731}"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1F115-871D-4251-A273-6E2998FA86D9}"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040284-F671-4236-8F71-1F136B36633E}"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46B092-BDB4-4693-9DF8-BA58E717EED1}"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E23558-C7F7-489E-9AB3-4E286E7C740B}" type="datetime1">
              <a:rPr lang="en-US" smtClean="0"/>
              <a:t>4/14/2026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8BA505-0E9F-472A-BD99-8077FB060751}" type="datetime1">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1D172B-74F4-42CA-AFAA-C7E615FDD1A9}" type="datetime1">
              <a:rPr lang="en-US" smtClean="0"/>
              <a:t>4/14/2026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B047C6-0D4A-48C8-8E1D-8CD32AAFAB1D}" type="datetime1">
              <a:rPr lang="en-US" smtClean="0"/>
              <a:t>4/14/2026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265234-1E3C-4EF7-9294-6A046A488FF6}" type="datetime1">
              <a:rPr lang="en-US" smtClean="0"/>
              <a:t>4/14/2026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56AC50-EC2D-4774-B27B-171C223957B5}" type="datetime1">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7ECD1-95CC-4FD4-8C93-CFB2B478DE79}" type="datetime1">
              <a:rPr lang="en-US" smtClean="0"/>
              <a:t>4/14/2026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1F3028-1D89-4D52-BE4A-6F70710E40A9}" type="datetime1">
              <a:rPr lang="en-US" smtClean="0"/>
              <a:t>4/14/2026</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udit.mss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ao.gov/products/GAO-14-704G"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udit.msstate.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audit.msstate.edu/" TargetMode="Externa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sstate.edu/ethics-lin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a:solidFill>
                  <a:srgbClr val="660000"/>
                </a:solidFill>
              </a:rPr>
              <a:t>Basic Control Assessments and Continuous Monitoring Audits</a:t>
            </a:r>
          </a:p>
        </p:txBody>
      </p:sp>
      <p:sp>
        <p:nvSpPr>
          <p:cNvPr id="3" name="Subtitle 2"/>
          <p:cNvSpPr>
            <a:spLocks noGrp="1"/>
          </p:cNvSpPr>
          <p:nvPr>
            <p:ph type="subTitle" idx="1"/>
          </p:nvPr>
        </p:nvSpPr>
        <p:spPr/>
        <p:txBody>
          <a:bodyPr/>
          <a:lstStyle/>
          <a:p>
            <a:r>
              <a:rPr lang="en-US" sz="2200" dirty="0">
                <a:solidFill>
                  <a:srgbClr val="373737"/>
                </a:solidFill>
              </a:rPr>
              <a:t>Presented by Lesia Ervin</a:t>
            </a:r>
          </a:p>
          <a:p>
            <a:r>
              <a:rPr lang="en-US" sz="2200" dirty="0">
                <a:solidFill>
                  <a:srgbClr val="373737"/>
                </a:solidFill>
              </a:rPr>
              <a:t>Office of Internal Audit</a:t>
            </a:r>
          </a:p>
          <a:p>
            <a:r>
              <a:rPr lang="en-US" sz="2200" dirty="0">
                <a:solidFill>
                  <a:srgbClr val="373737"/>
                </a:solidFill>
              </a:rPr>
              <a:t>Mississippi State University</a:t>
            </a:r>
          </a:p>
          <a:p>
            <a:r>
              <a:rPr lang="en-US" sz="2200" dirty="0">
                <a:solidFill>
                  <a:srgbClr val="373737"/>
                </a:solidFill>
              </a:rPr>
              <a:t> </a:t>
            </a:r>
            <a:r>
              <a:rPr lang="en-US" sz="1800" b="1" dirty="0">
                <a:solidFill>
                  <a:srgbClr val="5E091A"/>
                </a:solidFill>
                <a:hlinkClick r:id="rId3">
                  <a:extLst>
                    <a:ext uri="{A12FA001-AC4F-418D-AE19-62706E023703}">
                      <ahyp:hlinkClr xmlns:ahyp="http://schemas.microsoft.com/office/drawing/2018/hyperlinkcolor" val="tx"/>
                    </a:ext>
                  </a:extLst>
                </a:hlinkClick>
              </a:rPr>
              <a:t>www.audit.mssstate.edu</a:t>
            </a:r>
            <a:r>
              <a:rPr lang="en-US" sz="1800" b="1" dirty="0">
                <a:solidFill>
                  <a:srgbClr val="5E091A"/>
                </a:solidFill>
              </a:rPr>
              <a:t> </a:t>
            </a:r>
          </a:p>
          <a:p>
            <a:endParaRPr lang="en-US" sz="2200" dirty="0">
              <a:solidFill>
                <a:srgbClr val="373737"/>
              </a:solidFill>
            </a:endParaRPr>
          </a:p>
        </p:txBody>
      </p:sp>
      <p:sp>
        <p:nvSpPr>
          <p:cNvPr id="7" name="Slide Number Placeholder 6">
            <a:extLst>
              <a:ext uri="{FF2B5EF4-FFF2-40B4-BE49-F238E27FC236}">
                <a16:creationId xmlns:a16="http://schemas.microsoft.com/office/drawing/2014/main" id="{56C5583A-55C3-82FE-A54A-CFF9C646D7B5}"/>
              </a:ext>
            </a:extLst>
          </p:cNvPr>
          <p:cNvSpPr>
            <a:spLocks noGrp="1"/>
          </p:cNvSpPr>
          <p:nvPr>
            <p:ph type="sldNum" sz="quarter" idx="12"/>
          </p:nvPr>
        </p:nvSpPr>
        <p:spPr/>
        <p:txBody>
          <a:bodyPr/>
          <a:lstStyle/>
          <a:p>
            <a:fld id="{C1FF6DA9-008F-8B48-92A6-B652298478BF}" type="slidenum">
              <a:rPr lang="en-US" smtClean="0"/>
              <a:t>1</a:t>
            </a:fld>
            <a:endParaRPr lang="en-US"/>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Common Weaknesses</a:t>
            </a:r>
          </a:p>
        </p:txBody>
      </p:sp>
      <p:sp>
        <p:nvSpPr>
          <p:cNvPr id="3" name="Content Placeholder 2"/>
          <p:cNvSpPr>
            <a:spLocks noGrp="1"/>
          </p:cNvSpPr>
          <p:nvPr>
            <p:ph idx="1"/>
          </p:nvPr>
        </p:nvSpPr>
        <p:spPr/>
        <p:txBody>
          <a:bodyPr/>
          <a:lstStyle/>
          <a:p>
            <a:r>
              <a:rPr sz="2000">
                <a:solidFill>
                  <a:srgbClr val="373737"/>
                </a:solidFill>
              </a:rPr>
              <a:t>One person controls entire process</a:t>
            </a:r>
          </a:p>
          <a:p>
            <a:r>
              <a:rPr sz="2000">
                <a:solidFill>
                  <a:srgbClr val="373737"/>
                </a:solidFill>
              </a:rPr>
              <a:t>Lack of review or oversight</a:t>
            </a:r>
          </a:p>
          <a:p>
            <a:r>
              <a:rPr sz="2000">
                <a:solidFill>
                  <a:srgbClr val="373737"/>
                </a:solidFill>
              </a:rPr>
              <a:t>Late reconciliations</a:t>
            </a:r>
          </a:p>
          <a:p>
            <a:r>
              <a:rPr sz="2000">
                <a:solidFill>
                  <a:srgbClr val="373737"/>
                </a:solidFill>
              </a:rPr>
              <a:t>Overreliance on trust</a:t>
            </a:r>
          </a:p>
        </p:txBody>
      </p:sp>
      <p:sp>
        <p:nvSpPr>
          <p:cNvPr id="5" name="Slide Number Placeholder 4">
            <a:extLst>
              <a:ext uri="{FF2B5EF4-FFF2-40B4-BE49-F238E27FC236}">
                <a16:creationId xmlns:a16="http://schemas.microsoft.com/office/drawing/2014/main" id="{062B8406-AD79-F98F-8F71-6BACDECA2610}"/>
              </a:ext>
            </a:extLst>
          </p:cNvPr>
          <p:cNvSpPr>
            <a:spLocks noGrp="1"/>
          </p:cNvSpPr>
          <p:nvPr>
            <p:ph type="sldNum" sz="quarter" idx="12"/>
          </p:nvPr>
        </p:nvSpPr>
        <p:spPr/>
        <p:txBody>
          <a:bodyPr/>
          <a:lstStyle/>
          <a:p>
            <a:fld id="{C1FF6DA9-008F-8B48-92A6-B652298478BF}" type="slidenum">
              <a:rPr lang="en-US" smtClean="0"/>
              <a:t>10</a:t>
            </a:fld>
            <a:endParaRPr lang="en-US"/>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660000"/>
                </a:solidFill>
              </a:rPr>
              <a:t>Most Common Reason Fraud Occurs </a:t>
            </a:r>
            <a:br>
              <a:rPr lang="en-US" sz="3600" b="1" dirty="0">
                <a:solidFill>
                  <a:srgbClr val="660000"/>
                </a:solidFill>
              </a:rPr>
            </a:br>
            <a:r>
              <a:rPr sz="3600" b="1" dirty="0">
                <a:solidFill>
                  <a:srgbClr val="660000"/>
                </a:solidFill>
              </a:rPr>
              <a:t>Meet Sally</a:t>
            </a:r>
          </a:p>
        </p:txBody>
      </p:sp>
      <p:sp>
        <p:nvSpPr>
          <p:cNvPr id="3" name="Content Placeholder 2"/>
          <p:cNvSpPr>
            <a:spLocks noGrp="1"/>
          </p:cNvSpPr>
          <p:nvPr>
            <p:ph idx="1"/>
          </p:nvPr>
        </p:nvSpPr>
        <p:spPr/>
        <p:txBody>
          <a:bodyPr/>
          <a:lstStyle/>
          <a:p>
            <a:pPr marL="0" indent="0">
              <a:buNone/>
            </a:pPr>
            <a:r>
              <a:rPr lang="en-US" sz="2000" dirty="0"/>
              <a:t>When</a:t>
            </a:r>
            <a:r>
              <a:rPr lang="en-US" sz="2000" dirty="0">
                <a:solidFill>
                  <a:srgbClr val="5E091A"/>
                </a:solidFill>
              </a:rPr>
              <a:t> </a:t>
            </a:r>
            <a:r>
              <a:rPr lang="en-US" sz="2000" b="1" u="sng" dirty="0">
                <a:solidFill>
                  <a:srgbClr val="5E091A"/>
                </a:solidFill>
              </a:rPr>
              <a:t>one person</a:t>
            </a:r>
            <a:r>
              <a:rPr lang="en-US" sz="2000" b="1" dirty="0">
                <a:solidFill>
                  <a:srgbClr val="5E091A"/>
                </a:solidFill>
              </a:rPr>
              <a:t> </a:t>
            </a:r>
            <a:r>
              <a:rPr lang="en-US" sz="2000" dirty="0"/>
              <a:t>is given </a:t>
            </a:r>
            <a:r>
              <a:rPr lang="en-US" sz="2000" b="1" u="sng" dirty="0">
                <a:solidFill>
                  <a:srgbClr val="5E091A"/>
                </a:solidFill>
              </a:rPr>
              <a:t>complete control</a:t>
            </a:r>
            <a:r>
              <a:rPr lang="en-US" sz="2000" b="1" dirty="0">
                <a:solidFill>
                  <a:srgbClr val="5E091A"/>
                </a:solidFill>
              </a:rPr>
              <a:t> </a:t>
            </a:r>
            <a:r>
              <a:rPr lang="en-US" sz="2000" dirty="0"/>
              <a:t>of the financial process without any oversight or monitoring from the supervisor or department head.</a:t>
            </a:r>
            <a:endParaRPr lang="en-US" sz="2000" b="1" dirty="0"/>
          </a:p>
        </p:txBody>
      </p:sp>
      <p:grpSp>
        <p:nvGrpSpPr>
          <p:cNvPr id="11" name="Group 10" descr="An image of Sally who performs all the functions around cash handling who is also stealing money.">
            <a:extLst>
              <a:ext uri="{FF2B5EF4-FFF2-40B4-BE49-F238E27FC236}">
                <a16:creationId xmlns:a16="http://schemas.microsoft.com/office/drawing/2014/main" id="{C614331A-07BB-7857-F41A-A6ACD36C1225}"/>
              </a:ext>
            </a:extLst>
          </p:cNvPr>
          <p:cNvGrpSpPr/>
          <p:nvPr/>
        </p:nvGrpSpPr>
        <p:grpSpPr>
          <a:xfrm>
            <a:off x="2308857" y="2389682"/>
            <a:ext cx="5660438" cy="4314563"/>
            <a:chOff x="419097" y="1443978"/>
            <a:chExt cx="5660438" cy="4314563"/>
          </a:xfrm>
        </p:grpSpPr>
        <p:pic>
          <p:nvPicPr>
            <p:cNvPr id="12" name="Picture 11">
              <a:extLst>
                <a:ext uri="{FF2B5EF4-FFF2-40B4-BE49-F238E27FC236}">
                  <a16:creationId xmlns:a16="http://schemas.microsoft.com/office/drawing/2014/main" id="{FFD64AE8-5610-D8D7-2103-07A15595A7C1}"/>
                </a:ext>
              </a:extLst>
            </p:cNvPr>
            <p:cNvPicPr>
              <a:picLocks noChangeAspect="1"/>
            </p:cNvPicPr>
            <p:nvPr/>
          </p:nvPicPr>
          <p:blipFill>
            <a:blip r:embed="rId3" cstate="email">
              <a:duotone>
                <a:srgbClr val="5E091A">
                  <a:shade val="45000"/>
                  <a:satMod val="135000"/>
                </a:srgbClr>
                <a:prstClr val="white"/>
              </a:duotone>
              <a:extLst>
                <a:ext uri="{28A0092B-C50C-407E-A947-70E740481C1C}">
                  <a14:useLocalDpi xmlns:a14="http://schemas.microsoft.com/office/drawing/2010/main" val="0"/>
                </a:ext>
              </a:extLst>
            </a:blip>
            <a:stretch>
              <a:fillRect/>
            </a:stretch>
          </p:blipFill>
          <p:spPr>
            <a:xfrm>
              <a:off x="800101" y="3335383"/>
              <a:ext cx="2423158" cy="2423158"/>
            </a:xfrm>
            <a:prstGeom prst="rect">
              <a:avLst/>
            </a:prstGeom>
          </p:spPr>
        </p:pic>
        <p:sp>
          <p:nvSpPr>
            <p:cNvPr id="13" name="Rounded Rectangular Callout 5">
              <a:extLst>
                <a:ext uri="{FF2B5EF4-FFF2-40B4-BE49-F238E27FC236}">
                  <a16:creationId xmlns:a16="http://schemas.microsoft.com/office/drawing/2014/main" id="{3B42F1EC-F393-EB93-6B49-F9E93FF1A9D6}"/>
                </a:ext>
              </a:extLst>
            </p:cNvPr>
            <p:cNvSpPr/>
            <p:nvPr/>
          </p:nvSpPr>
          <p:spPr>
            <a:xfrm>
              <a:off x="419097" y="1443978"/>
              <a:ext cx="2804162" cy="1093193"/>
            </a:xfrm>
            <a:prstGeom prst="wedgeRoundRectCallout">
              <a:avLst>
                <a:gd name="adj1" fmla="val -9430"/>
                <a:gd name="adj2" fmla="val 129053"/>
                <a:gd name="adj3" fmla="val 16667"/>
              </a:avLst>
            </a:prstGeom>
            <a:gradFill rotWithShape="1">
              <a:gsLst>
                <a:gs pos="0">
                  <a:srgbClr val="5E091A">
                    <a:tint val="50000"/>
                    <a:satMod val="300000"/>
                  </a:srgbClr>
                </a:gs>
                <a:gs pos="35000">
                  <a:srgbClr val="5E091A">
                    <a:tint val="37000"/>
                    <a:satMod val="300000"/>
                  </a:srgbClr>
                </a:gs>
                <a:gs pos="100000">
                  <a:srgbClr val="5E091A">
                    <a:tint val="15000"/>
                    <a:satMod val="350000"/>
                  </a:srgbClr>
                </a:gs>
              </a:gsLst>
              <a:lin ang="16200000" scaled="1"/>
            </a:gradFill>
            <a:ln w="9525" cap="flat" cmpd="sng" algn="ctr">
              <a:solidFill>
                <a:srgbClr val="5E091A">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defRPr/>
              </a:pPr>
              <a:r>
                <a:rPr lang="en-US" sz="1600" kern="0" dirty="0">
                  <a:solidFill>
                    <a:prstClr val="black"/>
                  </a:solidFill>
                  <a:latin typeface="Tw Cen MT" panose="020B0602020104020603"/>
                </a:rPr>
                <a:t>Hi, my name is Sally.</a:t>
              </a:r>
            </a:p>
            <a:p>
              <a:pPr defTabSz="914400">
                <a:defRPr/>
              </a:pPr>
              <a:r>
                <a:rPr lang="en-US" sz="1600" kern="0" dirty="0">
                  <a:solidFill>
                    <a:prstClr val="black"/>
                  </a:solidFill>
                  <a:latin typeface="Tw Cen MT" panose="020B0602020104020603"/>
                </a:rPr>
                <a:t>I’m in charge of collecting all the registration fees for our department’s summer camps.</a:t>
              </a:r>
            </a:p>
          </p:txBody>
        </p:sp>
        <p:sp>
          <p:nvSpPr>
            <p:cNvPr id="14" name="Rounded Rectangular Callout 6">
              <a:extLst>
                <a:ext uri="{FF2B5EF4-FFF2-40B4-BE49-F238E27FC236}">
                  <a16:creationId xmlns:a16="http://schemas.microsoft.com/office/drawing/2014/main" id="{2EB86E3B-4FFF-20E1-7116-AB3CEA9E8D67}"/>
                </a:ext>
              </a:extLst>
            </p:cNvPr>
            <p:cNvSpPr/>
            <p:nvPr/>
          </p:nvSpPr>
          <p:spPr>
            <a:xfrm>
              <a:off x="3779518" y="2594053"/>
              <a:ext cx="1959430" cy="818605"/>
            </a:xfrm>
            <a:prstGeom prst="wedgeRoundRectCallout">
              <a:avLst>
                <a:gd name="adj1" fmla="val -100520"/>
                <a:gd name="adj2" fmla="val 63564"/>
                <a:gd name="adj3" fmla="val 16667"/>
              </a:avLst>
            </a:prstGeom>
            <a:gradFill rotWithShape="1">
              <a:gsLst>
                <a:gs pos="0">
                  <a:srgbClr val="5E091A">
                    <a:tint val="50000"/>
                    <a:satMod val="300000"/>
                  </a:srgbClr>
                </a:gs>
                <a:gs pos="35000">
                  <a:srgbClr val="5E091A">
                    <a:tint val="37000"/>
                    <a:satMod val="300000"/>
                  </a:srgbClr>
                </a:gs>
                <a:gs pos="100000">
                  <a:srgbClr val="5E091A">
                    <a:tint val="15000"/>
                    <a:satMod val="350000"/>
                  </a:srgbClr>
                </a:gs>
              </a:gsLst>
              <a:lin ang="16200000" scaled="1"/>
            </a:gradFill>
            <a:ln w="9525" cap="flat" cmpd="sng" algn="ctr">
              <a:solidFill>
                <a:srgbClr val="5E091A">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defRPr/>
              </a:pPr>
              <a:r>
                <a:rPr lang="en-US" sz="1600" kern="0" dirty="0">
                  <a:solidFill>
                    <a:prstClr val="black"/>
                  </a:solidFill>
                  <a:latin typeface="Tw Cen MT" panose="020B0602020104020603"/>
                </a:rPr>
                <a:t>I also deposit the cash and checks....</a:t>
              </a:r>
            </a:p>
          </p:txBody>
        </p:sp>
        <p:sp>
          <p:nvSpPr>
            <p:cNvPr id="15" name="Rounded Rectangular Callout 7">
              <a:extLst>
                <a:ext uri="{FF2B5EF4-FFF2-40B4-BE49-F238E27FC236}">
                  <a16:creationId xmlns:a16="http://schemas.microsoft.com/office/drawing/2014/main" id="{252D28FB-F494-F39D-5067-76C47F162A26}"/>
                </a:ext>
              </a:extLst>
            </p:cNvPr>
            <p:cNvSpPr/>
            <p:nvPr/>
          </p:nvSpPr>
          <p:spPr>
            <a:xfrm>
              <a:off x="3779518" y="3830966"/>
              <a:ext cx="2300017" cy="715996"/>
            </a:xfrm>
            <a:prstGeom prst="wedgeRoundRectCallout">
              <a:avLst>
                <a:gd name="adj1" fmla="val -86857"/>
                <a:gd name="adj2" fmla="val 2154"/>
                <a:gd name="adj3" fmla="val 16667"/>
              </a:avLst>
            </a:prstGeom>
            <a:gradFill rotWithShape="1">
              <a:gsLst>
                <a:gs pos="0">
                  <a:srgbClr val="5E091A">
                    <a:tint val="50000"/>
                    <a:satMod val="300000"/>
                  </a:srgbClr>
                </a:gs>
                <a:gs pos="35000">
                  <a:srgbClr val="5E091A">
                    <a:tint val="37000"/>
                    <a:satMod val="300000"/>
                  </a:srgbClr>
                </a:gs>
                <a:gs pos="100000">
                  <a:srgbClr val="5E091A">
                    <a:tint val="15000"/>
                    <a:satMod val="350000"/>
                  </a:srgbClr>
                </a:gs>
              </a:gsLst>
              <a:lin ang="16200000" scaled="1"/>
            </a:gradFill>
            <a:ln w="9525" cap="flat" cmpd="sng" algn="ctr">
              <a:solidFill>
                <a:srgbClr val="5E091A">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defRPr/>
              </a:pPr>
              <a:r>
                <a:rPr lang="en-US" sz="1600" kern="0" dirty="0">
                  <a:solidFill>
                    <a:prstClr val="black"/>
                  </a:solidFill>
                  <a:latin typeface="Tw Cen MT" panose="020B0602020104020603"/>
                </a:rPr>
                <a:t>…and reconcile the department accounts….</a:t>
              </a:r>
            </a:p>
          </p:txBody>
        </p:sp>
        <p:sp>
          <p:nvSpPr>
            <p:cNvPr id="16" name="Rounded Rectangular Callout 8">
              <a:extLst>
                <a:ext uri="{FF2B5EF4-FFF2-40B4-BE49-F238E27FC236}">
                  <a16:creationId xmlns:a16="http://schemas.microsoft.com/office/drawing/2014/main" id="{A31C17BF-3EA5-438A-4DF6-7DFAE810D612}"/>
                </a:ext>
              </a:extLst>
            </p:cNvPr>
            <p:cNvSpPr/>
            <p:nvPr/>
          </p:nvSpPr>
          <p:spPr>
            <a:xfrm>
              <a:off x="3848101" y="4949089"/>
              <a:ext cx="1986642" cy="650525"/>
            </a:xfrm>
            <a:prstGeom prst="wedgeRoundRectCallout">
              <a:avLst>
                <a:gd name="adj1" fmla="val -81500"/>
                <a:gd name="adj2" fmla="val -80940"/>
                <a:gd name="adj3" fmla="val 16667"/>
              </a:avLst>
            </a:prstGeom>
            <a:gradFill rotWithShape="1">
              <a:gsLst>
                <a:gs pos="0">
                  <a:srgbClr val="545651">
                    <a:tint val="50000"/>
                    <a:satMod val="300000"/>
                  </a:srgbClr>
                </a:gs>
                <a:gs pos="35000">
                  <a:srgbClr val="545651">
                    <a:tint val="37000"/>
                    <a:satMod val="300000"/>
                  </a:srgbClr>
                </a:gs>
                <a:gs pos="100000">
                  <a:srgbClr val="545651">
                    <a:tint val="15000"/>
                    <a:satMod val="350000"/>
                  </a:srgbClr>
                </a:gs>
              </a:gsLst>
              <a:lin ang="16200000" scaled="1"/>
            </a:gradFill>
            <a:ln w="9525" cap="flat" cmpd="sng" algn="ctr">
              <a:solidFill>
                <a:srgbClr val="545651">
                  <a:shade val="95000"/>
                  <a:satMod val="105000"/>
                </a:srgbClr>
              </a:solidFill>
              <a:prstDash val="solid"/>
            </a:ln>
            <a:effectLst>
              <a:outerShdw blurRad="40000" dist="20000" dir="5400000" rotWithShape="0">
                <a:srgbClr val="000000">
                  <a:alpha val="38000"/>
                </a:srgbClr>
              </a:outerShdw>
            </a:effectLst>
          </p:spPr>
          <p:txBody>
            <a:bodyPr rtlCol="0" anchor="ctr"/>
            <a:lstStyle/>
            <a:p>
              <a:pPr defTabSz="914400">
                <a:defRPr/>
              </a:pPr>
              <a:r>
                <a:rPr lang="en-US" sz="1600" kern="0" dirty="0">
                  <a:solidFill>
                    <a:prstClr val="black"/>
                  </a:solidFill>
                  <a:latin typeface="Tw Cen MT" panose="020B0602020104020603"/>
                </a:rPr>
                <a:t>….and rob you blind in the process.</a:t>
              </a:r>
            </a:p>
          </p:txBody>
        </p:sp>
      </p:grpSp>
      <p:sp>
        <p:nvSpPr>
          <p:cNvPr id="5" name="Slide Number Placeholder 4">
            <a:extLst>
              <a:ext uri="{FF2B5EF4-FFF2-40B4-BE49-F238E27FC236}">
                <a16:creationId xmlns:a16="http://schemas.microsoft.com/office/drawing/2014/main" id="{52777876-7FAB-85C9-7698-FFE1269ED168}"/>
              </a:ext>
            </a:extLst>
          </p:cNvPr>
          <p:cNvSpPr>
            <a:spLocks noGrp="1"/>
          </p:cNvSpPr>
          <p:nvPr>
            <p:ph type="sldNum" sz="quarter" idx="12"/>
          </p:nvPr>
        </p:nvSpPr>
        <p:spPr/>
        <p:txBody>
          <a:bodyPr/>
          <a:lstStyle/>
          <a:p>
            <a:fld id="{C1FF6DA9-008F-8B48-92A6-B652298478BF}" type="slidenum">
              <a:rPr lang="en-US" smtClean="0"/>
              <a:t>11</a:t>
            </a:fld>
            <a:endParaRPr lang="en-US"/>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solidFill>
                  <a:srgbClr val="660000"/>
                </a:solidFill>
              </a:rPr>
              <a:t>The Risk Landscape: Fraud, Waste, &amp; Abuse</a:t>
            </a:r>
          </a:p>
        </p:txBody>
      </p:sp>
      <p:sp>
        <p:nvSpPr>
          <p:cNvPr id="3" name="Slide Number Placeholder 2">
            <a:extLst>
              <a:ext uri="{FF2B5EF4-FFF2-40B4-BE49-F238E27FC236}">
                <a16:creationId xmlns:a16="http://schemas.microsoft.com/office/drawing/2014/main" id="{4E62F321-E369-F719-9D52-150B5914EE78}"/>
              </a:ext>
            </a:extLst>
          </p:cNvPr>
          <p:cNvSpPr>
            <a:spLocks noGrp="1"/>
          </p:cNvSpPr>
          <p:nvPr>
            <p:ph type="sldNum" sz="quarter" idx="12"/>
          </p:nvPr>
        </p:nvSpPr>
        <p:spPr/>
        <p:txBody>
          <a:bodyPr/>
          <a:lstStyle/>
          <a:p>
            <a:fld id="{C1FF6DA9-008F-8B48-92A6-B652298478BF}" type="slidenum">
              <a:rPr lang="en-US" smtClean="0"/>
              <a:t>12</a:t>
            </a:fld>
            <a:endParaRPr lang="en-US"/>
          </a:p>
        </p:txBody>
      </p:sp>
      <p:grpSp>
        <p:nvGrpSpPr>
          <p:cNvPr id="7" name="Group 6" descr="Boxes with Waste Abuse Fraud defined.">
            <a:extLst>
              <a:ext uri="{FF2B5EF4-FFF2-40B4-BE49-F238E27FC236}">
                <a16:creationId xmlns:a16="http://schemas.microsoft.com/office/drawing/2014/main" id="{8F78D311-A94E-7682-2C21-3E75D993CCC8}"/>
              </a:ext>
              <a:ext uri="{C183D7F6-B498-43B3-948B-1728B52AA6E4}">
                <adec:decorative xmlns:adec="http://schemas.microsoft.com/office/drawing/2017/decorative" val="0"/>
              </a:ext>
            </a:extLst>
          </p:cNvPr>
          <p:cNvGrpSpPr/>
          <p:nvPr/>
        </p:nvGrpSpPr>
        <p:grpSpPr>
          <a:xfrm>
            <a:off x="209008" y="971536"/>
            <a:ext cx="8706254" cy="4982317"/>
            <a:chOff x="209008" y="971534"/>
            <a:chExt cx="8706254" cy="4982317"/>
          </a:xfrm>
        </p:grpSpPr>
        <p:grpSp>
          <p:nvGrpSpPr>
            <p:cNvPr id="8" name="Group 7">
              <a:extLst>
                <a:ext uri="{FF2B5EF4-FFF2-40B4-BE49-F238E27FC236}">
                  <a16:creationId xmlns:a16="http://schemas.microsoft.com/office/drawing/2014/main" id="{5E617E0A-52D8-5DE8-833D-213631A6E3B7}"/>
                </a:ext>
              </a:extLst>
            </p:cNvPr>
            <p:cNvGrpSpPr/>
            <p:nvPr/>
          </p:nvGrpSpPr>
          <p:grpSpPr>
            <a:xfrm>
              <a:off x="209008" y="1262666"/>
              <a:ext cx="8706254" cy="4691185"/>
              <a:chOff x="209008" y="1262666"/>
              <a:chExt cx="8706254" cy="4691185"/>
            </a:xfrm>
          </p:grpSpPr>
          <p:grpSp>
            <p:nvGrpSpPr>
              <p:cNvPr id="12" name="Group 11">
                <a:extLst>
                  <a:ext uri="{FF2B5EF4-FFF2-40B4-BE49-F238E27FC236}">
                    <a16:creationId xmlns:a16="http://schemas.microsoft.com/office/drawing/2014/main" id="{DB449D57-6324-7674-AEE3-24CE3AB29CB1}"/>
                  </a:ext>
                </a:extLst>
              </p:cNvPr>
              <p:cNvGrpSpPr/>
              <p:nvPr/>
            </p:nvGrpSpPr>
            <p:grpSpPr>
              <a:xfrm>
                <a:off x="209008" y="1262666"/>
                <a:ext cx="8706254" cy="4359311"/>
                <a:chOff x="209008" y="1262666"/>
                <a:chExt cx="8706254" cy="4359311"/>
              </a:xfrm>
            </p:grpSpPr>
            <p:sp>
              <p:nvSpPr>
                <p:cNvPr id="14" name="Rectangle 13">
                  <a:extLst>
                    <a:ext uri="{FF2B5EF4-FFF2-40B4-BE49-F238E27FC236}">
                      <a16:creationId xmlns:a16="http://schemas.microsoft.com/office/drawing/2014/main" id="{C41E0DBC-602D-207C-6D85-222FDEB0054C}"/>
                    </a:ext>
                  </a:extLst>
                </p:cNvPr>
                <p:cNvSpPr/>
                <p:nvPr/>
              </p:nvSpPr>
              <p:spPr>
                <a:xfrm>
                  <a:off x="6172062" y="1262667"/>
                  <a:ext cx="2743200" cy="4031709"/>
                </a:xfrm>
                <a:prstGeom prst="rect">
                  <a:avLst/>
                </a:prstGeom>
                <a:solidFill>
                  <a:srgbClr val="CC0000">
                    <a:alpha val="30196"/>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prstClr val="white"/>
                    </a:solidFill>
                    <a:ea typeface="Sans Serif Collection" panose="020B0502040504020204" pitchFamily="34" charset="0"/>
                    <a:cs typeface="Sans Serif Collection" panose="020B0502040504020204" pitchFamily="34" charset="0"/>
                  </a:endParaRPr>
                </a:p>
              </p:txBody>
            </p:sp>
            <p:sp>
              <p:nvSpPr>
                <p:cNvPr id="15" name="Rectangle 14">
                  <a:extLst>
                    <a:ext uri="{FF2B5EF4-FFF2-40B4-BE49-F238E27FC236}">
                      <a16:creationId xmlns:a16="http://schemas.microsoft.com/office/drawing/2014/main" id="{EB824404-BAEB-EC55-660C-3418A2283825}"/>
                    </a:ext>
                  </a:extLst>
                </p:cNvPr>
                <p:cNvSpPr/>
                <p:nvPr/>
              </p:nvSpPr>
              <p:spPr>
                <a:xfrm>
                  <a:off x="3190535" y="1262667"/>
                  <a:ext cx="2743200" cy="4031709"/>
                </a:xfrm>
                <a:prstGeom prst="rect">
                  <a:avLst/>
                </a:prstGeom>
                <a:solidFill>
                  <a:srgbClr val="FFC000">
                    <a:alpha val="3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dirty="0">
                    <a:solidFill>
                      <a:prstClr val="white"/>
                    </a:solidFill>
                    <a:ea typeface="Sans Serif Collection" panose="020B0502040504020204" pitchFamily="34" charset="0"/>
                    <a:cs typeface="Sans Serif Collection" panose="020B0502040504020204" pitchFamily="34" charset="0"/>
                  </a:endParaRPr>
                </a:p>
              </p:txBody>
            </p:sp>
            <p:sp>
              <p:nvSpPr>
                <p:cNvPr id="16" name="Rectangle 15">
                  <a:extLst>
                    <a:ext uri="{FF2B5EF4-FFF2-40B4-BE49-F238E27FC236}">
                      <a16:creationId xmlns:a16="http://schemas.microsoft.com/office/drawing/2014/main" id="{94641E4D-48CE-1668-814E-2DA010870DD8}"/>
                    </a:ext>
                  </a:extLst>
                </p:cNvPr>
                <p:cNvSpPr/>
                <p:nvPr/>
              </p:nvSpPr>
              <p:spPr>
                <a:xfrm>
                  <a:off x="209008" y="1262666"/>
                  <a:ext cx="2743200" cy="4031709"/>
                </a:xfrm>
                <a:prstGeom prst="rect">
                  <a:avLst/>
                </a:prstGeom>
                <a:solidFill>
                  <a:srgbClr val="FFFF00">
                    <a:alpha val="30000"/>
                  </a:srgbClr>
                </a:solidFill>
                <a:ln w="9525" cap="flat" cmpd="sng" algn="ctr">
                  <a:noFill/>
                  <a:prstDash val="solid"/>
                </a:ln>
                <a:effectLst>
                  <a:outerShdw blurRad="40000" dist="23000" dir="5400000" rotWithShape="0">
                    <a:srgbClr val="000000">
                      <a:alpha val="35000"/>
                    </a:srgbClr>
                  </a:outerShdw>
                </a:effectLst>
              </p:spPr>
              <p:txBody>
                <a:bodyPr rtlCol="0" anchor="ctr"/>
                <a:lstStyle/>
                <a:p>
                  <a:pPr algn="ctr" defTabSz="914400">
                    <a:defRPr/>
                  </a:pPr>
                  <a:endParaRPr lang="en-US" kern="0">
                    <a:solidFill>
                      <a:prstClr val="white"/>
                    </a:solidFill>
                    <a:ea typeface="Sans Serif Collection" panose="020B0502040504020204" pitchFamily="34" charset="0"/>
                    <a:cs typeface="Sans Serif Collection" panose="020B0502040504020204" pitchFamily="34" charset="0"/>
                  </a:endParaRPr>
                </a:p>
              </p:txBody>
            </p:sp>
            <p:sp>
              <p:nvSpPr>
                <p:cNvPr id="17" name="Subtitle 2">
                  <a:extLst>
                    <a:ext uri="{FF2B5EF4-FFF2-40B4-BE49-F238E27FC236}">
                      <a16:creationId xmlns:a16="http://schemas.microsoft.com/office/drawing/2014/main" id="{EDA1CC78-A1C9-F7B4-6CF4-D58E35CA24E4}"/>
                    </a:ext>
                  </a:extLst>
                </p:cNvPr>
                <p:cNvSpPr txBox="1">
                  <a:spLocks/>
                </p:cNvSpPr>
                <p:nvPr/>
              </p:nvSpPr>
              <p:spPr>
                <a:xfrm>
                  <a:off x="6299555" y="2202158"/>
                  <a:ext cx="2471205" cy="34125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defRPr/>
                  </a:pPr>
                  <a:r>
                    <a:rPr lang="en-US" altLang="en-US" sz="1600" dirty="0">
                      <a:solidFill>
                        <a:prstClr val="black"/>
                      </a:solidFill>
                      <a:ea typeface="Sans Serif Collection" panose="020B0502040504020204" pitchFamily="34" charset="0"/>
                      <a:cs typeface="Sans Serif Collection" panose="020B0502040504020204" pitchFamily="34" charset="0"/>
                    </a:rPr>
                    <a:t>Obtaining something of value through willful misrepresentation. </a:t>
                  </a:r>
                </a:p>
                <a:p>
                  <a:pPr algn="l">
                    <a:spcBef>
                      <a:spcPts val="0"/>
                    </a:spcBef>
                    <a:spcAft>
                      <a:spcPts val="1200"/>
                    </a:spcAft>
                    <a:defRPr/>
                  </a:pPr>
                  <a:r>
                    <a:rPr lang="en-US" altLang="en-US" sz="1600" dirty="0">
                      <a:solidFill>
                        <a:prstClr val="black"/>
                      </a:solidFill>
                      <a:ea typeface="Sans Serif Collection" panose="020B0502040504020204" pitchFamily="34" charset="0"/>
                      <a:cs typeface="Sans Serif Collection" panose="020B0502040504020204" pitchFamily="34" charset="0"/>
                    </a:rPr>
                    <a:t>Whether something is considered fraud is decided by the courts or legal systems.</a:t>
                  </a:r>
                </a:p>
                <a:p>
                  <a:pPr algn="l">
                    <a:defRPr/>
                  </a:pPr>
                  <a:r>
                    <a:rPr lang="en-US" altLang="en-US" sz="1600" b="1" dirty="0">
                      <a:solidFill>
                        <a:prstClr val="black"/>
                      </a:solidFill>
                      <a:ea typeface="Sans Serif Collection" panose="020B0502040504020204" pitchFamily="34" charset="0"/>
                      <a:cs typeface="Sans Serif Collection" panose="020B0502040504020204" pitchFamily="34" charset="0"/>
                    </a:rPr>
                    <a:t>Management</a:t>
                  </a:r>
                  <a:r>
                    <a:rPr lang="en-US" altLang="en-US" sz="1600" dirty="0">
                      <a:solidFill>
                        <a:prstClr val="black"/>
                      </a:solidFill>
                      <a:ea typeface="Sans Serif Collection" panose="020B0502040504020204" pitchFamily="34" charset="0"/>
                      <a:cs typeface="Sans Serif Collection" panose="020B0502040504020204" pitchFamily="34" charset="0"/>
                    </a:rPr>
                    <a:t> has a responsibility for managing the risk of fraud.</a:t>
                  </a:r>
                  <a:endParaRPr lang="en-US" sz="1600" dirty="0">
                    <a:solidFill>
                      <a:prstClr val="black"/>
                    </a:solidFill>
                    <a:ea typeface="Sans Serif Collection" panose="020B0502040504020204" pitchFamily="34" charset="0"/>
                    <a:cs typeface="Sans Serif Collection" panose="020B0502040504020204" pitchFamily="34" charset="0"/>
                  </a:endParaRPr>
                </a:p>
              </p:txBody>
            </p:sp>
            <p:sp>
              <p:nvSpPr>
                <p:cNvPr id="18" name="Subtitle 2">
                  <a:extLst>
                    <a:ext uri="{FF2B5EF4-FFF2-40B4-BE49-F238E27FC236}">
                      <a16:creationId xmlns:a16="http://schemas.microsoft.com/office/drawing/2014/main" id="{442928D6-2224-516B-18C0-FF2835B97582}"/>
                    </a:ext>
                  </a:extLst>
                </p:cNvPr>
                <p:cNvSpPr txBox="1">
                  <a:spLocks/>
                </p:cNvSpPr>
                <p:nvPr/>
              </p:nvSpPr>
              <p:spPr>
                <a:xfrm>
                  <a:off x="3344273" y="2209469"/>
                  <a:ext cx="2471205" cy="34125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defRPr/>
                  </a:pPr>
                  <a:r>
                    <a:rPr lang="en-US" altLang="en-US" sz="1600" dirty="0">
                      <a:solidFill>
                        <a:prstClr val="black"/>
                      </a:solidFill>
                      <a:ea typeface="Sans Serif Collection" panose="020B0502040504020204" pitchFamily="34" charset="0"/>
                      <a:cs typeface="Sans Serif Collection" panose="020B0502040504020204" pitchFamily="34" charset="0"/>
                    </a:rPr>
                    <a:t>Improper behavior or actions that a careful person would not consider reasonable or necessary. This includes using power or position for personal benefit or to help someone else.</a:t>
                  </a:r>
                  <a:endParaRPr lang="en-US" sz="1600" dirty="0">
                    <a:solidFill>
                      <a:prstClr val="black"/>
                    </a:solidFill>
                    <a:ea typeface="Sans Serif Collection" panose="020B0502040504020204" pitchFamily="34" charset="0"/>
                    <a:cs typeface="Sans Serif Collection" panose="020B0502040504020204" pitchFamily="34" charset="0"/>
                  </a:endParaRPr>
                </a:p>
              </p:txBody>
            </p:sp>
            <p:sp>
              <p:nvSpPr>
                <p:cNvPr id="19" name="Subtitle 2">
                  <a:extLst>
                    <a:ext uri="{FF2B5EF4-FFF2-40B4-BE49-F238E27FC236}">
                      <a16:creationId xmlns:a16="http://schemas.microsoft.com/office/drawing/2014/main" id="{CAF71233-10B0-6C72-ED31-4923CF1A14B1}"/>
                    </a:ext>
                  </a:extLst>
                </p:cNvPr>
                <p:cNvSpPr txBox="1">
                  <a:spLocks/>
                </p:cNvSpPr>
                <p:nvPr/>
              </p:nvSpPr>
              <p:spPr>
                <a:xfrm>
                  <a:off x="343763" y="2208254"/>
                  <a:ext cx="2605435" cy="341250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spcBef>
                      <a:spcPts val="0"/>
                    </a:spcBef>
                    <a:spcAft>
                      <a:spcPts val="1200"/>
                    </a:spcAft>
                    <a:defRPr/>
                  </a:pPr>
                  <a:r>
                    <a:rPr lang="en-US" altLang="en-US" sz="1600" dirty="0">
                      <a:solidFill>
                        <a:prstClr val="black"/>
                      </a:solidFill>
                      <a:ea typeface="Sans Serif Collection" panose="020B0502040504020204" pitchFamily="34" charset="0"/>
                      <a:cs typeface="Sans Serif Collection" panose="020B0502040504020204" pitchFamily="34" charset="0"/>
                    </a:rPr>
                    <a:t>Act of using or expending resources carelessly, extravagantly, or to no purpose</a:t>
                  </a:r>
                  <a:endParaRPr lang="en-US" sz="1600" dirty="0">
                    <a:solidFill>
                      <a:prstClr val="black"/>
                    </a:solidFill>
                    <a:ea typeface="Sans Serif Collection" panose="020B0502040504020204" pitchFamily="34" charset="0"/>
                    <a:cs typeface="Sans Serif Collection" panose="020B0502040504020204" pitchFamily="34" charset="0"/>
                  </a:endParaRPr>
                </a:p>
              </p:txBody>
            </p:sp>
          </p:grpSp>
          <p:sp>
            <p:nvSpPr>
              <p:cNvPr id="13" name="TextBox 12">
                <a:extLst>
                  <a:ext uri="{FF2B5EF4-FFF2-40B4-BE49-F238E27FC236}">
                    <a16:creationId xmlns:a16="http://schemas.microsoft.com/office/drawing/2014/main" id="{32A882DE-B025-0308-3333-C84B0E5BA36D}"/>
                  </a:ext>
                </a:extLst>
              </p:cNvPr>
              <p:cNvSpPr txBox="1"/>
              <p:nvPr/>
            </p:nvSpPr>
            <p:spPr>
              <a:xfrm>
                <a:off x="228738" y="5245965"/>
                <a:ext cx="8686524" cy="707886"/>
              </a:xfrm>
              <a:prstGeom prst="rect">
                <a:avLst/>
              </a:prstGeom>
              <a:noFill/>
            </p:spPr>
            <p:txBody>
              <a:bodyPr wrap="square">
                <a:spAutoFit/>
              </a:bodyPr>
              <a:lstStyle/>
              <a:p>
                <a:pPr defTabSz="914400">
                  <a:defRPr/>
                </a:pPr>
                <a:endParaRPr lang="en-US" sz="1000" kern="0" dirty="0">
                  <a:solidFill>
                    <a:srgbClr val="000000"/>
                  </a:solidFill>
                  <a:ea typeface="Sans Serif Collection" panose="020B0502040504020204" pitchFamily="34" charset="0"/>
                  <a:cs typeface="Sans Serif Collection" panose="020B0502040504020204" pitchFamily="34" charset="0"/>
                </a:endParaRPr>
              </a:p>
              <a:p>
                <a:pPr marR="17520" defTabSz="914400">
                  <a:defRPr/>
                </a:pPr>
                <a:r>
                  <a:rPr lang="en-US" sz="1000" kern="0" dirty="0">
                    <a:solidFill>
                      <a:prstClr val="black"/>
                    </a:solidFill>
                    <a:ea typeface="Sans Serif Collection" panose="020B0502040504020204" pitchFamily="34" charset="0"/>
                    <a:cs typeface="Sans Serif Collection" panose="020B0502040504020204" pitchFamily="34" charset="0"/>
                  </a:rPr>
                  <a:t>Source: Sections 8.02 and 8.03 of “Standards for Internal Control in the Federal Government” (</a:t>
                </a:r>
                <a:r>
                  <a:rPr lang="en-US" sz="1000" i="1" kern="0" dirty="0">
                    <a:solidFill>
                      <a:prstClr val="black"/>
                    </a:solidFill>
                    <a:ea typeface="Sans Serif Collection" panose="020B0502040504020204" pitchFamily="34" charset="0"/>
                    <a:cs typeface="Sans Serif Collection" panose="020B0502040504020204" pitchFamily="34" charset="0"/>
                  </a:rPr>
                  <a:t>Green Book)</a:t>
                </a:r>
                <a:r>
                  <a:rPr lang="en-US" sz="1000" kern="0" dirty="0">
                    <a:solidFill>
                      <a:prstClr val="black"/>
                    </a:solidFill>
                    <a:ea typeface="Sans Serif Collection" panose="020B0502040504020204" pitchFamily="34" charset="0"/>
                    <a:cs typeface="Sans Serif Collection" panose="020B0502040504020204" pitchFamily="34" charset="0"/>
                  </a:rPr>
                  <a:t>, Controller General of the United States, Government Accountability Office, GAO-13-704G, September 2014 (</a:t>
                </a:r>
                <a:r>
                  <a:rPr lang="en-US" sz="1000" kern="0" dirty="0">
                    <a:solidFill>
                      <a:srgbClr val="0562C1"/>
                    </a:solidFill>
                    <a:ea typeface="Sans Serif Collection" panose="020B0502040504020204" pitchFamily="34" charset="0"/>
                    <a:cs typeface="Sans Serif Collection" panose="020B0502040504020204" pitchFamily="34" charset="0"/>
                    <a:hlinkClick r:id="rId3"/>
                  </a:rPr>
                  <a:t>http://www.gao.gov/products/GAO-14-704G</a:t>
                </a:r>
                <a:r>
                  <a:rPr lang="en-US" sz="1000" kern="0" dirty="0">
                    <a:solidFill>
                      <a:srgbClr val="000000"/>
                    </a:solidFill>
                    <a:ea typeface="Sans Serif Collection" panose="020B0502040504020204" pitchFamily="34" charset="0"/>
                    <a:cs typeface="Sans Serif Collection" panose="020B0502040504020204" pitchFamily="34" charset="0"/>
                  </a:rPr>
                  <a:t>). Also referenced by the OMB Circular A-123, Management’s Responsibility </a:t>
                </a:r>
                <a:endParaRPr lang="en-US" sz="1000" kern="0" dirty="0">
                  <a:solidFill>
                    <a:prstClr val="black"/>
                  </a:solidFill>
                  <a:ea typeface="Sans Serif Collection" panose="020B0502040504020204" pitchFamily="34" charset="0"/>
                  <a:cs typeface="Sans Serif Collection" panose="020B0502040504020204" pitchFamily="34" charset="0"/>
                </a:endParaRPr>
              </a:p>
            </p:txBody>
          </p:sp>
        </p:grpSp>
        <p:sp>
          <p:nvSpPr>
            <p:cNvPr id="9" name="Title 1">
              <a:extLst>
                <a:ext uri="{FF2B5EF4-FFF2-40B4-BE49-F238E27FC236}">
                  <a16:creationId xmlns:a16="http://schemas.microsoft.com/office/drawing/2014/main" id="{56F1C88C-5809-E0B2-F266-79DCA9D34C3C}"/>
                </a:ext>
              </a:extLst>
            </p:cNvPr>
            <p:cNvSpPr txBox="1">
              <a:spLocks/>
            </p:cNvSpPr>
            <p:nvPr/>
          </p:nvSpPr>
          <p:spPr>
            <a:xfrm>
              <a:off x="3354910" y="971534"/>
              <a:ext cx="2422077"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defRPr/>
              </a:pPr>
              <a:r>
                <a:rPr lang="en-US" sz="2000" b="1" dirty="0">
                  <a:solidFill>
                    <a:prstClr val="black"/>
                  </a:solidFill>
                  <a:latin typeface="+mn-lt"/>
                  <a:ea typeface="Sans Serif Collection" panose="020B0502040504020204" pitchFamily="34" charset="0"/>
                  <a:cs typeface="Sans Serif Collection" panose="020B0502040504020204" pitchFamily="34" charset="0"/>
                </a:rPr>
                <a:t>Abuse</a:t>
              </a:r>
            </a:p>
          </p:txBody>
        </p:sp>
        <p:sp>
          <p:nvSpPr>
            <p:cNvPr id="10" name="Title 1">
              <a:extLst>
                <a:ext uri="{FF2B5EF4-FFF2-40B4-BE49-F238E27FC236}">
                  <a16:creationId xmlns:a16="http://schemas.microsoft.com/office/drawing/2014/main" id="{4C4C6463-0E3E-F0C8-71EB-B70F98390CD6}"/>
                </a:ext>
              </a:extLst>
            </p:cNvPr>
            <p:cNvSpPr txBox="1">
              <a:spLocks/>
            </p:cNvSpPr>
            <p:nvPr/>
          </p:nvSpPr>
          <p:spPr>
            <a:xfrm>
              <a:off x="6274450" y="1005879"/>
              <a:ext cx="2422077"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defRPr/>
              </a:pPr>
              <a:r>
                <a:rPr lang="en-US" sz="2000" b="1" dirty="0">
                  <a:solidFill>
                    <a:prstClr val="black"/>
                  </a:solidFill>
                  <a:latin typeface="+mn-lt"/>
                  <a:ea typeface="Sans Serif Collection" panose="020B0502040504020204" pitchFamily="34" charset="0"/>
                  <a:cs typeface="Sans Serif Collection" panose="020B0502040504020204" pitchFamily="34" charset="0"/>
                </a:rPr>
                <a:t>Fraud</a:t>
              </a:r>
            </a:p>
          </p:txBody>
        </p:sp>
        <p:sp>
          <p:nvSpPr>
            <p:cNvPr id="11" name="Title 1">
              <a:extLst>
                <a:ext uri="{FF2B5EF4-FFF2-40B4-BE49-F238E27FC236}">
                  <a16:creationId xmlns:a16="http://schemas.microsoft.com/office/drawing/2014/main" id="{1EB31CC7-2E58-8F03-D774-518F8AB907E5}"/>
                </a:ext>
              </a:extLst>
            </p:cNvPr>
            <p:cNvSpPr txBox="1">
              <a:spLocks/>
            </p:cNvSpPr>
            <p:nvPr/>
          </p:nvSpPr>
          <p:spPr>
            <a:xfrm>
              <a:off x="329834" y="1005880"/>
              <a:ext cx="2422077"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defRPr/>
              </a:pPr>
              <a:r>
                <a:rPr lang="en-US" sz="2000" b="1" dirty="0">
                  <a:solidFill>
                    <a:prstClr val="black"/>
                  </a:solidFill>
                  <a:latin typeface="+mn-lt"/>
                  <a:ea typeface="Sans Serif Collection" panose="020B0502040504020204" pitchFamily="34" charset="0"/>
                  <a:cs typeface="Sans Serif Collection" panose="020B0502040504020204" pitchFamily="34" charset="0"/>
                </a:rPr>
                <a:t>Waste</a:t>
              </a:r>
            </a:p>
          </p:txBody>
        </p:sp>
      </p:gr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33A19-05EF-9123-EA08-4F9F741A25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0CDF3-E89D-7598-EB09-17DAD5129D5C}"/>
              </a:ext>
            </a:extLst>
          </p:cNvPr>
          <p:cNvSpPr>
            <a:spLocks noGrp="1"/>
          </p:cNvSpPr>
          <p:nvPr>
            <p:ph type="title"/>
          </p:nvPr>
        </p:nvSpPr>
        <p:spPr>
          <a:xfrm>
            <a:off x="235614" y="274638"/>
            <a:ext cx="8669690" cy="1143000"/>
          </a:xfrm>
        </p:spPr>
        <p:txBody>
          <a:bodyPr>
            <a:normAutofit fontScale="90000"/>
          </a:bodyPr>
          <a:lstStyle/>
          <a:p>
            <a:r>
              <a:rPr lang="en-US" sz="3600" b="1" dirty="0">
                <a:solidFill>
                  <a:srgbClr val="660000"/>
                </a:solidFill>
              </a:rPr>
              <a:t>The Risk Landscape: Fraud, Waste, Abuse, &amp; Fraud</a:t>
            </a:r>
            <a:endParaRPr sz="3600" b="1" dirty="0">
              <a:solidFill>
                <a:srgbClr val="660000"/>
              </a:solidFill>
            </a:endParaRPr>
          </a:p>
        </p:txBody>
      </p:sp>
      <p:sp>
        <p:nvSpPr>
          <p:cNvPr id="3" name="Slide Number Placeholder 2">
            <a:extLst>
              <a:ext uri="{FF2B5EF4-FFF2-40B4-BE49-F238E27FC236}">
                <a16:creationId xmlns:a16="http://schemas.microsoft.com/office/drawing/2014/main" id="{B8DC1520-BB71-F5C8-9F91-FA55E8140DFE}"/>
              </a:ext>
            </a:extLst>
          </p:cNvPr>
          <p:cNvSpPr>
            <a:spLocks noGrp="1"/>
          </p:cNvSpPr>
          <p:nvPr>
            <p:ph type="sldNum" sz="quarter" idx="12"/>
          </p:nvPr>
        </p:nvSpPr>
        <p:spPr/>
        <p:txBody>
          <a:bodyPr/>
          <a:lstStyle/>
          <a:p>
            <a:fld id="{C1FF6DA9-008F-8B48-92A6-B652298478BF}" type="slidenum">
              <a:rPr lang="en-US" smtClean="0"/>
              <a:t>13</a:t>
            </a:fld>
            <a:endParaRPr lang="en-US"/>
          </a:p>
        </p:txBody>
      </p:sp>
      <p:grpSp>
        <p:nvGrpSpPr>
          <p:cNvPr id="7" name="Group 6" descr="Characteristic, Intent, &amp; Scenario for Error Waste Abuse &amp; Fraud.">
            <a:extLst>
              <a:ext uri="{FF2B5EF4-FFF2-40B4-BE49-F238E27FC236}">
                <a16:creationId xmlns:a16="http://schemas.microsoft.com/office/drawing/2014/main" id="{EEF3C574-C2A9-5764-C5CA-0319E8B4CB31}"/>
              </a:ext>
              <a:ext uri="{C183D7F6-B498-43B3-948B-1728B52AA6E4}">
                <adec:decorative xmlns:adec="http://schemas.microsoft.com/office/drawing/2017/decorative" val="0"/>
              </a:ext>
            </a:extLst>
          </p:cNvPr>
          <p:cNvGrpSpPr/>
          <p:nvPr/>
        </p:nvGrpSpPr>
        <p:grpSpPr>
          <a:xfrm>
            <a:off x="235614" y="1106131"/>
            <a:ext cx="8812590" cy="4188247"/>
            <a:chOff x="235614" y="1106129"/>
            <a:chExt cx="8812590" cy="4188247"/>
          </a:xfrm>
        </p:grpSpPr>
        <p:grpSp>
          <p:nvGrpSpPr>
            <p:cNvPr id="8" name="Group 7">
              <a:extLst>
                <a:ext uri="{FF2B5EF4-FFF2-40B4-BE49-F238E27FC236}">
                  <a16:creationId xmlns:a16="http://schemas.microsoft.com/office/drawing/2014/main" id="{642287E3-FAD1-F1E1-1967-1E4708D42E89}"/>
                </a:ext>
              </a:extLst>
            </p:cNvPr>
            <p:cNvGrpSpPr/>
            <p:nvPr/>
          </p:nvGrpSpPr>
          <p:grpSpPr>
            <a:xfrm>
              <a:off x="875600" y="1256570"/>
              <a:ext cx="2038977" cy="4031709"/>
              <a:chOff x="713372" y="1256570"/>
              <a:chExt cx="2038977" cy="4031709"/>
            </a:xfrm>
          </p:grpSpPr>
          <p:sp>
            <p:nvSpPr>
              <p:cNvPr id="33" name="Rectangle 32">
                <a:extLst>
                  <a:ext uri="{FF2B5EF4-FFF2-40B4-BE49-F238E27FC236}">
                    <a16:creationId xmlns:a16="http://schemas.microsoft.com/office/drawing/2014/main" id="{C71D278F-4CB1-B410-1B02-23C7286644C5}"/>
                  </a:ext>
                </a:extLst>
              </p:cNvPr>
              <p:cNvSpPr/>
              <p:nvPr/>
            </p:nvSpPr>
            <p:spPr>
              <a:xfrm>
                <a:off x="713372" y="1256570"/>
                <a:ext cx="2038977" cy="4031709"/>
              </a:xfrm>
              <a:prstGeom prst="rect">
                <a:avLst/>
              </a:prstGeom>
              <a:solidFill>
                <a:srgbClr val="92D05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4" name="Title 1">
                <a:extLst>
                  <a:ext uri="{FF2B5EF4-FFF2-40B4-BE49-F238E27FC236}">
                    <a16:creationId xmlns:a16="http://schemas.microsoft.com/office/drawing/2014/main" id="{F8D89674-D0BA-7889-D31F-F249F1FC5452}"/>
                  </a:ext>
                </a:extLst>
              </p:cNvPr>
              <p:cNvSpPr txBox="1">
                <a:spLocks/>
              </p:cNvSpPr>
              <p:nvPr/>
            </p:nvSpPr>
            <p:spPr>
              <a:xfrm>
                <a:off x="787049" y="1265231"/>
                <a:ext cx="1889385" cy="4576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Error</a:t>
                </a:r>
              </a:p>
            </p:txBody>
          </p:sp>
          <p:sp>
            <p:nvSpPr>
              <p:cNvPr id="35" name="Subtitle 2">
                <a:extLst>
                  <a:ext uri="{FF2B5EF4-FFF2-40B4-BE49-F238E27FC236}">
                    <a16:creationId xmlns:a16="http://schemas.microsoft.com/office/drawing/2014/main" id="{94E65B33-DB08-08FF-C2C5-566348910B17}"/>
                  </a:ext>
                </a:extLst>
              </p:cNvPr>
              <p:cNvSpPr txBox="1">
                <a:spLocks/>
              </p:cNvSpPr>
              <p:nvPr/>
            </p:nvSpPr>
            <p:spPr>
              <a:xfrm>
                <a:off x="713372" y="1656898"/>
                <a:ext cx="2036739" cy="109284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Good faith effort to follow rules, unintentional mistake</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Subtitle 2">
                <a:extLst>
                  <a:ext uri="{FF2B5EF4-FFF2-40B4-BE49-F238E27FC236}">
                    <a16:creationId xmlns:a16="http://schemas.microsoft.com/office/drawing/2014/main" id="{E19DB141-ACEE-1398-960C-89372DD9C85A}"/>
                  </a:ext>
                </a:extLst>
              </p:cNvPr>
              <p:cNvSpPr txBox="1">
                <a:spLocks/>
              </p:cNvSpPr>
              <p:nvPr/>
            </p:nvSpPr>
            <p:spPr>
              <a:xfrm>
                <a:off x="713372" y="2989781"/>
                <a:ext cx="2013628" cy="775425"/>
              </a:xfrm>
              <a:prstGeom prst="rect">
                <a:avLst/>
              </a:prstGeom>
            </p:spPr>
            <p:txBody>
              <a:bodyPr vert="horz" lIns="91440" tIns="45720" rIns="91440" bIns="4572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Earnest attempt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Subtitle 2">
                <a:extLst>
                  <a:ext uri="{FF2B5EF4-FFF2-40B4-BE49-F238E27FC236}">
                    <a16:creationId xmlns:a16="http://schemas.microsoft.com/office/drawing/2014/main" id="{DEEF40A2-3CB7-75D1-A233-656C6E0668C1}"/>
                  </a:ext>
                </a:extLst>
              </p:cNvPr>
              <p:cNvSpPr txBox="1">
                <a:spLocks/>
              </p:cNvSpPr>
              <p:nvPr/>
            </p:nvSpPr>
            <p:spPr>
              <a:xfrm>
                <a:off x="713372" y="3960842"/>
                <a:ext cx="2036740" cy="101841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Business Manager processes an expense to the wrong grant account by mistake.</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CAE2F7B7-171C-4BBE-3568-0F3BCCB3AF40}"/>
                </a:ext>
              </a:extLst>
            </p:cNvPr>
            <p:cNvGrpSpPr/>
            <p:nvPr/>
          </p:nvGrpSpPr>
          <p:grpSpPr>
            <a:xfrm>
              <a:off x="2918420" y="1262666"/>
              <a:ext cx="2038976" cy="4031709"/>
              <a:chOff x="2815184" y="1262666"/>
              <a:chExt cx="2038976" cy="4031709"/>
            </a:xfrm>
          </p:grpSpPr>
          <p:grpSp>
            <p:nvGrpSpPr>
              <p:cNvPr id="27" name="Group 26">
                <a:extLst>
                  <a:ext uri="{FF2B5EF4-FFF2-40B4-BE49-F238E27FC236}">
                    <a16:creationId xmlns:a16="http://schemas.microsoft.com/office/drawing/2014/main" id="{5D1F1B03-9B38-29F8-F840-4F155B703E91}"/>
                  </a:ext>
                </a:extLst>
              </p:cNvPr>
              <p:cNvGrpSpPr/>
              <p:nvPr/>
            </p:nvGrpSpPr>
            <p:grpSpPr>
              <a:xfrm>
                <a:off x="2815184" y="1262666"/>
                <a:ext cx="2038976" cy="4031709"/>
                <a:chOff x="2815184" y="1262666"/>
                <a:chExt cx="2038976" cy="4031709"/>
              </a:xfrm>
            </p:grpSpPr>
            <p:sp>
              <p:nvSpPr>
                <p:cNvPr id="29" name="Rectangle 28">
                  <a:extLst>
                    <a:ext uri="{FF2B5EF4-FFF2-40B4-BE49-F238E27FC236}">
                      <a16:creationId xmlns:a16="http://schemas.microsoft.com/office/drawing/2014/main" id="{0D65F927-C66A-9BC6-A12F-09421F1D30AF}"/>
                    </a:ext>
                  </a:extLst>
                </p:cNvPr>
                <p:cNvSpPr/>
                <p:nvPr/>
              </p:nvSpPr>
              <p:spPr>
                <a:xfrm>
                  <a:off x="2815184" y="1262666"/>
                  <a:ext cx="2038976" cy="4031709"/>
                </a:xfrm>
                <a:prstGeom prst="rect">
                  <a:avLst/>
                </a:prstGeom>
                <a:solidFill>
                  <a:srgbClr val="FFFF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30" name="Subtitle 2">
                  <a:extLst>
                    <a:ext uri="{FF2B5EF4-FFF2-40B4-BE49-F238E27FC236}">
                      <a16:creationId xmlns:a16="http://schemas.microsoft.com/office/drawing/2014/main" id="{2DD1C464-6D1B-E415-F06F-9A050C14B1EA}"/>
                    </a:ext>
                  </a:extLst>
                </p:cNvPr>
                <p:cNvSpPr txBox="1">
                  <a:spLocks/>
                </p:cNvSpPr>
                <p:nvPr/>
              </p:nvSpPr>
              <p:spPr>
                <a:xfrm>
                  <a:off x="2833052" y="1656898"/>
                  <a:ext cx="2009919" cy="109284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Inefficiency, no personal gain, careless use of resources</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1" name="Subtitle 2">
                  <a:extLst>
                    <a:ext uri="{FF2B5EF4-FFF2-40B4-BE49-F238E27FC236}">
                      <a16:creationId xmlns:a16="http://schemas.microsoft.com/office/drawing/2014/main" id="{314AC458-F378-E5FB-B041-551C48429000}"/>
                    </a:ext>
                  </a:extLst>
                </p:cNvPr>
                <p:cNvSpPr txBox="1">
                  <a:spLocks/>
                </p:cNvSpPr>
                <p:nvPr/>
              </p:nvSpPr>
              <p:spPr>
                <a:xfrm>
                  <a:off x="2833053" y="2994617"/>
                  <a:ext cx="1986424" cy="775425"/>
                </a:xfrm>
                <a:prstGeom prst="rect">
                  <a:avLst/>
                </a:prstGeom>
              </p:spPr>
              <p:txBody>
                <a:bodyPr vert="horz" lIns="91440" tIns="45720" rIns="91440" bIns="4572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Not malicious, just inefficient</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2" name="Subtitle 2">
                  <a:extLst>
                    <a:ext uri="{FF2B5EF4-FFF2-40B4-BE49-F238E27FC236}">
                      <a16:creationId xmlns:a16="http://schemas.microsoft.com/office/drawing/2014/main" id="{8FECA42E-3EAF-3B25-C5D2-FB6D9C27CD70}"/>
                    </a:ext>
                  </a:extLst>
                </p:cNvPr>
                <p:cNvSpPr txBox="1">
                  <a:spLocks/>
                </p:cNvSpPr>
                <p:nvPr/>
              </p:nvSpPr>
              <p:spPr>
                <a:xfrm>
                  <a:off x="2833052" y="3960843"/>
                  <a:ext cx="2009919" cy="100858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Admin orders excessive supplies that go unused</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28" name="Title 1">
                <a:extLst>
                  <a:ext uri="{FF2B5EF4-FFF2-40B4-BE49-F238E27FC236}">
                    <a16:creationId xmlns:a16="http://schemas.microsoft.com/office/drawing/2014/main" id="{7B7D0F12-A127-08EF-018B-68761DF8BB9A}"/>
                  </a:ext>
                </a:extLst>
              </p:cNvPr>
              <p:cNvSpPr txBox="1">
                <a:spLocks/>
              </p:cNvSpPr>
              <p:nvPr/>
            </p:nvSpPr>
            <p:spPr>
              <a:xfrm>
                <a:off x="2864563" y="1276340"/>
                <a:ext cx="1936579" cy="4613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Waste</a:t>
                </a:r>
              </a:p>
            </p:txBody>
          </p:sp>
        </p:grpSp>
        <p:grpSp>
          <p:nvGrpSpPr>
            <p:cNvPr id="10" name="Group 9">
              <a:extLst>
                <a:ext uri="{FF2B5EF4-FFF2-40B4-BE49-F238E27FC236}">
                  <a16:creationId xmlns:a16="http://schemas.microsoft.com/office/drawing/2014/main" id="{D82545D5-315C-C2FF-938D-72541E39EB33}"/>
                </a:ext>
              </a:extLst>
            </p:cNvPr>
            <p:cNvGrpSpPr/>
            <p:nvPr/>
          </p:nvGrpSpPr>
          <p:grpSpPr>
            <a:xfrm>
              <a:off x="4949448" y="1262667"/>
              <a:ext cx="2049996" cy="4031709"/>
              <a:chOff x="4912578" y="1262667"/>
              <a:chExt cx="2049996" cy="4031709"/>
            </a:xfrm>
          </p:grpSpPr>
          <p:sp>
            <p:nvSpPr>
              <p:cNvPr id="22" name="Rectangle 21">
                <a:extLst>
                  <a:ext uri="{FF2B5EF4-FFF2-40B4-BE49-F238E27FC236}">
                    <a16:creationId xmlns:a16="http://schemas.microsoft.com/office/drawing/2014/main" id="{BDA961C1-192A-E81E-6DE2-75C3DA6FC4AC}"/>
                  </a:ext>
                </a:extLst>
              </p:cNvPr>
              <p:cNvSpPr/>
              <p:nvPr/>
            </p:nvSpPr>
            <p:spPr>
              <a:xfrm>
                <a:off x="4918886" y="1262667"/>
                <a:ext cx="2038975" cy="4031709"/>
              </a:xfrm>
              <a:prstGeom prst="rect">
                <a:avLst/>
              </a:prstGeom>
              <a:solidFill>
                <a:srgbClr val="FFC000">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23" name="Title 1">
                <a:extLst>
                  <a:ext uri="{FF2B5EF4-FFF2-40B4-BE49-F238E27FC236}">
                    <a16:creationId xmlns:a16="http://schemas.microsoft.com/office/drawing/2014/main" id="{BBDB3833-120F-E9D7-4C90-C24478A2D4B6}"/>
                  </a:ext>
                </a:extLst>
              </p:cNvPr>
              <p:cNvSpPr txBox="1">
                <a:spLocks/>
              </p:cNvSpPr>
              <p:nvPr/>
            </p:nvSpPr>
            <p:spPr>
              <a:xfrm>
                <a:off x="4962423" y="1276804"/>
                <a:ext cx="1936579" cy="45964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Abuse</a:t>
                </a:r>
              </a:p>
            </p:txBody>
          </p:sp>
          <p:sp>
            <p:nvSpPr>
              <p:cNvPr id="24" name="Subtitle 2">
                <a:extLst>
                  <a:ext uri="{FF2B5EF4-FFF2-40B4-BE49-F238E27FC236}">
                    <a16:creationId xmlns:a16="http://schemas.microsoft.com/office/drawing/2014/main" id="{43077006-5325-BFC5-78AF-A7615AE7BA04}"/>
                  </a:ext>
                </a:extLst>
              </p:cNvPr>
              <p:cNvSpPr txBox="1">
                <a:spLocks/>
              </p:cNvSpPr>
              <p:nvPr/>
            </p:nvSpPr>
            <p:spPr>
              <a:xfrm>
                <a:off x="4918887" y="1656898"/>
                <a:ext cx="2043687" cy="109284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Regular self-benefit at MSU’s expense, unethical but not illegal</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5" name="Subtitle 2">
                <a:extLst>
                  <a:ext uri="{FF2B5EF4-FFF2-40B4-BE49-F238E27FC236}">
                    <a16:creationId xmlns:a16="http://schemas.microsoft.com/office/drawing/2014/main" id="{E3ECC635-D1A2-B094-EBF4-A1D6188A5EEF}"/>
                  </a:ext>
                </a:extLst>
              </p:cNvPr>
              <p:cNvSpPr txBox="1">
                <a:spLocks/>
              </p:cNvSpPr>
              <p:nvPr/>
            </p:nvSpPr>
            <p:spPr>
              <a:xfrm>
                <a:off x="4912579" y="3001994"/>
                <a:ext cx="1986424" cy="775425"/>
              </a:xfrm>
              <a:prstGeom prst="rect">
                <a:avLst/>
              </a:prstGeom>
            </p:spPr>
            <p:txBody>
              <a:bodyPr vert="horz" lIns="91440" tIns="45720" rIns="91440" bIns="4572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Self-interest, unethical but </a:t>
                </a:r>
                <a:r>
                  <a:rPr lang="en-US" altLang="en-US" sz="1600">
                    <a:solidFill>
                      <a:schemeClr val="tx1"/>
                    </a:solidFill>
                    <a:latin typeface="Calibri" panose="020F0502020204030204" pitchFamily="34" charset="0"/>
                    <a:ea typeface="Calibri" panose="020F0502020204030204" pitchFamily="34" charset="0"/>
                    <a:cs typeface="Calibri" panose="020F0502020204030204" pitchFamily="34" charset="0"/>
                  </a:rPr>
                  <a:t>not illegal</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Subtitle 2">
                <a:extLst>
                  <a:ext uri="{FF2B5EF4-FFF2-40B4-BE49-F238E27FC236}">
                    <a16:creationId xmlns:a16="http://schemas.microsoft.com/office/drawing/2014/main" id="{9A8D6B78-270A-0B14-6CDA-470A312B5675}"/>
                  </a:ext>
                </a:extLst>
              </p:cNvPr>
              <p:cNvSpPr txBox="1">
                <a:spLocks/>
              </p:cNvSpPr>
              <p:nvPr/>
            </p:nvSpPr>
            <p:spPr>
              <a:xfrm>
                <a:off x="4912578" y="3960844"/>
                <a:ext cx="2038974" cy="101595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Dept Head takes frequent trips to desirable locations with minimal benefit to MSU</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524A0A53-27BC-DE64-83AD-515592C71814}"/>
                </a:ext>
              </a:extLst>
            </p:cNvPr>
            <p:cNvGrpSpPr/>
            <p:nvPr/>
          </p:nvGrpSpPr>
          <p:grpSpPr>
            <a:xfrm>
              <a:off x="6998208" y="1262667"/>
              <a:ext cx="2049996" cy="4031709"/>
              <a:chOff x="6998208" y="1262667"/>
              <a:chExt cx="2049996" cy="4031709"/>
            </a:xfrm>
          </p:grpSpPr>
          <p:sp>
            <p:nvSpPr>
              <p:cNvPr id="17" name="Rectangle 16">
                <a:extLst>
                  <a:ext uri="{FF2B5EF4-FFF2-40B4-BE49-F238E27FC236}">
                    <a16:creationId xmlns:a16="http://schemas.microsoft.com/office/drawing/2014/main" id="{C1B96304-7340-B03B-47C3-E0EE6C8525F4}"/>
                  </a:ext>
                </a:extLst>
              </p:cNvPr>
              <p:cNvSpPr/>
              <p:nvPr/>
            </p:nvSpPr>
            <p:spPr>
              <a:xfrm>
                <a:off x="6998208" y="1262667"/>
                <a:ext cx="2038974" cy="4031709"/>
              </a:xfrm>
              <a:prstGeom prst="rect">
                <a:avLst/>
              </a:prstGeom>
              <a:solidFill>
                <a:srgbClr val="CC0000">
                  <a:alpha val="3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ea typeface="Calibri" panose="020F0502020204030204" pitchFamily="34" charset="0"/>
                  <a:cs typeface="Calibri" panose="020F0502020204030204" pitchFamily="34" charset="0"/>
                </a:endParaRPr>
              </a:p>
            </p:txBody>
          </p:sp>
          <p:sp>
            <p:nvSpPr>
              <p:cNvPr id="18" name="Title 1">
                <a:extLst>
                  <a:ext uri="{FF2B5EF4-FFF2-40B4-BE49-F238E27FC236}">
                    <a16:creationId xmlns:a16="http://schemas.microsoft.com/office/drawing/2014/main" id="{281510A9-B320-AA78-F37A-D324F51EFA70}"/>
                  </a:ext>
                </a:extLst>
              </p:cNvPr>
              <p:cNvSpPr txBox="1">
                <a:spLocks/>
              </p:cNvSpPr>
              <p:nvPr/>
            </p:nvSpPr>
            <p:spPr>
              <a:xfrm>
                <a:off x="7003871" y="1280160"/>
                <a:ext cx="2027414" cy="391791"/>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Fraud</a:t>
                </a:r>
              </a:p>
            </p:txBody>
          </p:sp>
          <p:sp>
            <p:nvSpPr>
              <p:cNvPr id="19" name="Subtitle 2">
                <a:extLst>
                  <a:ext uri="{FF2B5EF4-FFF2-40B4-BE49-F238E27FC236}">
                    <a16:creationId xmlns:a16="http://schemas.microsoft.com/office/drawing/2014/main" id="{36CF6B6B-352A-C3A7-ED78-3D344B9D6FC0}"/>
                  </a:ext>
                </a:extLst>
              </p:cNvPr>
              <p:cNvSpPr txBox="1">
                <a:spLocks/>
              </p:cNvSpPr>
              <p:nvPr/>
            </p:nvSpPr>
            <p:spPr>
              <a:xfrm>
                <a:off x="7012419" y="1656898"/>
                <a:ext cx="2035785" cy="109284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Deliberate deception, illegal activity</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Subtitle 2">
                <a:extLst>
                  <a:ext uri="{FF2B5EF4-FFF2-40B4-BE49-F238E27FC236}">
                    <a16:creationId xmlns:a16="http://schemas.microsoft.com/office/drawing/2014/main" id="{925180A9-3333-A269-CFA4-004FC3BBC73D}"/>
                  </a:ext>
                </a:extLst>
              </p:cNvPr>
              <p:cNvSpPr txBox="1">
                <a:spLocks/>
              </p:cNvSpPr>
              <p:nvPr/>
            </p:nvSpPr>
            <p:spPr>
              <a:xfrm>
                <a:off x="7012419" y="2994617"/>
                <a:ext cx="1936579" cy="775425"/>
              </a:xfrm>
              <a:prstGeom prst="rect">
                <a:avLst/>
              </a:prstGeom>
            </p:spPr>
            <p:txBody>
              <a:bodyPr vert="horz" lIns="91440" tIns="45720" rIns="91440" bIns="45720" rtlCol="0" anchor="t" anchorCtr="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Criminal attempt for personal gain</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Subtitle 2">
                <a:extLst>
                  <a:ext uri="{FF2B5EF4-FFF2-40B4-BE49-F238E27FC236}">
                    <a16:creationId xmlns:a16="http://schemas.microsoft.com/office/drawing/2014/main" id="{A2DB1331-9BD9-8794-07AC-AA95B4373AF9}"/>
                  </a:ext>
                </a:extLst>
              </p:cNvPr>
              <p:cNvSpPr txBox="1">
                <a:spLocks/>
              </p:cNvSpPr>
              <p:nvPr/>
            </p:nvSpPr>
            <p:spPr>
              <a:xfrm>
                <a:off x="6998208" y="3960844"/>
                <a:ext cx="2033077" cy="1008579"/>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spcBef>
                    <a:spcPts val="0"/>
                  </a:spcBef>
                  <a:spcAft>
                    <a:spcPts val="1200"/>
                  </a:spcAft>
                </a:pPr>
                <a:r>
                  <a:rPr lang="en-US" altLang="en-US" sz="1600" dirty="0">
                    <a:solidFill>
                      <a:schemeClr val="tx1"/>
                    </a:solidFill>
                    <a:latin typeface="Calibri" panose="020F0502020204030204" pitchFamily="34" charset="0"/>
                    <a:ea typeface="Calibri" panose="020F0502020204030204" pitchFamily="34" charset="0"/>
                    <a:cs typeface="Calibri" panose="020F0502020204030204" pitchFamily="34" charset="0"/>
                  </a:rPr>
                  <a:t>Faculty member submits fake travel expenses for a conference they did not attend</a:t>
                </a:r>
                <a:endParaRPr lang="en-US" sz="16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12" name="Title 1">
              <a:extLst>
                <a:ext uri="{FF2B5EF4-FFF2-40B4-BE49-F238E27FC236}">
                  <a16:creationId xmlns:a16="http://schemas.microsoft.com/office/drawing/2014/main" id="{7EBFE94C-CEC6-D36E-D875-895B98BC146E}"/>
                </a:ext>
              </a:extLst>
            </p:cNvPr>
            <p:cNvSpPr txBox="1">
              <a:spLocks/>
            </p:cNvSpPr>
            <p:nvPr/>
          </p:nvSpPr>
          <p:spPr>
            <a:xfrm rot="16200000">
              <a:off x="-105338" y="4364220"/>
              <a:ext cx="1148252" cy="4576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Scenario</a:t>
              </a:r>
            </a:p>
          </p:txBody>
        </p:sp>
        <p:sp>
          <p:nvSpPr>
            <p:cNvPr id="13" name="Title 1">
              <a:extLst>
                <a:ext uri="{FF2B5EF4-FFF2-40B4-BE49-F238E27FC236}">
                  <a16:creationId xmlns:a16="http://schemas.microsoft.com/office/drawing/2014/main" id="{0FE5FFEC-9139-E948-52A3-D7EEF7DE43AE}"/>
                </a:ext>
              </a:extLst>
            </p:cNvPr>
            <p:cNvSpPr txBox="1">
              <a:spLocks/>
            </p:cNvSpPr>
            <p:nvPr/>
          </p:nvSpPr>
          <p:spPr>
            <a:xfrm rot="16200000">
              <a:off x="-109672" y="3013858"/>
              <a:ext cx="1148252" cy="4576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Intent</a:t>
              </a:r>
            </a:p>
          </p:txBody>
        </p:sp>
        <p:sp>
          <p:nvSpPr>
            <p:cNvPr id="14" name="Title 1">
              <a:extLst>
                <a:ext uri="{FF2B5EF4-FFF2-40B4-BE49-F238E27FC236}">
                  <a16:creationId xmlns:a16="http://schemas.microsoft.com/office/drawing/2014/main" id="{7BADEF83-D797-2F1E-17D9-A3355E876537}"/>
                </a:ext>
              </a:extLst>
            </p:cNvPr>
            <p:cNvSpPr txBox="1">
              <a:spLocks/>
            </p:cNvSpPr>
            <p:nvPr/>
          </p:nvSpPr>
          <p:spPr>
            <a:xfrm rot="16200000">
              <a:off x="-354272" y="1699098"/>
              <a:ext cx="1643618" cy="45768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Characteristic</a:t>
              </a:r>
            </a:p>
          </p:txBody>
        </p:sp>
        <p:cxnSp>
          <p:nvCxnSpPr>
            <p:cNvPr id="15" name="Straight Connector 14">
              <a:extLst>
                <a:ext uri="{FF2B5EF4-FFF2-40B4-BE49-F238E27FC236}">
                  <a16:creationId xmlns:a16="http://schemas.microsoft.com/office/drawing/2014/main" id="{500A430E-6593-D496-F05A-E65885D438B3}"/>
                </a:ext>
              </a:extLst>
            </p:cNvPr>
            <p:cNvCxnSpPr/>
            <p:nvPr/>
          </p:nvCxnSpPr>
          <p:spPr>
            <a:xfrm>
              <a:off x="235614" y="2749747"/>
              <a:ext cx="881259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7264BA4-B63C-1E63-18BD-994C5042183D}"/>
                </a:ext>
              </a:extLst>
            </p:cNvPr>
            <p:cNvCxnSpPr/>
            <p:nvPr/>
          </p:nvCxnSpPr>
          <p:spPr>
            <a:xfrm>
              <a:off x="235614" y="3813538"/>
              <a:ext cx="881259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4" name="Rectangle 3">
            <a:extLst>
              <a:ext uri="{FF2B5EF4-FFF2-40B4-BE49-F238E27FC236}">
                <a16:creationId xmlns:a16="http://schemas.microsoft.com/office/drawing/2014/main" id="{4B2A544B-58EA-BF0C-5CDC-5C420F2642F4}"/>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701197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660000"/>
                </a:solidFill>
              </a:rPr>
              <a:t>Responsibility (Fraud, Waste, &amp; Abuse)</a:t>
            </a:r>
          </a:p>
        </p:txBody>
      </p:sp>
      <p:sp>
        <p:nvSpPr>
          <p:cNvPr id="11" name="TextBox 10">
            <a:extLst>
              <a:ext uri="{FF2B5EF4-FFF2-40B4-BE49-F238E27FC236}">
                <a16:creationId xmlns:a16="http://schemas.microsoft.com/office/drawing/2014/main" id="{DB4E6D97-E13C-4D85-A230-A9D1BB1157FC}"/>
              </a:ext>
            </a:extLst>
          </p:cNvPr>
          <p:cNvSpPr txBox="1"/>
          <p:nvPr/>
        </p:nvSpPr>
        <p:spPr>
          <a:xfrm>
            <a:off x="228739" y="1417638"/>
            <a:ext cx="2723470" cy="2831544"/>
          </a:xfrm>
          <a:prstGeom prst="rect">
            <a:avLst/>
          </a:prstGeom>
          <a:noFill/>
        </p:spPr>
        <p:txBody>
          <a:bodyPr wrap="square" rtlCol="0">
            <a:spAutoFit/>
          </a:bodyPr>
          <a:lstStyle/>
          <a:p>
            <a:pPr algn="ctr"/>
            <a:r>
              <a:rPr lang="en-US" sz="2000" b="1" dirty="0">
                <a:solidFill>
                  <a:srgbClr val="5E091A"/>
                </a:solidFill>
              </a:rPr>
              <a:t>University </a:t>
            </a:r>
          </a:p>
          <a:p>
            <a:pPr algn="ctr"/>
            <a:r>
              <a:rPr lang="en-US" sz="2000" b="1" dirty="0">
                <a:solidFill>
                  <a:srgbClr val="5E091A"/>
                </a:solidFill>
              </a:rPr>
              <a:t>Administration</a:t>
            </a:r>
          </a:p>
          <a:p>
            <a:endParaRPr lang="en-US" dirty="0"/>
          </a:p>
          <a:p>
            <a:r>
              <a:rPr lang="en-US" altLang="en-US" sz="1700" dirty="0">
                <a:ea typeface="Sans Serif Collection" panose="020B0502040504020204" pitchFamily="34" charset="0"/>
                <a:cs typeface="Sans Serif Collection" panose="020B0502040504020204" pitchFamily="34" charset="0"/>
              </a:rPr>
              <a:t>Responsible for establishing and maintaining strong controls to prevent and detect fraud, waste, and abuse while fostering an ethical culture.</a:t>
            </a:r>
            <a:endParaRPr lang="en-US" sz="1700" dirty="0">
              <a:ea typeface="Sans Serif Collection" panose="020B0502040504020204" pitchFamily="34" charset="0"/>
              <a:cs typeface="Sans Serif Collection" panose="020B0502040504020204" pitchFamily="34" charset="0"/>
            </a:endParaRPr>
          </a:p>
          <a:p>
            <a:endParaRPr lang="en-US" dirty="0"/>
          </a:p>
        </p:txBody>
      </p:sp>
      <p:sp>
        <p:nvSpPr>
          <p:cNvPr id="12" name="TextBox 11">
            <a:extLst>
              <a:ext uri="{FF2B5EF4-FFF2-40B4-BE49-F238E27FC236}">
                <a16:creationId xmlns:a16="http://schemas.microsoft.com/office/drawing/2014/main" id="{E6E14AAF-24E3-9739-0598-C7719C0B77AF}"/>
              </a:ext>
            </a:extLst>
          </p:cNvPr>
          <p:cNvSpPr txBox="1"/>
          <p:nvPr/>
        </p:nvSpPr>
        <p:spPr>
          <a:xfrm>
            <a:off x="3210265" y="1417638"/>
            <a:ext cx="2723470" cy="2569934"/>
          </a:xfrm>
          <a:prstGeom prst="rect">
            <a:avLst/>
          </a:prstGeom>
          <a:noFill/>
        </p:spPr>
        <p:txBody>
          <a:bodyPr wrap="square" rtlCol="0">
            <a:spAutoFit/>
          </a:bodyPr>
          <a:lstStyle/>
          <a:p>
            <a:pPr algn="ctr"/>
            <a:r>
              <a:rPr lang="en-US" sz="2000" b="1" dirty="0">
                <a:solidFill>
                  <a:srgbClr val="5E091A"/>
                </a:solidFill>
              </a:rPr>
              <a:t>University </a:t>
            </a:r>
          </a:p>
          <a:p>
            <a:pPr algn="ctr"/>
            <a:r>
              <a:rPr lang="en-US" sz="2000" b="1" dirty="0">
                <a:solidFill>
                  <a:srgbClr val="5E091A"/>
                </a:solidFill>
              </a:rPr>
              <a:t>Employees</a:t>
            </a:r>
          </a:p>
          <a:p>
            <a:endParaRPr lang="en-US" dirty="0"/>
          </a:p>
          <a:p>
            <a:r>
              <a:rPr lang="en-US" altLang="en-US" sz="1700" dirty="0">
                <a:ea typeface="Sans Serif Collection" panose="020B0502040504020204" pitchFamily="34" charset="0"/>
                <a:cs typeface="Sans Serif Collection" panose="020B0502040504020204" pitchFamily="34" charset="0"/>
              </a:rPr>
              <a:t>Expected to uphold ethics, follow established controls, and report suspected fraud, waste, and abuse to leadership or Internal Audit.</a:t>
            </a:r>
          </a:p>
          <a:p>
            <a:endParaRPr lang="en-US" dirty="0"/>
          </a:p>
        </p:txBody>
      </p:sp>
      <p:sp>
        <p:nvSpPr>
          <p:cNvPr id="13" name="TextBox 12">
            <a:extLst>
              <a:ext uri="{FF2B5EF4-FFF2-40B4-BE49-F238E27FC236}">
                <a16:creationId xmlns:a16="http://schemas.microsoft.com/office/drawing/2014/main" id="{19B131E9-E884-1159-2964-A74B726B5DC3}"/>
              </a:ext>
            </a:extLst>
          </p:cNvPr>
          <p:cNvSpPr txBox="1"/>
          <p:nvPr/>
        </p:nvSpPr>
        <p:spPr>
          <a:xfrm>
            <a:off x="6181927" y="1417638"/>
            <a:ext cx="2723470" cy="3862596"/>
          </a:xfrm>
          <a:prstGeom prst="rect">
            <a:avLst/>
          </a:prstGeom>
          <a:noFill/>
        </p:spPr>
        <p:txBody>
          <a:bodyPr wrap="square" rtlCol="0">
            <a:spAutoFit/>
          </a:bodyPr>
          <a:lstStyle/>
          <a:p>
            <a:pPr algn="ctr"/>
            <a:r>
              <a:rPr lang="en-US" sz="2000" b="1" dirty="0">
                <a:solidFill>
                  <a:srgbClr val="5E091A"/>
                </a:solidFill>
              </a:rPr>
              <a:t>University </a:t>
            </a:r>
          </a:p>
          <a:p>
            <a:pPr algn="ctr"/>
            <a:r>
              <a:rPr lang="en-US" sz="2000" b="1" dirty="0">
                <a:solidFill>
                  <a:srgbClr val="5E091A"/>
                </a:solidFill>
              </a:rPr>
              <a:t>Internal Audit</a:t>
            </a:r>
          </a:p>
          <a:p>
            <a:endParaRPr lang="en-US" dirty="0"/>
          </a:p>
          <a:p>
            <a:r>
              <a:rPr lang="en-US" altLang="en-US" sz="1700" dirty="0">
                <a:ea typeface="Sans Serif Collection" panose="020B0502040504020204" pitchFamily="34" charset="0"/>
                <a:cs typeface="Sans Serif Collection" panose="020B0502040504020204" pitchFamily="34" charset="0"/>
              </a:rPr>
              <a:t>Evaluates the effectiveness of controls to prevent or detect fraud, waste, and abuse. Provides assurance that controls work as intended but does not directly prevent fraud. </a:t>
            </a:r>
          </a:p>
          <a:p>
            <a:endParaRPr lang="en-US" altLang="en-US" sz="1700" dirty="0">
              <a:ea typeface="Sans Serif Collection" panose="020B0502040504020204" pitchFamily="34" charset="0"/>
              <a:cs typeface="Sans Serif Collection" panose="020B0502040504020204" pitchFamily="34" charset="0"/>
            </a:endParaRPr>
          </a:p>
          <a:p>
            <a:r>
              <a:rPr lang="en-US" altLang="en-US" sz="1700" b="1" dirty="0">
                <a:ea typeface="Sans Serif Collection" panose="020B0502040504020204" pitchFamily="34" charset="0"/>
                <a:cs typeface="Sans Serif Collection" panose="020B0502040504020204" pitchFamily="34" charset="0"/>
              </a:rPr>
              <a:t>IIA Standard 9.1 </a:t>
            </a:r>
            <a:r>
              <a:rPr lang="en-US" altLang="en-US" sz="1700" dirty="0">
                <a:ea typeface="Sans Serif Collection" panose="020B0502040504020204" pitchFamily="34" charset="0"/>
                <a:cs typeface="Sans Serif Collection" panose="020B0502040504020204" pitchFamily="34" charset="0"/>
              </a:rPr>
              <a:t>requires them to assess fraud risk management.</a:t>
            </a:r>
            <a:endParaRPr lang="en-US" dirty="0"/>
          </a:p>
        </p:txBody>
      </p:sp>
      <p:sp>
        <p:nvSpPr>
          <p:cNvPr id="3" name="Slide Number Placeholder 2">
            <a:extLst>
              <a:ext uri="{FF2B5EF4-FFF2-40B4-BE49-F238E27FC236}">
                <a16:creationId xmlns:a16="http://schemas.microsoft.com/office/drawing/2014/main" id="{EDD3A50E-4CF4-85B9-A43B-64A5E5CEE557}"/>
              </a:ext>
            </a:extLst>
          </p:cNvPr>
          <p:cNvSpPr>
            <a:spLocks noGrp="1"/>
          </p:cNvSpPr>
          <p:nvPr>
            <p:ph type="sldNum" sz="quarter" idx="12"/>
          </p:nvPr>
        </p:nvSpPr>
        <p:spPr/>
        <p:txBody>
          <a:bodyPr/>
          <a:lstStyle/>
          <a:p>
            <a:fld id="{C1FF6DA9-008F-8B48-92A6-B652298478BF}" type="slidenum">
              <a:rPr lang="en-US" smtClean="0"/>
              <a:t>14</a:t>
            </a:fld>
            <a:endParaRPr lang="en-US"/>
          </a:p>
        </p:txBody>
      </p:sp>
      <p:grpSp>
        <p:nvGrpSpPr>
          <p:cNvPr id="7" name="Group 6">
            <a:extLst>
              <a:ext uri="{FF2B5EF4-FFF2-40B4-BE49-F238E27FC236}">
                <a16:creationId xmlns:a16="http://schemas.microsoft.com/office/drawing/2014/main" id="{B211C61E-2C8E-EC96-5CAA-DE68ECCDD85F}"/>
              </a:ext>
              <a:ext uri="{C183D7F6-B498-43B3-948B-1728B52AA6E4}">
                <adec:decorative xmlns:adec="http://schemas.microsoft.com/office/drawing/2017/decorative" val="1"/>
              </a:ext>
            </a:extLst>
          </p:cNvPr>
          <p:cNvGrpSpPr/>
          <p:nvPr/>
        </p:nvGrpSpPr>
        <p:grpSpPr>
          <a:xfrm>
            <a:off x="209008" y="1262668"/>
            <a:ext cx="8706254" cy="4711413"/>
            <a:chOff x="209008" y="1262666"/>
            <a:chExt cx="8706254" cy="4711413"/>
          </a:xfrm>
        </p:grpSpPr>
        <p:sp>
          <p:nvSpPr>
            <p:cNvPr id="8" name="Rectangle 7">
              <a:extLst>
                <a:ext uri="{FF2B5EF4-FFF2-40B4-BE49-F238E27FC236}">
                  <a16:creationId xmlns:a16="http://schemas.microsoft.com/office/drawing/2014/main" id="{228782DB-B276-6398-F897-4DC3751F2FE1}"/>
                </a:ext>
              </a:extLst>
            </p:cNvPr>
            <p:cNvSpPr/>
            <p:nvPr/>
          </p:nvSpPr>
          <p:spPr>
            <a:xfrm>
              <a:off x="6172062" y="1262667"/>
              <a:ext cx="2743200" cy="4711412"/>
            </a:xfrm>
            <a:prstGeom prst="rect">
              <a:avLst/>
            </a:prstGeom>
            <a:solidFill>
              <a:srgbClr val="5E091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a typeface="Sans Serif Collection" panose="020B0502040504020204" pitchFamily="34" charset="0"/>
                <a:cs typeface="Sans Serif Collection" panose="020B0502040504020204" pitchFamily="34" charset="0"/>
              </a:endParaRPr>
            </a:p>
          </p:txBody>
        </p:sp>
        <p:sp>
          <p:nvSpPr>
            <p:cNvPr id="9" name="Rectangle 8">
              <a:extLst>
                <a:ext uri="{FF2B5EF4-FFF2-40B4-BE49-F238E27FC236}">
                  <a16:creationId xmlns:a16="http://schemas.microsoft.com/office/drawing/2014/main" id="{4DC80339-34B2-30AC-7651-72B3630A3576}"/>
                </a:ext>
              </a:extLst>
            </p:cNvPr>
            <p:cNvSpPr/>
            <p:nvPr/>
          </p:nvSpPr>
          <p:spPr>
            <a:xfrm>
              <a:off x="3190535" y="1262667"/>
              <a:ext cx="2743200" cy="4711412"/>
            </a:xfrm>
            <a:prstGeom prst="rect">
              <a:avLst/>
            </a:prstGeom>
            <a:solidFill>
              <a:srgbClr val="5E091A">
                <a:alpha val="1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a typeface="Sans Serif Collection" panose="020B0502040504020204" pitchFamily="34" charset="0"/>
                <a:cs typeface="Sans Serif Collection" panose="020B0502040504020204" pitchFamily="34" charset="0"/>
              </a:endParaRPr>
            </a:p>
          </p:txBody>
        </p:sp>
        <p:sp>
          <p:nvSpPr>
            <p:cNvPr id="10" name="Rectangle 9">
              <a:extLst>
                <a:ext uri="{FF2B5EF4-FFF2-40B4-BE49-F238E27FC236}">
                  <a16:creationId xmlns:a16="http://schemas.microsoft.com/office/drawing/2014/main" id="{50A589F8-5BC4-F4B0-D50E-6023569382A5}"/>
                </a:ext>
              </a:extLst>
            </p:cNvPr>
            <p:cNvSpPr/>
            <p:nvPr/>
          </p:nvSpPr>
          <p:spPr>
            <a:xfrm>
              <a:off x="209008" y="1262666"/>
              <a:ext cx="2743200" cy="4711413"/>
            </a:xfrm>
            <a:prstGeom prst="rect">
              <a:avLst/>
            </a:prstGeom>
            <a:solidFill>
              <a:srgbClr val="5E091A">
                <a:alpha val="10196"/>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a typeface="Sans Serif Collection" panose="020B0502040504020204" pitchFamily="34" charset="0"/>
                <a:cs typeface="Sans Serif Collection" panose="020B0502040504020204" pitchFamily="34" charset="0"/>
              </a:endParaRPr>
            </a:p>
          </p:txBody>
        </p:sp>
      </p:gr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The Fraud Triangle</a:t>
            </a:r>
          </a:p>
        </p:txBody>
      </p:sp>
      <p:sp>
        <p:nvSpPr>
          <p:cNvPr id="3" name="Content Placeholder 2"/>
          <p:cNvSpPr>
            <a:spLocks noGrp="1"/>
          </p:cNvSpPr>
          <p:nvPr>
            <p:ph idx="1"/>
          </p:nvPr>
        </p:nvSpPr>
        <p:spPr/>
        <p:txBody>
          <a:bodyPr>
            <a:normAutofit/>
          </a:bodyPr>
          <a:lstStyle/>
          <a:p>
            <a:r>
              <a:rPr sz="2000" b="1" dirty="0">
                <a:solidFill>
                  <a:srgbClr val="373737"/>
                </a:solidFill>
              </a:rPr>
              <a:t>Pressure: Financial or personal stress</a:t>
            </a:r>
            <a:endParaRPr lang="en-US" sz="2000" b="1" dirty="0">
              <a:solidFill>
                <a:srgbClr val="373737"/>
              </a:solidFill>
            </a:endParaRPr>
          </a:p>
          <a:p>
            <a:pPr lvl="1"/>
            <a:r>
              <a:rPr lang="en-US" sz="1600" dirty="0">
                <a:solidFill>
                  <a:srgbClr val="373737"/>
                </a:solidFill>
              </a:rPr>
              <a:t>Living beyond means or facing financial hardship</a:t>
            </a:r>
          </a:p>
          <a:p>
            <a:pPr lvl="1"/>
            <a:r>
              <a:rPr lang="en-US" sz="1600" dirty="0">
                <a:solidFill>
                  <a:srgbClr val="373737"/>
                </a:solidFill>
              </a:rPr>
              <a:t>Personal crises or costly habits (divorce, gambling, drugs, etc.).</a:t>
            </a:r>
          </a:p>
          <a:p>
            <a:r>
              <a:rPr lang="en-US" sz="2000" b="1" dirty="0">
                <a:solidFill>
                  <a:srgbClr val="373737"/>
                </a:solidFill>
              </a:rPr>
              <a:t>Opportunity: The ability to commit fraud</a:t>
            </a:r>
          </a:p>
          <a:p>
            <a:pPr lvl="1"/>
            <a:r>
              <a:rPr lang="en-US" sz="1600" dirty="0">
                <a:solidFill>
                  <a:srgbClr val="373737"/>
                </a:solidFill>
              </a:rPr>
              <a:t>Ineffective controls or poor oversight</a:t>
            </a:r>
          </a:p>
          <a:p>
            <a:pPr lvl="1"/>
            <a:r>
              <a:rPr lang="en-US" sz="1600" dirty="0">
                <a:solidFill>
                  <a:srgbClr val="373737"/>
                </a:solidFill>
              </a:rPr>
              <a:t>Lack of reconciliations or management review</a:t>
            </a:r>
          </a:p>
          <a:p>
            <a:pPr lvl="1"/>
            <a:r>
              <a:rPr lang="en-US" sz="1600" dirty="0">
                <a:solidFill>
                  <a:srgbClr val="373737"/>
                </a:solidFill>
              </a:rPr>
              <a:t>Belief they won’t be caught</a:t>
            </a:r>
          </a:p>
          <a:p>
            <a:r>
              <a:rPr sz="2000" b="1" dirty="0">
                <a:solidFill>
                  <a:srgbClr val="373737"/>
                </a:solidFill>
              </a:rPr>
              <a:t>Rationalization: “I’ll pay it back”</a:t>
            </a:r>
            <a:endParaRPr lang="en-US" sz="2000" b="1" dirty="0">
              <a:solidFill>
                <a:srgbClr val="373737"/>
              </a:solidFill>
            </a:endParaRPr>
          </a:p>
          <a:p>
            <a:pPr lvl="1"/>
            <a:r>
              <a:rPr lang="en-US" sz="1600" dirty="0">
                <a:solidFill>
                  <a:srgbClr val="373737"/>
                </a:solidFill>
              </a:rPr>
              <a:t>Justifies actions to help loved ones or “borrow” temporarily</a:t>
            </a:r>
          </a:p>
          <a:p>
            <a:pPr lvl="1"/>
            <a:r>
              <a:rPr lang="en-US" sz="1600" dirty="0">
                <a:solidFill>
                  <a:srgbClr val="373737"/>
                </a:solidFill>
              </a:rPr>
              <a:t>Feels trapped or believes the organization “owes them”</a:t>
            </a:r>
          </a:p>
          <a:p>
            <a:pPr lvl="1"/>
            <a:endParaRPr sz="1600" dirty="0">
              <a:solidFill>
                <a:srgbClr val="373737"/>
              </a:solidFill>
            </a:endParaRPr>
          </a:p>
        </p:txBody>
      </p:sp>
      <p:grpSp>
        <p:nvGrpSpPr>
          <p:cNvPr id="5" name="Group 4" descr="An image of the Fraud Triangle.">
            <a:extLst>
              <a:ext uri="{FF2B5EF4-FFF2-40B4-BE49-F238E27FC236}">
                <a16:creationId xmlns:a16="http://schemas.microsoft.com/office/drawing/2014/main" id="{B2E36B5C-69C1-1705-6A3C-29C0EADC2A7C}"/>
              </a:ext>
            </a:extLst>
          </p:cNvPr>
          <p:cNvGrpSpPr/>
          <p:nvPr/>
        </p:nvGrpSpPr>
        <p:grpSpPr>
          <a:xfrm>
            <a:off x="6383025" y="3931310"/>
            <a:ext cx="2432689" cy="2459613"/>
            <a:chOff x="6781800" y="2821905"/>
            <a:chExt cx="2244813" cy="2125997"/>
          </a:xfrm>
        </p:grpSpPr>
        <p:grpSp>
          <p:nvGrpSpPr>
            <p:cNvPr id="6" name="Group 5">
              <a:extLst>
                <a:ext uri="{FF2B5EF4-FFF2-40B4-BE49-F238E27FC236}">
                  <a16:creationId xmlns:a16="http://schemas.microsoft.com/office/drawing/2014/main" id="{5DAF5D02-36C1-3655-1E07-68E2FC04A4AF}"/>
                </a:ext>
              </a:extLst>
            </p:cNvPr>
            <p:cNvGrpSpPr/>
            <p:nvPr/>
          </p:nvGrpSpPr>
          <p:grpSpPr>
            <a:xfrm>
              <a:off x="6781800" y="2821905"/>
              <a:ext cx="2244813" cy="2125997"/>
              <a:chOff x="6802392" y="2978852"/>
              <a:chExt cx="2244813" cy="2125997"/>
            </a:xfrm>
          </p:grpSpPr>
          <p:sp>
            <p:nvSpPr>
              <p:cNvPr id="10" name="Isosceles Triangle 9">
                <a:extLst>
                  <a:ext uri="{FF2B5EF4-FFF2-40B4-BE49-F238E27FC236}">
                    <a16:creationId xmlns:a16="http://schemas.microsoft.com/office/drawing/2014/main" id="{1797AA5D-1559-FA55-8886-C02E2C79D722}"/>
                  </a:ext>
                </a:extLst>
              </p:cNvPr>
              <p:cNvSpPr/>
              <p:nvPr/>
            </p:nvSpPr>
            <p:spPr>
              <a:xfrm>
                <a:off x="6802392" y="2978852"/>
                <a:ext cx="2244813" cy="1974148"/>
              </a:xfrm>
              <a:prstGeom prst="triangle">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a:extLst>
                  <a:ext uri="{FF2B5EF4-FFF2-40B4-BE49-F238E27FC236}">
                    <a16:creationId xmlns:a16="http://schemas.microsoft.com/office/drawing/2014/main" id="{E81179DA-7BE0-C1C2-FC81-1CE6FF70D363}"/>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467600" y="3276600"/>
                <a:ext cx="984426" cy="856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descr="C:\Users\lab8\AppData\Local\Microsoft\Windows\Temporary Internet Files\Content.IE5\3QPG0OA0\MC900084346[1].wmf">
                <a:extLst>
                  <a:ext uri="{FF2B5EF4-FFF2-40B4-BE49-F238E27FC236}">
                    <a16:creationId xmlns:a16="http://schemas.microsoft.com/office/drawing/2014/main" id="{200E8772-843A-6910-1E28-BF2D2D0BD113}"/>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638410">
                <a:off x="7790085" y="4010134"/>
                <a:ext cx="1069835" cy="109471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5" descr="C:\Users\lab8\AppData\Local\Microsoft\Windows\Temporary Internet Files\Content.IE5\3QPG0OA0\MC900084346[1].wmf">
                <a:extLst>
                  <a:ext uri="{FF2B5EF4-FFF2-40B4-BE49-F238E27FC236}">
                    <a16:creationId xmlns:a16="http://schemas.microsoft.com/office/drawing/2014/main" id="{4889133C-9114-597B-3486-3BD923F9A06B}"/>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rot="20811811">
                <a:off x="6816000" y="3990973"/>
                <a:ext cx="1069835" cy="109471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27F18379-83DD-A4BB-C14F-63858AFC25A4}"/>
                </a:ext>
              </a:extLst>
            </p:cNvPr>
            <p:cNvSpPr txBox="1"/>
            <p:nvPr/>
          </p:nvSpPr>
          <p:spPr>
            <a:xfrm>
              <a:off x="6935008" y="4481059"/>
              <a:ext cx="1004213" cy="239428"/>
            </a:xfrm>
            <a:prstGeom prst="rect">
              <a:avLst/>
            </a:prstGeom>
            <a:noFill/>
          </p:spPr>
          <p:txBody>
            <a:bodyPr wrap="square" rtlCol="0">
              <a:spAutoFit/>
            </a:bodyPr>
            <a:lstStyle/>
            <a:p>
              <a:pPr algn="ctr"/>
              <a:r>
                <a:rPr lang="en-US" sz="1200" b="1" dirty="0"/>
                <a:t>Opportunity</a:t>
              </a:r>
            </a:p>
          </p:txBody>
        </p:sp>
        <p:sp>
          <p:nvSpPr>
            <p:cNvPr id="8" name="TextBox 7">
              <a:extLst>
                <a:ext uri="{FF2B5EF4-FFF2-40B4-BE49-F238E27FC236}">
                  <a16:creationId xmlns:a16="http://schemas.microsoft.com/office/drawing/2014/main" id="{C9B32268-2FE6-DE90-EE29-414613858DBB}"/>
                </a:ext>
              </a:extLst>
            </p:cNvPr>
            <p:cNvSpPr txBox="1"/>
            <p:nvPr/>
          </p:nvSpPr>
          <p:spPr>
            <a:xfrm>
              <a:off x="7308056" y="3568423"/>
              <a:ext cx="1218392" cy="239428"/>
            </a:xfrm>
            <a:prstGeom prst="rect">
              <a:avLst/>
            </a:prstGeom>
            <a:noFill/>
          </p:spPr>
          <p:txBody>
            <a:bodyPr wrap="square" rtlCol="0">
              <a:spAutoFit/>
            </a:bodyPr>
            <a:lstStyle/>
            <a:p>
              <a:pPr algn="ctr"/>
              <a:r>
                <a:rPr lang="en-US" sz="1200" b="1" dirty="0"/>
                <a:t>Rationalization</a:t>
              </a:r>
            </a:p>
          </p:txBody>
        </p:sp>
        <p:sp>
          <p:nvSpPr>
            <p:cNvPr id="9" name="TextBox 8">
              <a:extLst>
                <a:ext uri="{FF2B5EF4-FFF2-40B4-BE49-F238E27FC236}">
                  <a16:creationId xmlns:a16="http://schemas.microsoft.com/office/drawing/2014/main" id="{A282B728-BBDB-6872-2211-88BCEF071FD2}"/>
                </a:ext>
              </a:extLst>
            </p:cNvPr>
            <p:cNvSpPr txBox="1"/>
            <p:nvPr/>
          </p:nvSpPr>
          <p:spPr>
            <a:xfrm>
              <a:off x="7887775" y="4475920"/>
              <a:ext cx="940839" cy="239428"/>
            </a:xfrm>
            <a:prstGeom prst="rect">
              <a:avLst/>
            </a:prstGeom>
            <a:noFill/>
          </p:spPr>
          <p:txBody>
            <a:bodyPr wrap="square" rtlCol="0">
              <a:spAutoFit/>
            </a:bodyPr>
            <a:lstStyle/>
            <a:p>
              <a:pPr algn="ctr"/>
              <a:r>
                <a:rPr lang="en-US" sz="1200" b="1" dirty="0"/>
                <a:t>Pressure</a:t>
              </a:r>
            </a:p>
          </p:txBody>
        </p:sp>
      </p:grpSp>
      <p:sp>
        <p:nvSpPr>
          <p:cNvPr id="18" name="Slide Number Placeholder 17">
            <a:extLst>
              <a:ext uri="{FF2B5EF4-FFF2-40B4-BE49-F238E27FC236}">
                <a16:creationId xmlns:a16="http://schemas.microsoft.com/office/drawing/2014/main" id="{8D1DBA13-0788-CDE4-4CBD-027056C97232}"/>
              </a:ext>
            </a:extLst>
          </p:cNvPr>
          <p:cNvSpPr>
            <a:spLocks noGrp="1"/>
          </p:cNvSpPr>
          <p:nvPr>
            <p:ph type="sldNum" sz="quarter" idx="12"/>
          </p:nvPr>
        </p:nvSpPr>
        <p:spPr/>
        <p:txBody>
          <a:bodyPr/>
          <a:lstStyle/>
          <a:p>
            <a:fld id="{C1FF6DA9-008F-8B48-92A6-B652298478BF}" type="slidenum">
              <a:rPr lang="en-US" smtClean="0"/>
              <a:t>15</a:t>
            </a:fld>
            <a:endParaRPr lang="en-US"/>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nvGrpSpPr>
          <p:cNvPr id="14" name="Group 13">
            <a:extLst>
              <a:ext uri="{FF2B5EF4-FFF2-40B4-BE49-F238E27FC236}">
                <a16:creationId xmlns:a16="http://schemas.microsoft.com/office/drawing/2014/main" id="{807829E8-6307-444D-EE8A-4B5509A8D012}"/>
              </a:ext>
              <a:ext uri="{C183D7F6-B498-43B3-948B-1728B52AA6E4}">
                <adec:decorative xmlns:adec="http://schemas.microsoft.com/office/drawing/2017/decorative" val="1"/>
              </a:ext>
            </a:extLst>
          </p:cNvPr>
          <p:cNvGrpSpPr/>
          <p:nvPr/>
        </p:nvGrpSpPr>
        <p:grpSpPr>
          <a:xfrm>
            <a:off x="1023120" y="5132679"/>
            <a:ext cx="6630101" cy="1274672"/>
            <a:chOff x="823428" y="4073722"/>
            <a:chExt cx="6630101" cy="1274672"/>
          </a:xfrm>
        </p:grpSpPr>
        <p:sp>
          <p:nvSpPr>
            <p:cNvPr id="15" name="TextBox 14">
              <a:extLst>
                <a:ext uri="{FF2B5EF4-FFF2-40B4-BE49-F238E27FC236}">
                  <a16:creationId xmlns:a16="http://schemas.microsoft.com/office/drawing/2014/main" id="{8B07BCBF-F0C8-8FBC-8273-2AC3CEB44DB3}"/>
                </a:ext>
              </a:extLst>
            </p:cNvPr>
            <p:cNvSpPr txBox="1"/>
            <p:nvPr/>
          </p:nvSpPr>
          <p:spPr>
            <a:xfrm>
              <a:off x="823428" y="4420437"/>
              <a:ext cx="2542902" cy="677108"/>
            </a:xfrm>
            <a:prstGeom prst="rect">
              <a:avLst/>
            </a:prstGeom>
            <a:solidFill>
              <a:srgbClr val="FFFF00"/>
            </a:solidFill>
          </p:spPr>
          <p:txBody>
            <a:bodyPr wrap="square" rtlCol="0">
              <a:spAutoFit/>
            </a:bodyPr>
            <a:lstStyle/>
            <a:p>
              <a:r>
                <a:rPr lang="en-US" sz="1900" i="1" dirty="0">
                  <a:latin typeface="Tw Cen MT" panose="020B0602020104020603" pitchFamily="34" charset="0"/>
                </a:rPr>
                <a:t>This is the component you have control over!!!</a:t>
              </a:r>
            </a:p>
          </p:txBody>
        </p:sp>
        <p:sp>
          <p:nvSpPr>
            <p:cNvPr id="16" name="Oval 15">
              <a:extLst>
                <a:ext uri="{FF2B5EF4-FFF2-40B4-BE49-F238E27FC236}">
                  <a16:creationId xmlns:a16="http://schemas.microsoft.com/office/drawing/2014/main" id="{26F078C8-C8E1-E0F9-B973-146421C3D289}"/>
                </a:ext>
              </a:extLst>
            </p:cNvPr>
            <p:cNvSpPr/>
            <p:nvPr/>
          </p:nvSpPr>
          <p:spPr>
            <a:xfrm>
              <a:off x="6113484" y="4073722"/>
              <a:ext cx="1340045" cy="1274672"/>
            </a:xfrm>
            <a:prstGeom prst="ellipse">
              <a:avLst/>
            </a:prstGeom>
            <a:noFill/>
            <a:ln>
              <a:solidFill>
                <a:srgbClr val="FF0000">
                  <a:alpha val="52941"/>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F10C2BD1-D6A5-10B3-ED4D-0C4414CFB100}"/>
                </a:ext>
              </a:extLst>
            </p:cNvPr>
            <p:cNvCxnSpPr/>
            <p:nvPr/>
          </p:nvCxnSpPr>
          <p:spPr>
            <a:xfrm flipV="1">
              <a:off x="3449345" y="4712004"/>
              <a:ext cx="2538329" cy="2293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700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mph" presetSubtype="0" repeatCount="5000" fill="hold" nodeType="clickEffect">
                                  <p:stCondLst>
                                    <p:cond delay="0"/>
                                  </p:stCondLst>
                                  <p:childTnLst>
                                    <p:animEffect transition="out" filter="fade">
                                      <p:cBhvr>
                                        <p:cTn id="10" dur="1000" tmFilter="0, 0; .2, .5; .8, .5; 1, 0"/>
                                        <p:tgtEl>
                                          <p:spTgt spid="14"/>
                                        </p:tgtEl>
                                      </p:cBhvr>
                                    </p:animEffect>
                                    <p:animScale>
                                      <p:cBhvr>
                                        <p:cTn id="11" dur="500" autoRev="1" fill="hold"/>
                                        <p:tgtEl>
                                          <p:spTgt spid="1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A33506F-CBD6-4A62-4A5A-2939226743FA}"/>
              </a:ext>
            </a:extLst>
          </p:cNvPr>
          <p:cNvSpPr txBox="1">
            <a:spLocks noGrp="1"/>
          </p:cNvSpPr>
          <p:nvPr>
            <p:ph type="title" idx="4294967295"/>
          </p:nvPr>
        </p:nvSpPr>
        <p:spPr>
          <a:xfrm>
            <a:off x="609600" y="374488"/>
            <a:ext cx="8229600"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660000"/>
                </a:solidFill>
                <a:effectLst/>
                <a:uLnTx/>
                <a:uFillTx/>
                <a:latin typeface="+mj-lt"/>
                <a:ea typeface="+mj-ea"/>
                <a:cs typeface="+mj-cs"/>
              </a:rPr>
              <a:t>Documentation Red Flags</a:t>
            </a:r>
            <a:br>
              <a:rPr kumimoji="0" lang="en-US" sz="3600" b="1" i="0" u="none" strike="noStrike" kern="1200" cap="none" spc="0" normalizeH="0" baseline="0" noProof="0" dirty="0">
                <a:ln>
                  <a:noFill/>
                </a:ln>
                <a:solidFill>
                  <a:srgbClr val="660000"/>
                </a:solidFill>
                <a:effectLst/>
                <a:uLnTx/>
                <a:uFillTx/>
                <a:latin typeface="+mj-lt"/>
                <a:ea typeface="+mj-ea"/>
                <a:cs typeface="+mj-cs"/>
              </a:rPr>
            </a:br>
            <a:r>
              <a:rPr kumimoji="0" lang="en-US" sz="2000" b="1" i="0" u="none" strike="noStrike" kern="1200" cap="none" spc="0" normalizeH="0" baseline="0" noProof="0" dirty="0">
                <a:ln>
                  <a:noFill/>
                </a:ln>
                <a:solidFill>
                  <a:schemeClr val="tx1"/>
                </a:solidFill>
                <a:effectLst/>
                <a:uLnTx/>
                <a:uFillTx/>
                <a:latin typeface="+mj-lt"/>
                <a:ea typeface="+mj-ea"/>
                <a:cs typeface="+mj-cs"/>
              </a:rPr>
              <a:t>Warning signs that may signal fraud risk is higher; </a:t>
            </a:r>
            <a:br>
              <a:rPr kumimoji="0" lang="en-US" sz="2000" b="1" i="0" u="none" strike="noStrike" kern="1200" cap="none" spc="0" normalizeH="0" baseline="0" noProof="0" dirty="0">
                <a:ln>
                  <a:noFill/>
                </a:ln>
                <a:solidFill>
                  <a:schemeClr val="tx1"/>
                </a:solidFill>
                <a:effectLst/>
                <a:uLnTx/>
                <a:uFillTx/>
                <a:latin typeface="+mj-lt"/>
                <a:ea typeface="+mj-ea"/>
                <a:cs typeface="+mj-cs"/>
              </a:rPr>
            </a:br>
            <a:r>
              <a:rPr kumimoji="0" lang="en-US" sz="2000" b="1" i="0" u="none" strike="noStrike" kern="1200" cap="none" spc="0" normalizeH="0" baseline="0" noProof="0" dirty="0">
                <a:ln>
                  <a:noFill/>
                </a:ln>
                <a:solidFill>
                  <a:schemeClr val="tx1"/>
                </a:solidFill>
                <a:effectLst/>
                <a:uLnTx/>
                <a:uFillTx/>
                <a:latin typeface="+mj-lt"/>
                <a:ea typeface="+mj-ea"/>
                <a:cs typeface="+mj-cs"/>
              </a:rPr>
              <a:t>they are </a:t>
            </a:r>
            <a:r>
              <a:rPr kumimoji="0" lang="en-US" sz="2000" b="1" i="0" u="sng" strike="noStrike" kern="1200" cap="none" spc="0" normalizeH="0" baseline="0" noProof="0" dirty="0">
                <a:ln>
                  <a:noFill/>
                </a:ln>
                <a:solidFill>
                  <a:schemeClr val="tx1"/>
                </a:solidFill>
                <a:effectLst/>
                <a:uLnTx/>
                <a:uFillTx/>
                <a:latin typeface="+mj-lt"/>
                <a:ea typeface="+mj-ea"/>
                <a:cs typeface="+mj-cs"/>
              </a:rPr>
              <a:t>NOT</a:t>
            </a:r>
            <a:r>
              <a:rPr kumimoji="0" lang="en-US" sz="2000" b="1" i="0" u="none" strike="noStrike" kern="1200" cap="none" spc="0" normalizeH="0" baseline="0" noProof="0" dirty="0">
                <a:ln>
                  <a:noFill/>
                </a:ln>
                <a:solidFill>
                  <a:schemeClr val="tx1"/>
                </a:solidFill>
                <a:effectLst/>
                <a:uLnTx/>
                <a:uFillTx/>
                <a:latin typeface="+mj-lt"/>
                <a:ea typeface="+mj-ea"/>
                <a:cs typeface="+mj-cs"/>
              </a:rPr>
              <a:t> evidence that fraud is actually occurring</a:t>
            </a:r>
            <a:endParaRPr kumimoji="0" lang="en-US" sz="36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An image of a red flag.">
            <a:extLst>
              <a:ext uri="{FF2B5EF4-FFF2-40B4-BE49-F238E27FC236}">
                <a16:creationId xmlns:a16="http://schemas.microsoft.com/office/drawing/2014/main" id="{EE873217-0498-141A-A8B9-625BA865D5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389" y="446698"/>
            <a:ext cx="1153502" cy="11535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US" sz="2000" b="1" dirty="0">
                <a:solidFill>
                  <a:srgbClr val="373737"/>
                </a:solidFill>
              </a:rPr>
              <a:t>Missing or Incomplete Documentation</a:t>
            </a:r>
          </a:p>
          <a:p>
            <a:pPr lvl="1"/>
            <a:r>
              <a:rPr lang="en-US" sz="1600" u="sng" dirty="0">
                <a:solidFill>
                  <a:srgbClr val="373737"/>
                </a:solidFill>
              </a:rPr>
              <a:t>Example</a:t>
            </a:r>
            <a:r>
              <a:rPr lang="en-US" sz="1600" dirty="0">
                <a:solidFill>
                  <a:srgbClr val="373737"/>
                </a:solidFill>
              </a:rPr>
              <a:t>: A professor submits a travel reimbursement form without attaching any receipts or providing specific dates of the trip.</a:t>
            </a:r>
          </a:p>
          <a:p>
            <a:pPr lvl="1"/>
            <a:r>
              <a:rPr lang="en-US" sz="1600" u="sng" dirty="0">
                <a:solidFill>
                  <a:srgbClr val="373737"/>
                </a:solidFill>
              </a:rPr>
              <a:t>Red Flag</a:t>
            </a:r>
            <a:r>
              <a:rPr lang="en-US" sz="1600" dirty="0">
                <a:solidFill>
                  <a:srgbClr val="373737"/>
                </a:solidFill>
              </a:rPr>
              <a:t>: The missing documentation may indicate that the trip did not occur or that personal expenses are being passed off as business-related.</a:t>
            </a:r>
          </a:p>
          <a:p>
            <a:pPr marL="457200" indent="-457200">
              <a:buFont typeface="+mj-lt"/>
              <a:buAutoNum type="arabicPeriod"/>
            </a:pPr>
            <a:r>
              <a:rPr lang="en-US" sz="2000" b="1" dirty="0">
                <a:solidFill>
                  <a:srgbClr val="373737"/>
                </a:solidFill>
              </a:rPr>
              <a:t>Altered or Unusual Documents</a:t>
            </a:r>
          </a:p>
          <a:p>
            <a:pPr lvl="1"/>
            <a:r>
              <a:rPr lang="en-US" sz="1600" u="sng" dirty="0">
                <a:solidFill>
                  <a:srgbClr val="373737"/>
                </a:solidFill>
              </a:rPr>
              <a:t>Example</a:t>
            </a:r>
            <a:r>
              <a:rPr lang="en-US" sz="1600" dirty="0">
                <a:solidFill>
                  <a:srgbClr val="373737"/>
                </a:solidFill>
              </a:rPr>
              <a:t>: A business manager notices that an invoice for lab equipment has handwritten changes to the amounts, or there are multiple fonts in the same document.</a:t>
            </a:r>
          </a:p>
          <a:p>
            <a:pPr lvl="1"/>
            <a:r>
              <a:rPr lang="en-US" sz="1600" u="sng" dirty="0">
                <a:solidFill>
                  <a:srgbClr val="373737"/>
                </a:solidFill>
              </a:rPr>
              <a:t>Red Flag</a:t>
            </a:r>
            <a:r>
              <a:rPr lang="en-US" sz="1600" dirty="0">
                <a:solidFill>
                  <a:srgbClr val="373737"/>
                </a:solidFill>
              </a:rPr>
              <a:t>: This suggests the invoice might have been altered to inflate the costs or change payment details for personal gain.</a:t>
            </a:r>
          </a:p>
          <a:p>
            <a:pPr marL="457200" indent="-457200">
              <a:buFont typeface="+mj-lt"/>
              <a:buAutoNum type="arabicPeriod"/>
            </a:pPr>
            <a:r>
              <a:rPr lang="en-US" sz="2000" b="1" dirty="0">
                <a:solidFill>
                  <a:srgbClr val="373737"/>
                </a:solidFill>
              </a:rPr>
              <a:t>Duplicate or Fictitious Entries</a:t>
            </a:r>
          </a:p>
          <a:p>
            <a:pPr lvl="1"/>
            <a:r>
              <a:rPr lang="en-US" sz="1600" u="sng" dirty="0">
                <a:solidFill>
                  <a:srgbClr val="373737"/>
                </a:solidFill>
              </a:rPr>
              <a:t>Example</a:t>
            </a:r>
            <a:r>
              <a:rPr lang="en-US" sz="1600" dirty="0">
                <a:solidFill>
                  <a:srgbClr val="373737"/>
                </a:solidFill>
              </a:rPr>
              <a:t>: A university department submits two identical reimbursement requests for the same conference registration fee.</a:t>
            </a:r>
          </a:p>
          <a:p>
            <a:pPr lvl="1"/>
            <a:r>
              <a:rPr lang="en-US" sz="1600" u="sng" dirty="0">
                <a:solidFill>
                  <a:srgbClr val="373737"/>
                </a:solidFill>
              </a:rPr>
              <a:t>Red Flag</a:t>
            </a:r>
            <a:r>
              <a:rPr lang="en-US" sz="1600" dirty="0">
                <a:solidFill>
                  <a:srgbClr val="373737"/>
                </a:solidFill>
              </a:rPr>
              <a:t>: Duplicate requests may indicate an attempt to receive payment twice for the same expense.</a:t>
            </a:r>
          </a:p>
        </p:txBody>
      </p:sp>
      <p:sp>
        <p:nvSpPr>
          <p:cNvPr id="2" name="Slide Number Placeholder 1">
            <a:extLst>
              <a:ext uri="{FF2B5EF4-FFF2-40B4-BE49-F238E27FC236}">
                <a16:creationId xmlns:a16="http://schemas.microsoft.com/office/drawing/2014/main" id="{B57F76C7-A953-19C9-2F20-829D81F8CF50}"/>
              </a:ext>
            </a:extLst>
          </p:cNvPr>
          <p:cNvSpPr>
            <a:spLocks noGrp="1"/>
          </p:cNvSpPr>
          <p:nvPr>
            <p:ph type="sldNum" sz="quarter" idx="12"/>
          </p:nvPr>
        </p:nvSpPr>
        <p:spPr/>
        <p:txBody>
          <a:bodyPr/>
          <a:lstStyle/>
          <a:p>
            <a:fld id="{C1FF6DA9-008F-8B48-92A6-B652298478BF}" type="slidenum">
              <a:rPr lang="en-US" smtClean="0"/>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D216C-77F8-26D0-DBE4-7A3F775D5E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9A798-A749-BBE5-F41E-FD9352A250BD}"/>
              </a:ext>
            </a:extLst>
          </p:cNvPr>
          <p:cNvSpPr>
            <a:spLocks noGrp="1"/>
          </p:cNvSpPr>
          <p:nvPr>
            <p:ph type="title"/>
          </p:nvPr>
        </p:nvSpPr>
        <p:spPr/>
        <p:txBody>
          <a:bodyPr>
            <a:normAutofit fontScale="90000"/>
          </a:bodyPr>
          <a:lstStyle/>
          <a:p>
            <a:r>
              <a:rPr sz="3600" b="1" dirty="0">
                <a:solidFill>
                  <a:srgbClr val="660000"/>
                </a:solidFill>
              </a:rPr>
              <a:t>Documentation Red Flags</a:t>
            </a:r>
            <a:br>
              <a:rPr lang="en-US" sz="3600" b="1" dirty="0">
                <a:solidFill>
                  <a:srgbClr val="660000"/>
                </a:solidFill>
              </a:rPr>
            </a:br>
            <a:r>
              <a:rPr lang="en-US" sz="2000" b="1" dirty="0"/>
              <a:t>Warning signs that may signal fraud risk is higher; </a:t>
            </a:r>
            <a:br>
              <a:rPr lang="en-US" sz="2000" b="1" dirty="0"/>
            </a:br>
            <a:r>
              <a:rPr lang="en-US" sz="2000" b="1" dirty="0"/>
              <a:t>they are NOT evidence that fraud is actually occurring </a:t>
            </a:r>
            <a:r>
              <a:rPr lang="en-US" sz="2000" b="1" dirty="0">
                <a:solidFill>
                  <a:schemeClr val="bg1"/>
                </a:solidFill>
              </a:rPr>
              <a:t>2</a:t>
            </a:r>
            <a:endParaRPr sz="3600" b="1" dirty="0"/>
          </a:p>
        </p:txBody>
      </p:sp>
      <p:pic>
        <p:nvPicPr>
          <p:cNvPr id="5" name="Picture 2" descr="An image of a red flag.">
            <a:extLst>
              <a:ext uri="{FF2B5EF4-FFF2-40B4-BE49-F238E27FC236}">
                <a16:creationId xmlns:a16="http://schemas.microsoft.com/office/drawing/2014/main" id="{ED6FE545-6D47-9AFD-925C-FCE455866E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0389" y="446698"/>
            <a:ext cx="1153502" cy="115350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E2873E4-24FE-6C40-7D81-CA7E1E905747}"/>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a:extLst>
              <a:ext uri="{FF2B5EF4-FFF2-40B4-BE49-F238E27FC236}">
                <a16:creationId xmlns:a16="http://schemas.microsoft.com/office/drawing/2014/main" id="{D9371A76-CA44-4DB8-C4E1-16700E8A2A9A}"/>
              </a:ext>
            </a:extLst>
          </p:cNvPr>
          <p:cNvSpPr>
            <a:spLocks noGrp="1"/>
          </p:cNvSpPr>
          <p:nvPr>
            <p:ph idx="1"/>
          </p:nvPr>
        </p:nvSpPr>
        <p:spPr/>
        <p:txBody>
          <a:bodyPr>
            <a:normAutofit fontScale="92500" lnSpcReduction="20000"/>
          </a:bodyPr>
          <a:lstStyle/>
          <a:p>
            <a:pPr marL="457200" indent="-457200">
              <a:buFont typeface="+mj-lt"/>
              <a:buAutoNum type="arabicPeriod" startAt="4"/>
            </a:pPr>
            <a:r>
              <a:rPr lang="en-US" sz="2000" b="1" dirty="0">
                <a:solidFill>
                  <a:srgbClr val="373737"/>
                </a:solidFill>
              </a:rPr>
              <a:t>Unexplained Adjustments or Reconciliations</a:t>
            </a:r>
          </a:p>
          <a:p>
            <a:pPr lvl="1"/>
            <a:r>
              <a:rPr lang="en-US" sz="1600" u="sng" dirty="0">
                <a:solidFill>
                  <a:srgbClr val="373737"/>
                </a:solidFill>
              </a:rPr>
              <a:t>Example</a:t>
            </a:r>
            <a:r>
              <a:rPr lang="en-US" sz="1600" dirty="0">
                <a:solidFill>
                  <a:srgbClr val="373737"/>
                </a:solidFill>
              </a:rPr>
              <a:t>: Financial records show large, unexplained journal entries marked as “miscellaneous adjustments” to a research grant without backup documentation.</a:t>
            </a:r>
          </a:p>
          <a:p>
            <a:pPr lvl="1"/>
            <a:r>
              <a:rPr lang="en-US" sz="1600" u="sng" dirty="0">
                <a:solidFill>
                  <a:srgbClr val="373737"/>
                </a:solidFill>
              </a:rPr>
              <a:t>Red Flag</a:t>
            </a:r>
            <a:r>
              <a:rPr lang="en-US" sz="1600" dirty="0">
                <a:solidFill>
                  <a:srgbClr val="373737"/>
                </a:solidFill>
              </a:rPr>
              <a:t>: This may be an attempt to reallocate grant funds improperly or hide misused funds.</a:t>
            </a:r>
          </a:p>
          <a:p>
            <a:pPr marL="457200" indent="-457200">
              <a:buFont typeface="+mj-lt"/>
              <a:buAutoNum type="arabicPeriod" startAt="5"/>
            </a:pPr>
            <a:r>
              <a:rPr lang="en-US" sz="2000" b="1" dirty="0">
                <a:solidFill>
                  <a:srgbClr val="373737"/>
                </a:solidFill>
              </a:rPr>
              <a:t>Discrepancies Between Supporting Documents</a:t>
            </a:r>
          </a:p>
          <a:p>
            <a:pPr lvl="1"/>
            <a:r>
              <a:rPr lang="en-US" sz="1600" u="sng" dirty="0">
                <a:solidFill>
                  <a:srgbClr val="373737"/>
                </a:solidFill>
              </a:rPr>
              <a:t>Example</a:t>
            </a:r>
            <a:r>
              <a:rPr lang="en-US" sz="1600" dirty="0">
                <a:solidFill>
                  <a:srgbClr val="373737"/>
                </a:solidFill>
              </a:rPr>
              <a:t>: A department submits a catering invoice for a faculty event, but the event calendar and attendance records show that the event never took place.</a:t>
            </a:r>
          </a:p>
          <a:p>
            <a:pPr lvl="1"/>
            <a:r>
              <a:rPr lang="en-US" sz="1600" u="sng" dirty="0">
                <a:solidFill>
                  <a:srgbClr val="373737"/>
                </a:solidFill>
              </a:rPr>
              <a:t>Red Flag</a:t>
            </a:r>
            <a:r>
              <a:rPr lang="en-US" sz="1600" dirty="0">
                <a:solidFill>
                  <a:srgbClr val="373737"/>
                </a:solidFill>
              </a:rPr>
              <a:t>: The mismatch between the submitted invoice and the event records suggests the claim may be fraudulent or involve misappropriation of funds.</a:t>
            </a:r>
          </a:p>
          <a:p>
            <a:pPr marL="457200" indent="-457200">
              <a:buFont typeface="+mj-lt"/>
              <a:buAutoNum type="arabicPeriod" startAt="5"/>
            </a:pPr>
            <a:r>
              <a:rPr lang="en-US" sz="2000" b="1" dirty="0">
                <a:solidFill>
                  <a:srgbClr val="373737"/>
                </a:solidFill>
              </a:rPr>
              <a:t>Unusually High Transactions or Round Numbers</a:t>
            </a:r>
          </a:p>
          <a:p>
            <a:pPr lvl="1"/>
            <a:r>
              <a:rPr lang="en-US" sz="1600" u="sng" dirty="0">
                <a:solidFill>
                  <a:srgbClr val="373737"/>
                </a:solidFill>
              </a:rPr>
              <a:t>Example</a:t>
            </a:r>
            <a:r>
              <a:rPr lang="en-US" sz="1600" dirty="0">
                <a:solidFill>
                  <a:srgbClr val="373737"/>
                </a:solidFill>
              </a:rPr>
              <a:t>: A department consistently places orders for exactly $4,999, just below the threshold for requiring additional administrative approval.</a:t>
            </a:r>
          </a:p>
          <a:p>
            <a:pPr lvl="1"/>
            <a:r>
              <a:rPr lang="en-US" sz="1600" u="sng" dirty="0">
                <a:solidFill>
                  <a:srgbClr val="373737"/>
                </a:solidFill>
              </a:rPr>
              <a:t>Red Flag</a:t>
            </a:r>
            <a:r>
              <a:rPr lang="en-US" sz="1600" dirty="0">
                <a:solidFill>
                  <a:srgbClr val="373737"/>
                </a:solidFill>
              </a:rPr>
              <a:t>: Regular round-number transactions at this level could indicate efforts to avoid proper oversight or inflated costs.</a:t>
            </a:r>
          </a:p>
          <a:p>
            <a:pPr marL="457200" indent="-457200">
              <a:buFont typeface="+mj-lt"/>
              <a:buAutoNum type="arabicPeriod" startAt="5"/>
            </a:pPr>
            <a:r>
              <a:rPr lang="en-US" sz="2000" b="1" dirty="0">
                <a:solidFill>
                  <a:srgbClr val="373737"/>
                </a:solidFill>
              </a:rPr>
              <a:t>Vendor or Employee Relationships</a:t>
            </a:r>
          </a:p>
          <a:p>
            <a:pPr lvl="1"/>
            <a:r>
              <a:rPr lang="en-US" sz="1600" u="sng" dirty="0">
                <a:solidFill>
                  <a:srgbClr val="373737"/>
                </a:solidFill>
              </a:rPr>
              <a:t>Example</a:t>
            </a:r>
            <a:r>
              <a:rPr lang="en-US" sz="1600" dirty="0">
                <a:solidFill>
                  <a:srgbClr val="373737"/>
                </a:solidFill>
              </a:rPr>
              <a:t>: A facilities manager repeatedly contracts a personal friend’s company for building repairs, bypassing the university’s bidding process.</a:t>
            </a:r>
          </a:p>
          <a:p>
            <a:pPr lvl="1"/>
            <a:r>
              <a:rPr lang="en-US" sz="1600" u="sng" dirty="0">
                <a:solidFill>
                  <a:srgbClr val="373737"/>
                </a:solidFill>
              </a:rPr>
              <a:t>Red Flag</a:t>
            </a:r>
            <a:r>
              <a:rPr lang="en-US" sz="1600" dirty="0">
                <a:solidFill>
                  <a:srgbClr val="373737"/>
                </a:solidFill>
              </a:rPr>
              <a:t>: Close relationships with vendors without proper bidding could indicate conflicts of interest or kickbacks.</a:t>
            </a:r>
          </a:p>
        </p:txBody>
      </p:sp>
      <p:sp>
        <p:nvSpPr>
          <p:cNvPr id="6" name="Slide Number Placeholder 5">
            <a:extLst>
              <a:ext uri="{FF2B5EF4-FFF2-40B4-BE49-F238E27FC236}">
                <a16:creationId xmlns:a16="http://schemas.microsoft.com/office/drawing/2014/main" id="{9402B499-7B92-B4F6-3DE9-C829150CD581}"/>
              </a:ext>
            </a:extLst>
          </p:cNvPr>
          <p:cNvSpPr>
            <a:spLocks noGrp="1"/>
          </p:cNvSpPr>
          <p:nvPr>
            <p:ph type="sldNum" sz="quarter" idx="12"/>
          </p:nvPr>
        </p:nvSpPr>
        <p:spPr/>
        <p:txBody>
          <a:bodyPr/>
          <a:lstStyle/>
          <a:p>
            <a:fld id="{C1FF6DA9-008F-8B48-92A6-B652298478BF}" type="slidenum">
              <a:rPr lang="en-US" smtClean="0"/>
              <a:t>17</a:t>
            </a:fld>
            <a:endParaRPr lang="en-US"/>
          </a:p>
        </p:txBody>
      </p:sp>
    </p:spTree>
    <p:extLst>
      <p:ext uri="{BB962C8B-B14F-4D97-AF65-F5344CB8AC3E}">
        <p14:creationId xmlns:p14="http://schemas.microsoft.com/office/powerpoint/2010/main" val="4283956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Fraud </a:t>
            </a:r>
            <a:r>
              <a:rPr lang="en-US" sz="3600" b="1" dirty="0">
                <a:solidFill>
                  <a:srgbClr val="660000"/>
                </a:solidFill>
              </a:rPr>
              <a:t>&amp; Ethics Events </a:t>
            </a:r>
            <a:r>
              <a:rPr sz="3600" b="1" dirty="0">
                <a:solidFill>
                  <a:srgbClr val="660000"/>
                </a:solidFill>
              </a:rPr>
              <a:t>in Higher Education</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a:xfrm>
            <a:off x="457201" y="1600202"/>
            <a:ext cx="8339959" cy="4525963"/>
          </a:xfrm>
        </p:spPr>
        <p:txBody>
          <a:bodyPr>
            <a:normAutofit fontScale="70000" lnSpcReduction="20000"/>
          </a:bodyPr>
          <a:lstStyle/>
          <a:p>
            <a:r>
              <a:rPr lang="en-US" sz="2000" dirty="0">
                <a:solidFill>
                  <a:srgbClr val="373737"/>
                </a:solidFill>
              </a:rPr>
              <a:t>9/15/25– </a:t>
            </a:r>
            <a:r>
              <a:rPr lang="en-US" sz="2000" u="sng" dirty="0">
                <a:solidFill>
                  <a:srgbClr val="373737"/>
                </a:solidFill>
              </a:rPr>
              <a:t>Ethics</a:t>
            </a:r>
            <a:r>
              <a:rPr lang="en-US" sz="2000" dirty="0">
                <a:solidFill>
                  <a:srgbClr val="373737"/>
                </a:solidFill>
              </a:rPr>
              <a:t> - A University of Kentucky equine testing lab was found to have falsified test results related to banned substances. The university later terminated the lab’s director following the investigation.</a:t>
            </a:r>
          </a:p>
          <a:p>
            <a:r>
              <a:rPr lang="en-US" sz="2000" dirty="0">
                <a:solidFill>
                  <a:srgbClr val="373737"/>
                </a:solidFill>
              </a:rPr>
              <a:t>3/1/25 – </a:t>
            </a:r>
            <a:r>
              <a:rPr lang="en-US" sz="2000" u="sng" dirty="0">
                <a:solidFill>
                  <a:srgbClr val="373737"/>
                </a:solidFill>
              </a:rPr>
              <a:t>Occupational Fraud </a:t>
            </a:r>
            <a:r>
              <a:rPr lang="en-US" sz="2000" dirty="0">
                <a:solidFill>
                  <a:srgbClr val="373737"/>
                </a:solidFill>
              </a:rPr>
              <a:t>- A UConn faculty member was charged with using university and grant funds for personal travel, including trips to Ireland and Disney World, in violation of policy.</a:t>
            </a:r>
          </a:p>
          <a:p>
            <a:r>
              <a:rPr lang="en-US" sz="2000" dirty="0">
                <a:solidFill>
                  <a:srgbClr val="373737"/>
                </a:solidFill>
              </a:rPr>
              <a:t>7/16/24 – </a:t>
            </a:r>
            <a:r>
              <a:rPr lang="en-US" sz="2000" u="sng" dirty="0">
                <a:solidFill>
                  <a:srgbClr val="373737"/>
                </a:solidFill>
              </a:rPr>
              <a:t>False Claims Act </a:t>
            </a:r>
            <a:r>
              <a:rPr lang="en-US" sz="2000" dirty="0">
                <a:solidFill>
                  <a:srgbClr val="373737"/>
                </a:solidFill>
              </a:rPr>
              <a:t>- The University of Maryland paid $500,000 to settle claims it failed to disclose foreign funding support on federal research grant proposals between 2015 and 2020.</a:t>
            </a:r>
          </a:p>
          <a:p>
            <a:r>
              <a:rPr lang="en-US" sz="2000" dirty="0">
                <a:solidFill>
                  <a:srgbClr val="373737"/>
                </a:solidFill>
              </a:rPr>
              <a:t>7/2/24 – </a:t>
            </a:r>
            <a:r>
              <a:rPr lang="en-US" sz="2000" u="sng" dirty="0">
                <a:solidFill>
                  <a:srgbClr val="373737"/>
                </a:solidFill>
              </a:rPr>
              <a:t>Cronyism</a:t>
            </a:r>
            <a:r>
              <a:rPr lang="en-US" sz="2000" dirty="0">
                <a:solidFill>
                  <a:srgbClr val="373737"/>
                </a:solidFill>
              </a:rPr>
              <a:t> - At Utah State University Eastern, an employee was paid for two years without working while administrators, friends of the staffer, covered for him, according to a university audit.</a:t>
            </a:r>
          </a:p>
          <a:p>
            <a:r>
              <a:rPr lang="en-US" sz="2000" dirty="0">
                <a:solidFill>
                  <a:srgbClr val="373737"/>
                </a:solidFill>
              </a:rPr>
              <a:t>9/17/24 – </a:t>
            </a:r>
            <a:r>
              <a:rPr lang="en-US" sz="2000" u="sng" dirty="0">
                <a:solidFill>
                  <a:srgbClr val="373737"/>
                </a:solidFill>
              </a:rPr>
              <a:t>Occupational Fraud </a:t>
            </a:r>
            <a:r>
              <a:rPr lang="en-US" sz="2000" dirty="0">
                <a:solidFill>
                  <a:srgbClr val="373737"/>
                </a:solidFill>
              </a:rPr>
              <a:t>- Dartmouth College’s student newspaper office manager sentenced to 15 months for stealing over $223K across four years.</a:t>
            </a:r>
          </a:p>
          <a:p>
            <a:r>
              <a:rPr lang="en-US" sz="2000" dirty="0">
                <a:solidFill>
                  <a:srgbClr val="373737"/>
                </a:solidFill>
              </a:rPr>
              <a:t>9/5/24 – </a:t>
            </a:r>
            <a:r>
              <a:rPr lang="en-US" sz="2000" u="sng" dirty="0">
                <a:solidFill>
                  <a:srgbClr val="373737"/>
                </a:solidFill>
              </a:rPr>
              <a:t>Occupational Fraud </a:t>
            </a:r>
            <a:r>
              <a:rPr lang="en-US" sz="2000" dirty="0">
                <a:solidFill>
                  <a:srgbClr val="373737"/>
                </a:solidFill>
              </a:rPr>
              <a:t>- A University of Iowa employee allegedly diverted nearly $1M by using university equipment and staff for personal business.</a:t>
            </a:r>
          </a:p>
          <a:p>
            <a:r>
              <a:rPr lang="en-US" sz="2000" dirty="0">
                <a:solidFill>
                  <a:srgbClr val="373737"/>
                </a:solidFill>
              </a:rPr>
              <a:t>8/12/24– </a:t>
            </a:r>
            <a:r>
              <a:rPr lang="en-US" sz="2000" u="sng" dirty="0">
                <a:solidFill>
                  <a:srgbClr val="373737"/>
                </a:solidFill>
              </a:rPr>
              <a:t>Ethics</a:t>
            </a:r>
            <a:r>
              <a:rPr lang="en-US" sz="2000" dirty="0">
                <a:solidFill>
                  <a:srgbClr val="373737"/>
                </a:solidFill>
              </a:rPr>
              <a:t> - Former University of Florida president Ben Sasse tripled office spending in 17 months, awarding secretive consulting contracts and high-paying roles to political allies.</a:t>
            </a:r>
          </a:p>
          <a:p>
            <a:r>
              <a:rPr lang="en-US" sz="2000" dirty="0">
                <a:solidFill>
                  <a:srgbClr val="373737"/>
                </a:solidFill>
              </a:rPr>
              <a:t>7/16/24 – </a:t>
            </a:r>
            <a:r>
              <a:rPr lang="en-US" sz="2000" u="sng" dirty="0">
                <a:solidFill>
                  <a:srgbClr val="373737"/>
                </a:solidFill>
              </a:rPr>
              <a:t>False Claims Act </a:t>
            </a:r>
            <a:r>
              <a:rPr lang="en-US" sz="2000" dirty="0">
                <a:solidFill>
                  <a:srgbClr val="373737"/>
                </a:solidFill>
              </a:rPr>
              <a:t>- University of Maryland paid $500K to settle claims it failed to disclose foreign funding support on federal research proposals.</a:t>
            </a:r>
          </a:p>
          <a:p>
            <a:r>
              <a:rPr lang="en-US" sz="2000" dirty="0">
                <a:solidFill>
                  <a:srgbClr val="373737"/>
                </a:solidFill>
              </a:rPr>
              <a:t>7/2/24 – </a:t>
            </a:r>
            <a:r>
              <a:rPr lang="en-US" sz="2000" u="sng" dirty="0">
                <a:solidFill>
                  <a:srgbClr val="373737"/>
                </a:solidFill>
              </a:rPr>
              <a:t>Cronyism</a:t>
            </a:r>
            <a:r>
              <a:rPr lang="en-US" sz="2000" dirty="0">
                <a:solidFill>
                  <a:srgbClr val="373737"/>
                </a:solidFill>
              </a:rPr>
              <a:t> - Audit at Utah State University Eastern found an employee was paid for two years without working while supervisors looked the other way.</a:t>
            </a:r>
          </a:p>
          <a:p>
            <a:r>
              <a:rPr lang="en-US" sz="2000" dirty="0">
                <a:solidFill>
                  <a:srgbClr val="373737"/>
                </a:solidFill>
              </a:rPr>
              <a:t>6/18/24 – </a:t>
            </a:r>
            <a:r>
              <a:rPr lang="en-US" sz="2000" u="sng" dirty="0">
                <a:solidFill>
                  <a:srgbClr val="373737"/>
                </a:solidFill>
              </a:rPr>
              <a:t>Occupational Fraud </a:t>
            </a:r>
            <a:r>
              <a:rPr lang="en-US" sz="2000" dirty="0">
                <a:solidFill>
                  <a:srgbClr val="373737"/>
                </a:solidFill>
              </a:rPr>
              <a:t>- Webster University’s former IT director admitted to a multimillion-dollar fraud scheme involving the university and a technology vendor.</a:t>
            </a:r>
            <a:endParaRPr sz="2000" dirty="0">
              <a:solidFill>
                <a:srgbClr val="373737"/>
              </a:solidFill>
            </a:endParaRPr>
          </a:p>
        </p:txBody>
      </p:sp>
      <p:sp>
        <p:nvSpPr>
          <p:cNvPr id="5" name="Slide Number Placeholder 4">
            <a:extLst>
              <a:ext uri="{FF2B5EF4-FFF2-40B4-BE49-F238E27FC236}">
                <a16:creationId xmlns:a16="http://schemas.microsoft.com/office/drawing/2014/main" id="{CA41C095-56C0-3414-E39A-18C916A3F2F2}"/>
              </a:ext>
            </a:extLst>
          </p:cNvPr>
          <p:cNvSpPr>
            <a:spLocks noGrp="1"/>
          </p:cNvSpPr>
          <p:nvPr>
            <p:ph type="sldNum" sz="quarter" idx="12"/>
          </p:nvPr>
        </p:nvSpPr>
        <p:spPr/>
        <p:txBody>
          <a:bodyPr/>
          <a:lstStyle/>
          <a:p>
            <a:fld id="{C1FF6DA9-008F-8B48-92A6-B652298478BF}" type="slidenum">
              <a:rPr lang="en-US" smtClean="0"/>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7E5A87-2D45-8CA1-FDDE-35E9336A2A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2E6216C-D3EE-97FA-5C80-CC60387F950D}"/>
              </a:ext>
            </a:extLst>
          </p:cNvPr>
          <p:cNvSpPr>
            <a:spLocks noGrp="1"/>
          </p:cNvSpPr>
          <p:nvPr>
            <p:ph type="title"/>
          </p:nvPr>
        </p:nvSpPr>
        <p:spPr/>
        <p:txBody>
          <a:bodyPr/>
          <a:lstStyle/>
          <a:p>
            <a:r>
              <a:rPr lang="en-US" sz="3600" b="1" dirty="0">
                <a:solidFill>
                  <a:srgbClr val="660000"/>
                </a:solidFill>
              </a:rPr>
              <a:t>Types of Internal Audits at MSU</a:t>
            </a:r>
            <a:endParaRPr sz="3600" b="1" dirty="0">
              <a:solidFill>
                <a:srgbClr val="660000"/>
              </a:solidFill>
            </a:endParaRPr>
          </a:p>
        </p:txBody>
      </p:sp>
      <p:sp>
        <p:nvSpPr>
          <p:cNvPr id="4" name="Rectangle 3">
            <a:extLst>
              <a:ext uri="{FF2B5EF4-FFF2-40B4-BE49-F238E27FC236}">
                <a16:creationId xmlns:a16="http://schemas.microsoft.com/office/drawing/2014/main" id="{934CD3A9-8B11-B966-C9BF-EE06182990EB}"/>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a:extLst>
              <a:ext uri="{FF2B5EF4-FFF2-40B4-BE49-F238E27FC236}">
                <a16:creationId xmlns:a16="http://schemas.microsoft.com/office/drawing/2014/main" id="{0BFFC63E-5883-EE38-5F3A-FEB9F59414F6}"/>
              </a:ext>
            </a:extLst>
          </p:cNvPr>
          <p:cNvSpPr>
            <a:spLocks noGrp="1"/>
          </p:cNvSpPr>
          <p:nvPr>
            <p:ph idx="1"/>
          </p:nvPr>
        </p:nvSpPr>
        <p:spPr/>
        <p:txBody>
          <a:bodyPr>
            <a:normAutofit/>
          </a:bodyPr>
          <a:lstStyle/>
          <a:p>
            <a:r>
              <a:rPr lang="en-US" sz="2400" dirty="0">
                <a:solidFill>
                  <a:srgbClr val="373737"/>
                </a:solidFill>
              </a:rPr>
              <a:t>Basic Control Assessment</a:t>
            </a:r>
          </a:p>
          <a:p>
            <a:r>
              <a:rPr lang="en-US" sz="2400" dirty="0">
                <a:solidFill>
                  <a:srgbClr val="373737"/>
                </a:solidFill>
              </a:rPr>
              <a:t>Process Audit</a:t>
            </a:r>
          </a:p>
          <a:p>
            <a:r>
              <a:rPr lang="en-US" sz="2400" dirty="0">
                <a:solidFill>
                  <a:srgbClr val="373737"/>
                </a:solidFill>
              </a:rPr>
              <a:t>Continuous Audit</a:t>
            </a:r>
          </a:p>
          <a:p>
            <a:r>
              <a:rPr lang="en-US" sz="2400" dirty="0">
                <a:solidFill>
                  <a:srgbClr val="373737"/>
                </a:solidFill>
              </a:rPr>
              <a:t>Investigation</a:t>
            </a:r>
          </a:p>
          <a:p>
            <a:r>
              <a:rPr lang="en-US" sz="2400" dirty="0">
                <a:solidFill>
                  <a:srgbClr val="373737"/>
                </a:solidFill>
              </a:rPr>
              <a:t>Follow-up</a:t>
            </a:r>
          </a:p>
        </p:txBody>
      </p:sp>
      <p:sp>
        <p:nvSpPr>
          <p:cNvPr id="5" name="Slide Number Placeholder 4">
            <a:extLst>
              <a:ext uri="{FF2B5EF4-FFF2-40B4-BE49-F238E27FC236}">
                <a16:creationId xmlns:a16="http://schemas.microsoft.com/office/drawing/2014/main" id="{439D7478-FE94-1F21-82BC-6B08DEF8598A}"/>
              </a:ext>
            </a:extLst>
          </p:cNvPr>
          <p:cNvSpPr>
            <a:spLocks noGrp="1"/>
          </p:cNvSpPr>
          <p:nvPr>
            <p:ph type="sldNum" sz="quarter" idx="12"/>
          </p:nvPr>
        </p:nvSpPr>
        <p:spPr/>
        <p:txBody>
          <a:bodyPr/>
          <a:lstStyle/>
          <a:p>
            <a:fld id="{C1FF6DA9-008F-8B48-92A6-B652298478BF}" type="slidenum">
              <a:rPr lang="en-US" smtClean="0"/>
              <a:t>19</a:t>
            </a:fld>
            <a:endParaRPr lang="en-US"/>
          </a:p>
        </p:txBody>
      </p:sp>
    </p:spTree>
    <p:extLst>
      <p:ext uri="{BB962C8B-B14F-4D97-AF65-F5344CB8AC3E}">
        <p14:creationId xmlns:p14="http://schemas.microsoft.com/office/powerpoint/2010/main" val="231033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EFD67-38E9-9898-6026-F9D69DA3321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C278E88-7ABE-3EED-0B1F-FB6CB1ABB02A}"/>
              </a:ext>
            </a:extLst>
          </p:cNvPr>
          <p:cNvSpPr>
            <a:spLocks noGrp="1"/>
          </p:cNvSpPr>
          <p:nvPr>
            <p:ph type="ctrTitle"/>
          </p:nvPr>
        </p:nvSpPr>
        <p:spPr>
          <a:xfrm>
            <a:off x="685800" y="387268"/>
            <a:ext cx="7479254" cy="611851"/>
          </a:xfrm>
        </p:spPr>
        <p:txBody>
          <a:bodyPr>
            <a:normAutofit fontScale="90000"/>
          </a:bodyPr>
          <a:lstStyle/>
          <a:p>
            <a:pPr algn="l"/>
            <a:r>
              <a:rPr lang="en-US" sz="4000" b="1" dirty="0">
                <a:solidFill>
                  <a:srgbClr val="660000"/>
                </a:solidFill>
              </a:rPr>
              <a:t>About</a:t>
            </a:r>
            <a:r>
              <a:rPr lang="en-US" sz="3600" b="1" dirty="0"/>
              <a:t> </a:t>
            </a:r>
          </a:p>
        </p:txBody>
      </p:sp>
      <p:sp>
        <p:nvSpPr>
          <p:cNvPr id="11" name="Subtitle 2">
            <a:extLst>
              <a:ext uri="{FF2B5EF4-FFF2-40B4-BE49-F238E27FC236}">
                <a16:creationId xmlns:a16="http://schemas.microsoft.com/office/drawing/2014/main" id="{EF5B3C48-F45D-78BC-0308-4AF785EF0C28}"/>
              </a:ext>
            </a:extLst>
          </p:cNvPr>
          <p:cNvSpPr>
            <a:spLocks noGrp="1"/>
          </p:cNvSpPr>
          <p:nvPr>
            <p:ph type="subTitle" idx="1"/>
          </p:nvPr>
        </p:nvSpPr>
        <p:spPr>
          <a:xfrm>
            <a:off x="676276" y="1150227"/>
            <a:ext cx="7781924" cy="5411937"/>
          </a:xfrm>
        </p:spPr>
        <p:txBody>
          <a:bodyPr>
            <a:normAutofit fontScale="92500" lnSpcReduction="20000"/>
          </a:bodyPr>
          <a:lstStyle/>
          <a:p>
            <a:pPr algn="l"/>
            <a:r>
              <a:rPr lang="en-US" sz="2000" b="1" dirty="0">
                <a:solidFill>
                  <a:schemeClr val="tx1"/>
                </a:solidFill>
              </a:rPr>
              <a:t>Lesia Ervin, Audit Director</a:t>
            </a:r>
          </a:p>
          <a:p>
            <a:pPr marL="457200" indent="-457200" algn="l">
              <a:spcBef>
                <a:spcPts val="0"/>
              </a:spcBef>
              <a:buFont typeface="Arial" panose="020B0604020202020204" pitchFamily="34" charset="0"/>
              <a:buChar char="•"/>
            </a:pPr>
            <a:r>
              <a:rPr lang="en-US" sz="1900" dirty="0">
                <a:solidFill>
                  <a:schemeClr val="tx1"/>
                </a:solidFill>
              </a:rPr>
              <a:t>MSU graduate</a:t>
            </a:r>
          </a:p>
          <a:p>
            <a:pPr marL="457200" indent="-457200" algn="l">
              <a:spcBef>
                <a:spcPts val="0"/>
              </a:spcBef>
              <a:buFont typeface="Arial" panose="020B0604020202020204" pitchFamily="34" charset="0"/>
              <a:buChar char="•"/>
            </a:pPr>
            <a:r>
              <a:rPr lang="en-US" sz="1900" dirty="0">
                <a:solidFill>
                  <a:schemeClr val="tx1"/>
                </a:solidFill>
              </a:rPr>
              <a:t>Experience… Over 25 years of audit experience</a:t>
            </a:r>
          </a:p>
          <a:p>
            <a:pPr marL="914400" lvl="1" indent="-457200" algn="l">
              <a:spcBef>
                <a:spcPts val="0"/>
              </a:spcBef>
              <a:buFont typeface="Arial" panose="020B0604020202020204" pitchFamily="34" charset="0"/>
              <a:buChar char="•"/>
            </a:pPr>
            <a:r>
              <a:rPr lang="en-US" sz="1900" dirty="0">
                <a:solidFill>
                  <a:schemeClr val="tx1"/>
                </a:solidFill>
              </a:rPr>
              <a:t>MSU Office of Internal Audit </a:t>
            </a:r>
          </a:p>
          <a:p>
            <a:pPr marL="914400" lvl="1" indent="-457200" algn="l">
              <a:spcBef>
                <a:spcPts val="0"/>
              </a:spcBef>
              <a:buFont typeface="Arial" panose="020B0604020202020204" pitchFamily="34" charset="0"/>
              <a:buChar char="•"/>
            </a:pPr>
            <a:r>
              <a:rPr lang="en-US" sz="1900" dirty="0">
                <a:solidFill>
                  <a:schemeClr val="tx1"/>
                </a:solidFill>
              </a:rPr>
              <a:t>University of Houston’s Internal Audit</a:t>
            </a:r>
          </a:p>
          <a:p>
            <a:pPr marL="914400" lvl="1" indent="-457200" algn="l">
              <a:spcBef>
                <a:spcPts val="0"/>
              </a:spcBef>
              <a:buFont typeface="Arial" panose="020B0604020202020204" pitchFamily="34" charset="0"/>
              <a:buChar char="•"/>
            </a:pPr>
            <a:r>
              <a:rPr lang="en-US" sz="1900" dirty="0">
                <a:solidFill>
                  <a:schemeClr val="tx1"/>
                </a:solidFill>
              </a:rPr>
              <a:t>Arthur Andersen LLP, Houston, TX</a:t>
            </a:r>
          </a:p>
          <a:p>
            <a:pPr marL="457200" indent="-457200" algn="l">
              <a:spcBef>
                <a:spcPts val="0"/>
              </a:spcBef>
              <a:buFont typeface="Arial" panose="020B0604020202020204" pitchFamily="34" charset="0"/>
              <a:buChar char="•"/>
            </a:pPr>
            <a:r>
              <a:rPr lang="en-US" sz="1900" dirty="0">
                <a:solidFill>
                  <a:schemeClr val="tx1"/>
                </a:solidFill>
              </a:rPr>
              <a:t>Oversees:</a:t>
            </a:r>
          </a:p>
          <a:p>
            <a:pPr marL="914400" lvl="1" indent="-457200" algn="l">
              <a:spcBef>
                <a:spcPts val="0"/>
              </a:spcBef>
              <a:buFont typeface="Arial" panose="020B0604020202020204" pitchFamily="34" charset="0"/>
              <a:buChar char="•"/>
            </a:pPr>
            <a:r>
              <a:rPr lang="en-US" sz="1900" dirty="0">
                <a:solidFill>
                  <a:schemeClr val="tx1"/>
                </a:solidFill>
              </a:rPr>
              <a:t>Operational, Compliance, IT, &amp; Departmental Audits</a:t>
            </a:r>
          </a:p>
          <a:p>
            <a:pPr marL="914400" lvl="1" indent="-457200" algn="l">
              <a:spcBef>
                <a:spcPts val="0"/>
              </a:spcBef>
              <a:buFont typeface="Arial" panose="020B0604020202020204" pitchFamily="34" charset="0"/>
              <a:buChar char="•"/>
            </a:pPr>
            <a:r>
              <a:rPr lang="en-US" sz="1900" dirty="0">
                <a:solidFill>
                  <a:schemeClr val="tx1"/>
                </a:solidFill>
              </a:rPr>
              <a:t>Investigations of Fraud, Waste, &amp; Abuse</a:t>
            </a:r>
          </a:p>
          <a:p>
            <a:pPr marL="914400" lvl="1" indent="-457200" algn="l">
              <a:spcBef>
                <a:spcPts val="0"/>
              </a:spcBef>
              <a:buFont typeface="Arial" panose="020B0604020202020204" pitchFamily="34" charset="0"/>
              <a:buChar char="•"/>
            </a:pPr>
            <a:r>
              <a:rPr lang="en-US" sz="1900" dirty="0">
                <a:solidFill>
                  <a:schemeClr val="tx1"/>
                </a:solidFill>
              </a:rPr>
              <a:t>Management of the University’s Hotline</a:t>
            </a:r>
          </a:p>
          <a:p>
            <a:pPr algn="l"/>
            <a:endParaRPr lang="en-US" sz="2000" b="1" dirty="0">
              <a:solidFill>
                <a:schemeClr val="tx1"/>
              </a:solidFill>
            </a:endParaRPr>
          </a:p>
          <a:p>
            <a:pPr algn="l"/>
            <a:r>
              <a:rPr lang="en-US" sz="2000" b="1" dirty="0">
                <a:solidFill>
                  <a:schemeClr val="tx1"/>
                </a:solidFill>
              </a:rPr>
              <a:t>Jordan Ramsey, Deputy Director</a:t>
            </a:r>
          </a:p>
          <a:p>
            <a:pPr marL="457200" indent="-457200" algn="l">
              <a:spcBef>
                <a:spcPts val="0"/>
              </a:spcBef>
              <a:buFont typeface="Arial" panose="020B0604020202020204" pitchFamily="34" charset="0"/>
              <a:buChar char="•"/>
            </a:pPr>
            <a:r>
              <a:rPr lang="en-US" sz="1900" dirty="0">
                <a:solidFill>
                  <a:schemeClr val="tx1"/>
                </a:solidFill>
              </a:rPr>
              <a:t>MSU graduate</a:t>
            </a:r>
          </a:p>
          <a:p>
            <a:pPr marL="914400" lvl="1" indent="-457200" algn="l">
              <a:spcBef>
                <a:spcPts val="0"/>
              </a:spcBef>
              <a:buFont typeface="Arial" panose="020B0604020202020204" pitchFamily="34" charset="0"/>
              <a:buChar char="•"/>
            </a:pPr>
            <a:r>
              <a:rPr lang="en-US" sz="1900" dirty="0">
                <a:solidFill>
                  <a:schemeClr val="tx1"/>
                </a:solidFill>
              </a:rPr>
              <a:t>Masters of Business Administration</a:t>
            </a:r>
          </a:p>
          <a:p>
            <a:pPr marL="914400" lvl="1" indent="-457200" algn="l">
              <a:spcBef>
                <a:spcPts val="0"/>
              </a:spcBef>
              <a:buFont typeface="Arial" panose="020B0604020202020204" pitchFamily="34" charset="0"/>
              <a:buChar char="•"/>
            </a:pPr>
            <a:r>
              <a:rPr lang="en-US" sz="1900" dirty="0">
                <a:solidFill>
                  <a:schemeClr val="tx1"/>
                </a:solidFill>
              </a:rPr>
              <a:t>Dual degrees in International Business </a:t>
            </a:r>
          </a:p>
          <a:p>
            <a:pPr lvl="2" algn="l">
              <a:spcBef>
                <a:spcPts val="0"/>
              </a:spcBef>
            </a:pPr>
            <a:r>
              <a:rPr lang="en-US" sz="1900" dirty="0">
                <a:solidFill>
                  <a:schemeClr val="tx1"/>
                </a:solidFill>
              </a:rPr>
              <a:t>with emphasis in Business and Spanish</a:t>
            </a:r>
          </a:p>
          <a:p>
            <a:pPr marL="457200" indent="-457200" algn="l">
              <a:spcBef>
                <a:spcPts val="0"/>
              </a:spcBef>
              <a:buFont typeface="Arial" panose="020B0604020202020204" pitchFamily="34" charset="0"/>
              <a:buChar char="•"/>
            </a:pPr>
            <a:r>
              <a:rPr lang="en-US" sz="1900" dirty="0">
                <a:solidFill>
                  <a:schemeClr val="tx1"/>
                </a:solidFill>
              </a:rPr>
              <a:t>Experience… Over 15 years of audit experience, primarily </a:t>
            </a:r>
          </a:p>
          <a:p>
            <a:pPr lvl="1" algn="l">
              <a:spcBef>
                <a:spcPts val="0"/>
              </a:spcBef>
            </a:pPr>
            <a:r>
              <a:rPr lang="en-US" sz="1900" dirty="0">
                <a:solidFill>
                  <a:schemeClr val="tx1"/>
                </a:solidFill>
              </a:rPr>
              <a:t>within higher education including serving on several peer </a:t>
            </a:r>
          </a:p>
          <a:p>
            <a:pPr lvl="1" algn="l">
              <a:spcBef>
                <a:spcPts val="0"/>
              </a:spcBef>
            </a:pPr>
            <a:r>
              <a:rPr lang="en-US" sz="1900" dirty="0">
                <a:solidFill>
                  <a:schemeClr val="tx1"/>
                </a:solidFill>
              </a:rPr>
              <a:t>review teams</a:t>
            </a:r>
          </a:p>
          <a:p>
            <a:pPr marL="457200" indent="-457200" algn="l">
              <a:spcBef>
                <a:spcPts val="0"/>
              </a:spcBef>
              <a:buFont typeface="Arial" panose="020B0604020202020204" pitchFamily="34" charset="0"/>
              <a:buChar char="•"/>
            </a:pPr>
            <a:r>
              <a:rPr lang="en-US" sz="1900" dirty="0">
                <a:solidFill>
                  <a:schemeClr val="tx1"/>
                </a:solidFill>
              </a:rPr>
              <a:t>Oversees:</a:t>
            </a:r>
          </a:p>
          <a:p>
            <a:pPr marL="914400" lvl="1" indent="-457200" algn="l">
              <a:spcBef>
                <a:spcPts val="0"/>
              </a:spcBef>
              <a:buFont typeface="Arial" panose="020B0604020202020204" pitchFamily="34" charset="0"/>
              <a:buChar char="•"/>
            </a:pPr>
            <a:r>
              <a:rPr lang="en-US" sz="1900" dirty="0">
                <a:solidFill>
                  <a:schemeClr val="tx1"/>
                </a:solidFill>
              </a:rPr>
              <a:t>Everything…</a:t>
            </a:r>
          </a:p>
        </p:txBody>
      </p:sp>
      <p:pic>
        <p:nvPicPr>
          <p:cNvPr id="1028" name="Picture 4" descr="Photo of Lesia Ervin">
            <a:extLst>
              <a:ext uri="{FF2B5EF4-FFF2-40B4-BE49-F238E27FC236}">
                <a16:creationId xmlns:a16="http://schemas.microsoft.com/office/drawing/2014/main" id="{AA6A6282-8FDE-F988-87AF-1393119508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535" y="830855"/>
            <a:ext cx="1918494" cy="222852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Photo of Jordan Ramsey">
            <a:extLst>
              <a:ext uri="{FF2B5EF4-FFF2-40B4-BE49-F238E27FC236}">
                <a16:creationId xmlns:a16="http://schemas.microsoft.com/office/drawing/2014/main" id="{E8850FA5-8404-EE7F-B250-A0DB756235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9569" y="3709289"/>
            <a:ext cx="1972459" cy="2761443"/>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A4F00D88-E97E-DB42-5ADD-3D7ACFBC13A5}"/>
              </a:ext>
            </a:extLst>
          </p:cNvPr>
          <p:cNvSpPr>
            <a:spLocks noGrp="1"/>
          </p:cNvSpPr>
          <p:nvPr>
            <p:ph type="sldNum" sz="quarter" idx="12"/>
          </p:nvPr>
        </p:nvSpPr>
        <p:spPr/>
        <p:txBody>
          <a:bodyPr/>
          <a:lstStyle/>
          <a:p>
            <a:fld id="{C1FF6DA9-008F-8B48-92A6-B652298478BF}" type="slidenum">
              <a:rPr lang="en-US" smtClean="0"/>
              <a:t>2</a:t>
            </a:fld>
            <a:endParaRPr lang="en-US"/>
          </a:p>
        </p:txBody>
      </p:sp>
      <p:sp>
        <p:nvSpPr>
          <p:cNvPr id="4" name="Rectangle 3">
            <a:extLst>
              <a:ext uri="{FF2B5EF4-FFF2-40B4-BE49-F238E27FC236}">
                <a16:creationId xmlns:a16="http://schemas.microsoft.com/office/drawing/2014/main" id="{0D1B46C4-99E1-C0DF-95E5-0B26E34A6A08}"/>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1617280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A5979C-54A1-6BF0-37B7-60CC65CD6E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B4C98-880D-551F-0D18-C106F04B133D}"/>
              </a:ext>
            </a:extLst>
          </p:cNvPr>
          <p:cNvSpPr>
            <a:spLocks noGrp="1"/>
          </p:cNvSpPr>
          <p:nvPr>
            <p:ph type="title"/>
          </p:nvPr>
        </p:nvSpPr>
        <p:spPr/>
        <p:txBody>
          <a:bodyPr/>
          <a:lstStyle/>
          <a:p>
            <a:r>
              <a:rPr lang="en-US" sz="3600" b="1" dirty="0">
                <a:solidFill>
                  <a:srgbClr val="660000"/>
                </a:solidFill>
              </a:rPr>
              <a:t>Continuous Monitoring Audits - Overview</a:t>
            </a:r>
            <a:endParaRPr sz="3600" b="1" dirty="0">
              <a:solidFill>
                <a:srgbClr val="660000"/>
              </a:solidFill>
            </a:endParaRPr>
          </a:p>
        </p:txBody>
      </p:sp>
      <p:sp>
        <p:nvSpPr>
          <p:cNvPr id="4" name="Rectangle 3">
            <a:extLst>
              <a:ext uri="{FF2B5EF4-FFF2-40B4-BE49-F238E27FC236}">
                <a16:creationId xmlns:a16="http://schemas.microsoft.com/office/drawing/2014/main" id="{B7E04537-1A5E-156D-7833-6A17000F37E1}"/>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a:extLst>
              <a:ext uri="{FF2B5EF4-FFF2-40B4-BE49-F238E27FC236}">
                <a16:creationId xmlns:a16="http://schemas.microsoft.com/office/drawing/2014/main" id="{57B19458-BD12-8A4E-5EC1-04559A27D4EC}"/>
              </a:ext>
            </a:extLst>
          </p:cNvPr>
          <p:cNvSpPr>
            <a:spLocks noGrp="1"/>
          </p:cNvSpPr>
          <p:nvPr>
            <p:ph idx="1"/>
          </p:nvPr>
        </p:nvSpPr>
        <p:spPr/>
        <p:txBody>
          <a:bodyPr>
            <a:normAutofit fontScale="92500" lnSpcReduction="10000"/>
          </a:bodyPr>
          <a:lstStyle/>
          <a:p>
            <a:r>
              <a:rPr lang="en-US" sz="2400" b="1" dirty="0">
                <a:solidFill>
                  <a:srgbClr val="373737"/>
                </a:solidFill>
              </a:rPr>
              <a:t>Limited Scope </a:t>
            </a:r>
            <a:r>
              <a:rPr lang="en-US" sz="2400" dirty="0">
                <a:solidFill>
                  <a:srgbClr val="373737"/>
                </a:solidFill>
              </a:rPr>
              <a:t>– each audit focuses on one area</a:t>
            </a:r>
          </a:p>
          <a:p>
            <a:pPr lvl="1"/>
            <a:r>
              <a:rPr lang="en-US" sz="2000" dirty="0">
                <a:solidFill>
                  <a:srgbClr val="373737"/>
                </a:solidFill>
              </a:rPr>
              <a:t>Account Reconciliations</a:t>
            </a:r>
          </a:p>
          <a:p>
            <a:pPr lvl="1"/>
            <a:r>
              <a:rPr lang="en-US" sz="2000" dirty="0">
                <a:solidFill>
                  <a:srgbClr val="373737"/>
                </a:solidFill>
              </a:rPr>
              <a:t>Separation Checklists</a:t>
            </a:r>
          </a:p>
          <a:p>
            <a:pPr lvl="1"/>
            <a:r>
              <a:rPr lang="en-US" sz="2000" dirty="0">
                <a:solidFill>
                  <a:srgbClr val="373737"/>
                </a:solidFill>
              </a:rPr>
              <a:t>Safety Reviews</a:t>
            </a:r>
          </a:p>
          <a:p>
            <a:pPr lvl="1"/>
            <a:r>
              <a:rPr lang="en-US" sz="2000" dirty="0">
                <a:solidFill>
                  <a:srgbClr val="373737"/>
                </a:solidFill>
              </a:rPr>
              <a:t>Additional areas will be added (e.g., payroll, research)</a:t>
            </a:r>
          </a:p>
          <a:p>
            <a:r>
              <a:rPr lang="en-US" sz="2400" b="1" dirty="0">
                <a:solidFill>
                  <a:srgbClr val="373737"/>
                </a:solidFill>
              </a:rPr>
              <a:t>Samples pulled across multiple departments/units</a:t>
            </a:r>
          </a:p>
          <a:p>
            <a:r>
              <a:rPr lang="en-US" sz="2400" b="1" dirty="0">
                <a:solidFill>
                  <a:srgbClr val="373737"/>
                </a:solidFill>
              </a:rPr>
              <a:t>Typically unannounced</a:t>
            </a:r>
          </a:p>
          <a:p>
            <a:r>
              <a:rPr lang="en-US" sz="2400" b="1" dirty="0">
                <a:solidFill>
                  <a:srgbClr val="373737"/>
                </a:solidFill>
              </a:rPr>
              <a:t>Reports addressed to Dr. Keenum</a:t>
            </a:r>
            <a:r>
              <a:rPr lang="en-US" sz="2400" dirty="0">
                <a:solidFill>
                  <a:srgbClr val="373737"/>
                </a:solidFill>
              </a:rPr>
              <a:t>;  VPs &amp; deans copied</a:t>
            </a:r>
          </a:p>
          <a:p>
            <a:r>
              <a:rPr lang="en-US" sz="2400" b="1" dirty="0">
                <a:solidFill>
                  <a:srgbClr val="373737"/>
                </a:solidFill>
              </a:rPr>
              <a:t>No formal follow-ups</a:t>
            </a:r>
            <a:r>
              <a:rPr lang="en-US" sz="2400" dirty="0">
                <a:solidFill>
                  <a:srgbClr val="373737"/>
                </a:solidFill>
              </a:rPr>
              <a:t>, but areas with issues may be selected more frequently or for a full audit</a:t>
            </a:r>
          </a:p>
          <a:p>
            <a:r>
              <a:rPr lang="en-US" sz="2400" b="1" dirty="0">
                <a:solidFill>
                  <a:srgbClr val="373737"/>
                </a:solidFill>
              </a:rPr>
              <a:t>Goal</a:t>
            </a:r>
            <a:r>
              <a:rPr lang="en-US" sz="2400" dirty="0">
                <a:solidFill>
                  <a:srgbClr val="373737"/>
                </a:solidFill>
              </a:rPr>
              <a:t>: maximize coverage across the University</a:t>
            </a:r>
          </a:p>
          <a:p>
            <a:r>
              <a:rPr lang="en-US" sz="2400" b="1" dirty="0">
                <a:solidFill>
                  <a:srgbClr val="373737"/>
                </a:solidFill>
              </a:rPr>
              <a:t>Reinforces a culture of detection and accountability</a:t>
            </a:r>
          </a:p>
        </p:txBody>
      </p:sp>
      <p:sp>
        <p:nvSpPr>
          <p:cNvPr id="5" name="Slide Number Placeholder 4">
            <a:extLst>
              <a:ext uri="{FF2B5EF4-FFF2-40B4-BE49-F238E27FC236}">
                <a16:creationId xmlns:a16="http://schemas.microsoft.com/office/drawing/2014/main" id="{D297D90F-9CD4-9619-F851-A4C38AAEED13}"/>
              </a:ext>
            </a:extLst>
          </p:cNvPr>
          <p:cNvSpPr>
            <a:spLocks noGrp="1"/>
          </p:cNvSpPr>
          <p:nvPr>
            <p:ph type="sldNum" sz="quarter" idx="12"/>
          </p:nvPr>
        </p:nvSpPr>
        <p:spPr/>
        <p:txBody>
          <a:bodyPr/>
          <a:lstStyle/>
          <a:p>
            <a:fld id="{C1FF6DA9-008F-8B48-92A6-B652298478BF}" type="slidenum">
              <a:rPr lang="en-US" smtClean="0"/>
              <a:t>20</a:t>
            </a:fld>
            <a:endParaRPr lang="en-US"/>
          </a:p>
        </p:txBody>
      </p:sp>
    </p:spTree>
    <p:extLst>
      <p:ext uri="{BB962C8B-B14F-4D97-AF65-F5344CB8AC3E}">
        <p14:creationId xmlns:p14="http://schemas.microsoft.com/office/powerpoint/2010/main" val="2232193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4FD55-2FAC-925B-A16C-F51A8FFA7C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DF989-16BD-3F8C-A87F-B29D349DF7E8}"/>
              </a:ext>
            </a:extLst>
          </p:cNvPr>
          <p:cNvSpPr>
            <a:spLocks noGrp="1"/>
          </p:cNvSpPr>
          <p:nvPr>
            <p:ph type="title"/>
          </p:nvPr>
        </p:nvSpPr>
        <p:spPr/>
        <p:txBody>
          <a:bodyPr/>
          <a:lstStyle/>
          <a:p>
            <a:r>
              <a:rPr sz="3600" b="1" dirty="0">
                <a:solidFill>
                  <a:srgbClr val="660000"/>
                </a:solidFill>
              </a:rPr>
              <a:t>Basic Control Assessment (BCA) Overview</a:t>
            </a:r>
          </a:p>
        </p:txBody>
      </p:sp>
      <p:sp>
        <p:nvSpPr>
          <p:cNvPr id="4" name="Rectangle 3">
            <a:extLst>
              <a:ext uri="{FF2B5EF4-FFF2-40B4-BE49-F238E27FC236}">
                <a16:creationId xmlns:a16="http://schemas.microsoft.com/office/drawing/2014/main" id="{AF078D89-3F31-BBF0-9D1E-65549D6FDD52}"/>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a:extLst>
              <a:ext uri="{FF2B5EF4-FFF2-40B4-BE49-F238E27FC236}">
                <a16:creationId xmlns:a16="http://schemas.microsoft.com/office/drawing/2014/main" id="{C4A76131-685F-E3B4-B959-AA2AF11E5611}"/>
              </a:ext>
            </a:extLst>
          </p:cNvPr>
          <p:cNvSpPr>
            <a:spLocks noGrp="1"/>
          </p:cNvSpPr>
          <p:nvPr>
            <p:ph idx="1"/>
          </p:nvPr>
        </p:nvSpPr>
        <p:spPr>
          <a:xfrm>
            <a:off x="457200" y="1600202"/>
            <a:ext cx="8229600" cy="985345"/>
          </a:xfrm>
        </p:spPr>
        <p:txBody>
          <a:bodyPr/>
          <a:lstStyle/>
          <a:p>
            <a:r>
              <a:rPr sz="2000" dirty="0">
                <a:solidFill>
                  <a:srgbClr val="373737"/>
                </a:solidFill>
              </a:rPr>
              <a:t>Internal Audit’s review of key departmental controls</a:t>
            </a:r>
          </a:p>
          <a:p>
            <a:r>
              <a:rPr sz="2000" dirty="0">
                <a:solidFill>
                  <a:srgbClr val="373737"/>
                </a:solidFill>
              </a:rPr>
              <a:t>Goal: Confirm processes protect assets</a:t>
            </a:r>
            <a:endParaRPr lang="en-US" sz="2000" dirty="0">
              <a:solidFill>
                <a:srgbClr val="373737"/>
              </a:solidFill>
            </a:endParaRPr>
          </a:p>
          <a:p>
            <a:endParaRPr lang="en-US" sz="2000" dirty="0">
              <a:solidFill>
                <a:srgbClr val="373737"/>
              </a:solidFill>
            </a:endParaRPr>
          </a:p>
          <a:p>
            <a:endParaRPr sz="2000" dirty="0">
              <a:solidFill>
                <a:srgbClr val="373737"/>
              </a:solidFill>
            </a:endParaRPr>
          </a:p>
        </p:txBody>
      </p:sp>
      <p:sp>
        <p:nvSpPr>
          <p:cNvPr id="11" name="Content Placeholder 2">
            <a:extLst>
              <a:ext uri="{FF2B5EF4-FFF2-40B4-BE49-F238E27FC236}">
                <a16:creationId xmlns:a16="http://schemas.microsoft.com/office/drawing/2014/main" id="{4DB45901-8B0D-5415-94D1-AD22AA8A9F6F}"/>
              </a:ext>
            </a:extLst>
          </p:cNvPr>
          <p:cNvSpPr txBox="1">
            <a:spLocks/>
          </p:cNvSpPr>
          <p:nvPr/>
        </p:nvSpPr>
        <p:spPr>
          <a:xfrm>
            <a:off x="457200" y="2603940"/>
            <a:ext cx="8229600" cy="3891455"/>
          </a:xfrm>
          <a:prstGeom prst="rect">
            <a:avLst/>
          </a:prstGeom>
        </p:spPr>
        <p:txBody>
          <a:bodyPr vert="horz" lIns="91440" tIns="45720" rIns="91440" bIns="45720" numCol="2"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900" b="1" u="sng" dirty="0">
                <a:solidFill>
                  <a:srgbClr val="5E091A"/>
                </a:solidFill>
              </a:rPr>
              <a:t>BCA Areas</a:t>
            </a:r>
          </a:p>
          <a:p>
            <a:pPr marL="457200" indent="-457200">
              <a:buFont typeface="+mj-lt"/>
              <a:buAutoNum type="alphaUcPeriod"/>
            </a:pPr>
            <a:r>
              <a:rPr lang="en-US" sz="1900" dirty="0">
                <a:solidFill>
                  <a:srgbClr val="373737"/>
                </a:solidFill>
              </a:rPr>
              <a:t>Account Reconciliations</a:t>
            </a:r>
          </a:p>
          <a:p>
            <a:pPr marL="457200" indent="-457200">
              <a:buFont typeface="+mj-lt"/>
              <a:buAutoNum type="alphaUcPeriod"/>
            </a:pPr>
            <a:r>
              <a:rPr lang="en-US" sz="1900" dirty="0">
                <a:solidFill>
                  <a:srgbClr val="373737"/>
                </a:solidFill>
              </a:rPr>
              <a:t>Leave</a:t>
            </a:r>
          </a:p>
          <a:p>
            <a:pPr marL="457200" indent="-457200">
              <a:buFont typeface="+mj-lt"/>
              <a:buAutoNum type="alphaUcPeriod"/>
            </a:pPr>
            <a:r>
              <a:rPr lang="en-US" sz="1900" dirty="0">
                <a:solidFill>
                  <a:srgbClr val="373737"/>
                </a:solidFill>
              </a:rPr>
              <a:t>Records of Hours Worked</a:t>
            </a:r>
          </a:p>
          <a:p>
            <a:pPr marL="457200" indent="-457200">
              <a:buFont typeface="+mj-lt"/>
              <a:buAutoNum type="alphaUcPeriod"/>
            </a:pPr>
            <a:r>
              <a:rPr lang="en-US" sz="1900" dirty="0">
                <a:solidFill>
                  <a:srgbClr val="373737"/>
                </a:solidFill>
              </a:rPr>
              <a:t>Compensatory Time Balances</a:t>
            </a:r>
          </a:p>
          <a:p>
            <a:pPr marL="457200" indent="-457200">
              <a:buFont typeface="+mj-lt"/>
              <a:buAutoNum type="alphaUcPeriod"/>
            </a:pPr>
            <a:r>
              <a:rPr lang="en-US" sz="1900" dirty="0">
                <a:solidFill>
                  <a:srgbClr val="373737"/>
                </a:solidFill>
              </a:rPr>
              <a:t>Cash</a:t>
            </a:r>
          </a:p>
          <a:p>
            <a:pPr marL="457200" indent="-457200">
              <a:buFont typeface="+mj-lt"/>
              <a:buAutoNum type="alphaUcPeriod"/>
            </a:pPr>
            <a:r>
              <a:rPr lang="en-US" sz="1900" dirty="0">
                <a:solidFill>
                  <a:srgbClr val="373737"/>
                </a:solidFill>
              </a:rPr>
              <a:t>Procurement Card</a:t>
            </a:r>
          </a:p>
          <a:p>
            <a:pPr marL="457200" indent="-457200">
              <a:buFont typeface="+mj-lt"/>
              <a:buAutoNum type="alphaUcPeriod"/>
            </a:pPr>
            <a:endParaRPr lang="en-US" sz="1900" dirty="0">
              <a:solidFill>
                <a:srgbClr val="373737"/>
              </a:solidFill>
            </a:endParaRPr>
          </a:p>
          <a:p>
            <a:pPr marL="457200" indent="-457200">
              <a:buFont typeface="+mj-lt"/>
              <a:buAutoNum type="alphaUcPeriod"/>
            </a:pPr>
            <a:endParaRPr lang="en-US" sz="1900" dirty="0">
              <a:solidFill>
                <a:srgbClr val="373737"/>
              </a:solidFill>
            </a:endParaRPr>
          </a:p>
          <a:p>
            <a:pPr marL="457200" indent="-457200">
              <a:buFont typeface="+mj-lt"/>
              <a:buAutoNum type="alphaUcPeriod"/>
            </a:pPr>
            <a:endParaRPr lang="en-US" sz="1900" dirty="0">
              <a:solidFill>
                <a:srgbClr val="373737"/>
              </a:solidFill>
            </a:endParaRPr>
          </a:p>
          <a:p>
            <a:pPr marL="457200" indent="-457200">
              <a:buFont typeface="+mj-lt"/>
              <a:buAutoNum type="alphaUcPeriod"/>
            </a:pPr>
            <a:endParaRPr lang="en-US" sz="1900" dirty="0">
              <a:solidFill>
                <a:srgbClr val="373737"/>
              </a:solidFill>
            </a:endParaRPr>
          </a:p>
          <a:p>
            <a:pPr marL="457200" indent="-457200">
              <a:buFont typeface="+mj-lt"/>
              <a:buAutoNum type="alphaUcPeriod"/>
            </a:pPr>
            <a:endParaRPr lang="en-US" sz="1900" dirty="0">
              <a:solidFill>
                <a:srgbClr val="373737"/>
              </a:solidFill>
            </a:endParaRPr>
          </a:p>
          <a:p>
            <a:pPr marL="457200" indent="-457200">
              <a:buFont typeface="+mj-lt"/>
              <a:buAutoNum type="alphaUcPeriod"/>
            </a:pPr>
            <a:r>
              <a:rPr lang="en-US" sz="1900" dirty="0">
                <a:solidFill>
                  <a:srgbClr val="373737"/>
                </a:solidFill>
              </a:rPr>
              <a:t>Property Management</a:t>
            </a:r>
          </a:p>
          <a:p>
            <a:pPr marL="457200" indent="-457200">
              <a:buFont typeface="+mj-lt"/>
              <a:buAutoNum type="alphaUcPeriod"/>
            </a:pPr>
            <a:r>
              <a:rPr lang="en-US" sz="1900" dirty="0">
                <a:solidFill>
                  <a:srgbClr val="373737"/>
                </a:solidFill>
              </a:rPr>
              <a:t>Fleet Management</a:t>
            </a:r>
          </a:p>
          <a:p>
            <a:pPr marL="457200" indent="-457200">
              <a:buFont typeface="+mj-lt"/>
              <a:buAutoNum type="alphaUcPeriod"/>
            </a:pPr>
            <a:r>
              <a:rPr lang="en-US" sz="1900" dirty="0">
                <a:solidFill>
                  <a:srgbClr val="373737"/>
                </a:solidFill>
              </a:rPr>
              <a:t>Facilities Management</a:t>
            </a:r>
          </a:p>
          <a:p>
            <a:pPr marL="457200" indent="-457200">
              <a:buFont typeface="+mj-lt"/>
              <a:buAutoNum type="alphaUcPeriod"/>
            </a:pPr>
            <a:r>
              <a:rPr lang="en-US" sz="1900" dirty="0">
                <a:solidFill>
                  <a:srgbClr val="373737"/>
                </a:solidFill>
              </a:rPr>
              <a:t>Sponsored Research</a:t>
            </a:r>
          </a:p>
          <a:p>
            <a:pPr marL="457200" indent="-457200">
              <a:buFont typeface="+mj-lt"/>
              <a:buAutoNum type="alphaUcPeriod"/>
            </a:pPr>
            <a:r>
              <a:rPr lang="en-US" sz="1900" dirty="0">
                <a:solidFill>
                  <a:srgbClr val="373737"/>
                </a:solidFill>
              </a:rPr>
              <a:t>Information Security</a:t>
            </a:r>
          </a:p>
          <a:p>
            <a:pPr marL="457200" indent="-457200">
              <a:buFont typeface="+mj-lt"/>
              <a:buAutoNum type="alphaUcPeriod"/>
            </a:pPr>
            <a:r>
              <a:rPr lang="en-US" sz="1900" dirty="0">
                <a:solidFill>
                  <a:srgbClr val="373737"/>
                </a:solidFill>
              </a:rPr>
              <a:t>Travel</a:t>
            </a:r>
          </a:p>
          <a:p>
            <a:pPr marL="457200" indent="-457200">
              <a:buFont typeface="+mj-lt"/>
              <a:buAutoNum type="alphaUcPeriod"/>
            </a:pPr>
            <a:r>
              <a:rPr lang="en-US" sz="1900" dirty="0">
                <a:solidFill>
                  <a:srgbClr val="373737"/>
                </a:solidFill>
              </a:rPr>
              <a:t>General Administration</a:t>
            </a:r>
          </a:p>
          <a:p>
            <a:endParaRPr lang="en-US" sz="1900" dirty="0">
              <a:solidFill>
                <a:srgbClr val="373737"/>
              </a:solidFill>
            </a:endParaRPr>
          </a:p>
        </p:txBody>
      </p:sp>
      <p:sp>
        <p:nvSpPr>
          <p:cNvPr id="5" name="Slide Number Placeholder 4">
            <a:extLst>
              <a:ext uri="{FF2B5EF4-FFF2-40B4-BE49-F238E27FC236}">
                <a16:creationId xmlns:a16="http://schemas.microsoft.com/office/drawing/2014/main" id="{A9A9367F-3D3C-54E0-8265-4D978D3E4392}"/>
              </a:ext>
            </a:extLst>
          </p:cNvPr>
          <p:cNvSpPr>
            <a:spLocks noGrp="1"/>
          </p:cNvSpPr>
          <p:nvPr>
            <p:ph type="sldNum" sz="quarter" idx="12"/>
          </p:nvPr>
        </p:nvSpPr>
        <p:spPr/>
        <p:txBody>
          <a:bodyPr/>
          <a:lstStyle/>
          <a:p>
            <a:fld id="{C1FF6DA9-008F-8B48-92A6-B652298478BF}" type="slidenum">
              <a:rPr lang="en-US" smtClean="0"/>
              <a:t>21</a:t>
            </a:fld>
            <a:endParaRPr lang="en-US"/>
          </a:p>
        </p:txBody>
      </p:sp>
    </p:spTree>
    <p:extLst>
      <p:ext uri="{BB962C8B-B14F-4D97-AF65-F5344CB8AC3E}">
        <p14:creationId xmlns:p14="http://schemas.microsoft.com/office/powerpoint/2010/main" val="2645048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Account Reconciliations</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sz="2000" b="1" dirty="0">
                <a:solidFill>
                  <a:srgbClr val="373737"/>
                </a:solidFill>
              </a:rPr>
              <a:t>What we look at</a:t>
            </a:r>
            <a:r>
              <a:rPr sz="2000" dirty="0">
                <a:solidFill>
                  <a:srgbClr val="373737"/>
                </a:solidFill>
              </a:rPr>
              <a:t>: Ledger reports (FWREXEG/FWREXDP)</a:t>
            </a:r>
          </a:p>
          <a:p>
            <a:pPr>
              <a:buFont typeface="Wingdings" panose="05000000000000000000" pitchFamily="2" charset="2"/>
              <a:buChar char="q"/>
            </a:pPr>
            <a:r>
              <a:rPr sz="2000" b="1" dirty="0">
                <a:solidFill>
                  <a:srgbClr val="373737"/>
                </a:solidFill>
              </a:rPr>
              <a:t>What we look for: </a:t>
            </a:r>
            <a:r>
              <a:rPr sz="2000" dirty="0">
                <a:solidFill>
                  <a:srgbClr val="373737"/>
                </a:solidFill>
              </a:rPr>
              <a:t>Signed, dated, monthly reviews</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University Policy: 61.01, Account Reconciliation</a:t>
            </a:r>
          </a:p>
          <a:p>
            <a:pPr marL="400050" lvl="1" indent="0">
              <a:buNone/>
            </a:pPr>
            <a:r>
              <a:rPr lang="en-US" sz="1800" b="1" u="sng" dirty="0"/>
              <a:t>Controls and Good Practices</a:t>
            </a:r>
          </a:p>
          <a:p>
            <a:pPr lvl="1"/>
            <a:r>
              <a:rPr lang="en-US" sz="1800" dirty="0">
                <a:solidFill>
                  <a:srgbClr val="373737"/>
                </a:solidFill>
              </a:rPr>
              <a:t>A formal reconciliation of </a:t>
            </a:r>
            <a:r>
              <a:rPr lang="en-US" sz="1800" b="1" dirty="0">
                <a:solidFill>
                  <a:srgbClr val="373737"/>
                </a:solidFill>
              </a:rPr>
              <a:t>revenues</a:t>
            </a:r>
            <a:r>
              <a:rPr lang="en-US" sz="1800" dirty="0">
                <a:solidFill>
                  <a:srgbClr val="373737"/>
                </a:solidFill>
              </a:rPr>
              <a:t> and </a:t>
            </a:r>
            <a:r>
              <a:rPr lang="en-US" sz="1800" b="1" dirty="0">
                <a:solidFill>
                  <a:srgbClr val="373737"/>
                </a:solidFill>
              </a:rPr>
              <a:t>expenditures</a:t>
            </a:r>
            <a:r>
              <a:rPr lang="en-US" sz="1800" dirty="0">
                <a:solidFill>
                  <a:srgbClr val="373737"/>
                </a:solidFill>
              </a:rPr>
              <a:t> should be performed </a:t>
            </a:r>
            <a:r>
              <a:rPr lang="en-US" sz="1800" b="1" dirty="0">
                <a:solidFill>
                  <a:srgbClr val="373737"/>
                </a:solidFill>
              </a:rPr>
              <a:t>monthly</a:t>
            </a:r>
          </a:p>
          <a:p>
            <a:pPr lvl="1"/>
            <a:r>
              <a:rPr lang="en-US" sz="1800" dirty="0">
                <a:solidFill>
                  <a:srgbClr val="373737"/>
                </a:solidFill>
              </a:rPr>
              <a:t>Reconciliations should be </a:t>
            </a:r>
            <a:r>
              <a:rPr lang="en-US" sz="1800" b="1" dirty="0">
                <a:solidFill>
                  <a:srgbClr val="373737"/>
                </a:solidFill>
              </a:rPr>
              <a:t>performed timely </a:t>
            </a:r>
            <a:r>
              <a:rPr lang="en-US" sz="1800" dirty="0">
                <a:solidFill>
                  <a:srgbClr val="373737"/>
                </a:solidFill>
              </a:rPr>
              <a:t>for </a:t>
            </a:r>
            <a:r>
              <a:rPr lang="en-US" sz="1800" b="1" dirty="0">
                <a:solidFill>
                  <a:srgbClr val="373737"/>
                </a:solidFill>
              </a:rPr>
              <a:t>all</a:t>
            </a:r>
            <a:r>
              <a:rPr lang="en-US" sz="1800" dirty="0">
                <a:solidFill>
                  <a:srgbClr val="373737"/>
                </a:solidFill>
              </a:rPr>
              <a:t> </a:t>
            </a:r>
            <a:r>
              <a:rPr lang="en-US" sz="1800" b="1" dirty="0">
                <a:solidFill>
                  <a:srgbClr val="373737"/>
                </a:solidFill>
              </a:rPr>
              <a:t>active accounts</a:t>
            </a:r>
          </a:p>
          <a:p>
            <a:pPr lvl="1"/>
            <a:r>
              <a:rPr lang="en-US" sz="1800" b="1" dirty="0">
                <a:solidFill>
                  <a:srgbClr val="373737"/>
                </a:solidFill>
              </a:rPr>
              <a:t>Signed by Preparer and Reviewer </a:t>
            </a:r>
          </a:p>
          <a:p>
            <a:pPr lvl="1"/>
            <a:r>
              <a:rPr lang="en-US" sz="1800" b="1" dirty="0">
                <a:solidFill>
                  <a:srgbClr val="373737"/>
                </a:solidFill>
              </a:rPr>
              <a:t>Reviews</a:t>
            </a:r>
            <a:r>
              <a:rPr lang="en-US" sz="1800" dirty="0">
                <a:solidFill>
                  <a:srgbClr val="373737"/>
                </a:solidFill>
              </a:rPr>
              <a:t> of account reconciliation should be performed by the </a:t>
            </a:r>
            <a:r>
              <a:rPr lang="en-US" sz="1800" b="1" dirty="0">
                <a:solidFill>
                  <a:srgbClr val="373737"/>
                </a:solidFill>
              </a:rPr>
              <a:t>Department Head </a:t>
            </a:r>
            <a:r>
              <a:rPr lang="en-US" sz="1800" dirty="0">
                <a:solidFill>
                  <a:srgbClr val="373737"/>
                </a:solidFill>
              </a:rPr>
              <a:t>(DH) or </a:t>
            </a:r>
            <a:r>
              <a:rPr lang="en-US" sz="1800" b="1" dirty="0">
                <a:solidFill>
                  <a:srgbClr val="373737"/>
                </a:solidFill>
              </a:rPr>
              <a:t>Principal Investigator </a:t>
            </a:r>
            <a:r>
              <a:rPr lang="en-US" sz="1800" dirty="0">
                <a:solidFill>
                  <a:srgbClr val="373737"/>
                </a:solidFill>
              </a:rPr>
              <a:t>(PI) to ensure accuracy</a:t>
            </a:r>
          </a:p>
          <a:p>
            <a:pPr lvl="1"/>
            <a:r>
              <a:rPr lang="en-US" sz="1800" dirty="0">
                <a:solidFill>
                  <a:srgbClr val="373737"/>
                </a:solidFill>
              </a:rPr>
              <a:t>Treat the ledger report like a bank statement</a:t>
            </a:r>
          </a:p>
          <a:p>
            <a:pPr lvl="1"/>
            <a:endParaRPr sz="1600" dirty="0">
              <a:solidFill>
                <a:srgbClr val="373737"/>
              </a:solidFill>
            </a:endParaRPr>
          </a:p>
        </p:txBody>
      </p:sp>
      <p:sp>
        <p:nvSpPr>
          <p:cNvPr id="5" name="Slide Number Placeholder 4">
            <a:extLst>
              <a:ext uri="{FF2B5EF4-FFF2-40B4-BE49-F238E27FC236}">
                <a16:creationId xmlns:a16="http://schemas.microsoft.com/office/drawing/2014/main" id="{37FB27B2-3A5A-10FA-8BC8-C4378B2C8B56}"/>
              </a:ext>
            </a:extLst>
          </p:cNvPr>
          <p:cNvSpPr>
            <a:spLocks noGrp="1"/>
          </p:cNvSpPr>
          <p:nvPr>
            <p:ph type="sldNum" sz="quarter" idx="12"/>
          </p:nvPr>
        </p:nvSpPr>
        <p:spPr/>
        <p:txBody>
          <a:bodyPr/>
          <a:lstStyle/>
          <a:p>
            <a:fld id="{C1FF6DA9-008F-8B48-92A6-B652298478BF}" type="slidenum">
              <a:rPr lang="en-US" smtClean="0"/>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0701E54-834D-08B2-0A07-E12C40F020A1}"/>
              </a:ext>
            </a:extLst>
          </p:cNvPr>
          <p:cNvSpPr txBox="1">
            <a:spLocks noGrp="1"/>
          </p:cNvSpPr>
          <p:nvPr>
            <p:ph type="title" idx="4294967295"/>
          </p:nvPr>
        </p:nvSpPr>
        <p:spPr>
          <a:xfrm>
            <a:off x="0" y="129097"/>
            <a:ext cx="9144000" cy="66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5E091A"/>
                </a:solidFill>
                <a:effectLst/>
                <a:uLnTx/>
                <a:uFillTx/>
                <a:latin typeface="+mj-lt"/>
                <a:ea typeface="+mj-ea"/>
                <a:cs typeface="+mj-cs"/>
              </a:rPr>
              <a:t>How do I know what needs to be reconciled?</a:t>
            </a:r>
            <a:endParaRPr kumimoji="0" lang="en-US" sz="3400" b="1" i="0" u="none" strike="noStrike" kern="1200" cap="none" spc="0" normalizeH="0" baseline="0" noProof="0" dirty="0">
              <a:ln>
                <a:noFill/>
              </a:ln>
              <a:solidFill>
                <a:srgbClr val="5E091A"/>
              </a:solidFill>
              <a:effectLst/>
              <a:uLnTx/>
              <a:uFillTx/>
              <a:latin typeface="+mj-lt"/>
              <a:ea typeface="+mj-ea"/>
              <a:cs typeface="+mj-cs"/>
            </a:endParaRPr>
          </a:p>
        </p:txBody>
      </p:sp>
      <p:sp>
        <p:nvSpPr>
          <p:cNvPr id="11" name="Rectangle 10">
            <a:extLst>
              <a:ext uri="{FF2B5EF4-FFF2-40B4-BE49-F238E27FC236}">
                <a16:creationId xmlns:a16="http://schemas.microsoft.com/office/drawing/2014/main" id="{A83F58E9-EA10-5BCA-E7B7-82333920B23F}"/>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nvGrpSpPr>
          <p:cNvPr id="7" name="Group 6" descr="An image of the Reporting Planning &amp; Analysis website.">
            <a:extLst>
              <a:ext uri="{FF2B5EF4-FFF2-40B4-BE49-F238E27FC236}">
                <a16:creationId xmlns:a16="http://schemas.microsoft.com/office/drawing/2014/main" id="{D9E62B65-98CC-0757-407C-D4A9CB1E82FE}"/>
              </a:ext>
            </a:extLst>
          </p:cNvPr>
          <p:cNvGrpSpPr/>
          <p:nvPr/>
        </p:nvGrpSpPr>
        <p:grpSpPr>
          <a:xfrm>
            <a:off x="1141055" y="1954456"/>
            <a:ext cx="6218969" cy="4629224"/>
            <a:chOff x="1141055" y="459143"/>
            <a:chExt cx="6218969" cy="4629224"/>
          </a:xfrm>
        </p:grpSpPr>
        <p:pic>
          <p:nvPicPr>
            <p:cNvPr id="3" name="Picture 2">
              <a:extLst>
                <a:ext uri="{FF2B5EF4-FFF2-40B4-BE49-F238E27FC236}">
                  <a16:creationId xmlns:a16="http://schemas.microsoft.com/office/drawing/2014/main" id="{51352923-9DAF-1021-9A83-4D9AD4A5BC2B}"/>
                </a:ext>
              </a:extLst>
            </p:cNvPr>
            <p:cNvPicPr>
              <a:picLocks noChangeAspect="1"/>
            </p:cNvPicPr>
            <p:nvPr/>
          </p:nvPicPr>
          <p:blipFill>
            <a:blip r:embed="rId3"/>
            <a:srcRect b="27787"/>
            <a:stretch>
              <a:fillRect/>
            </a:stretch>
          </p:blipFill>
          <p:spPr>
            <a:xfrm>
              <a:off x="1319645" y="489548"/>
              <a:ext cx="6040379" cy="4598819"/>
            </a:xfrm>
            <a:prstGeom prst="rect">
              <a:avLst/>
            </a:prstGeom>
          </p:spPr>
        </p:pic>
        <p:sp>
          <p:nvSpPr>
            <p:cNvPr id="8" name="Oval 7">
              <a:extLst>
                <a:ext uri="{FF2B5EF4-FFF2-40B4-BE49-F238E27FC236}">
                  <a16:creationId xmlns:a16="http://schemas.microsoft.com/office/drawing/2014/main" id="{B4EFA82B-FD13-89AC-070A-FF244C3BB9C7}"/>
                </a:ext>
              </a:extLst>
            </p:cNvPr>
            <p:cNvSpPr/>
            <p:nvPr/>
          </p:nvSpPr>
          <p:spPr>
            <a:xfrm>
              <a:off x="1141055" y="459143"/>
              <a:ext cx="1984075" cy="275051"/>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8CD4804-19CE-7AA6-FF60-444E26A72EDB}"/>
                </a:ext>
              </a:extLst>
            </p:cNvPr>
            <p:cNvSpPr/>
            <p:nvPr/>
          </p:nvSpPr>
          <p:spPr>
            <a:xfrm>
              <a:off x="1680713" y="1126886"/>
              <a:ext cx="3677728" cy="741028"/>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AB02F6C-848C-769D-1173-7979664DCA17}"/>
                </a:ext>
              </a:extLst>
            </p:cNvPr>
            <p:cNvSpPr/>
            <p:nvPr/>
          </p:nvSpPr>
          <p:spPr>
            <a:xfrm>
              <a:off x="2551899" y="4352026"/>
              <a:ext cx="2648309" cy="40544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156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noGrp="1"/>
          </p:cNvSpPr>
          <p:nvPr>
            <p:ph type="title" idx="4294967295"/>
          </p:nvPr>
        </p:nvSpPr>
        <p:spPr>
          <a:xfrm>
            <a:off x="0" y="1"/>
            <a:ext cx="9144000" cy="66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5E091A"/>
                </a:solidFill>
                <a:effectLst/>
                <a:uLnTx/>
                <a:uFillTx/>
                <a:latin typeface="+mj-lt"/>
                <a:ea typeface="+mj-ea"/>
                <a:cs typeface="+mj-cs"/>
              </a:rPr>
              <a:t>Account Reconciliations – Monthly Activity Report</a:t>
            </a:r>
          </a:p>
        </p:txBody>
      </p:sp>
      <p:pic>
        <p:nvPicPr>
          <p:cNvPr id="4" name="Picture 3" descr="An image of the Montly Activity Report with a circle around the mail stop.">
            <a:extLst>
              <a:ext uri="{FF2B5EF4-FFF2-40B4-BE49-F238E27FC236}">
                <a16:creationId xmlns:a16="http://schemas.microsoft.com/office/drawing/2014/main" id="{00F785BB-F979-A4ED-E388-9028BBDB9C1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490" y="491707"/>
            <a:ext cx="8497019" cy="6225760"/>
          </a:xfrm>
          <a:prstGeom prst="rect">
            <a:avLst/>
          </a:prstGeom>
          <a:ln w="19050">
            <a:solidFill>
              <a:schemeClr val="tx1"/>
            </a:solidFill>
          </a:ln>
        </p:spPr>
      </p:pic>
    </p:spTree>
    <p:extLst>
      <p:ext uri="{BB962C8B-B14F-4D97-AF65-F5344CB8AC3E}">
        <p14:creationId xmlns:p14="http://schemas.microsoft.com/office/powerpoint/2010/main" val="382491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noGrp="1"/>
          </p:cNvSpPr>
          <p:nvPr>
            <p:ph type="title" idx="4294967295"/>
          </p:nvPr>
        </p:nvSpPr>
        <p:spPr>
          <a:xfrm>
            <a:off x="0" y="1"/>
            <a:ext cx="9144000" cy="66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5E091A"/>
                </a:solidFill>
                <a:effectLst/>
                <a:uLnTx/>
                <a:uFillTx/>
                <a:latin typeface="+mj-lt"/>
                <a:ea typeface="+mj-ea"/>
                <a:cs typeface="+mj-cs"/>
              </a:rPr>
              <a:t>Account Reconciliations – Monthly Activity Report </a:t>
            </a:r>
            <a:r>
              <a:rPr kumimoji="0" lang="en-US" sz="3400" b="1" i="0" u="none" strike="noStrike" kern="1200" cap="none" spc="0" normalizeH="0" baseline="0" noProof="0" dirty="0">
                <a:ln>
                  <a:noFill/>
                </a:ln>
                <a:solidFill>
                  <a:schemeClr val="bg1"/>
                </a:solidFill>
                <a:effectLst/>
                <a:uLnTx/>
                <a:uFillTx/>
                <a:latin typeface="+mj-lt"/>
                <a:ea typeface="+mj-ea"/>
                <a:cs typeface="+mj-cs"/>
              </a:rPr>
              <a:t>with Activity</a:t>
            </a:r>
          </a:p>
        </p:txBody>
      </p:sp>
      <p:pic>
        <p:nvPicPr>
          <p:cNvPr id="5" name="Picture 4" descr="An image of the Monthly Activity Report with a red box around the FUNDs and ORGNs with activity. ">
            <a:extLst>
              <a:ext uri="{FF2B5EF4-FFF2-40B4-BE49-F238E27FC236}">
                <a16:creationId xmlns:a16="http://schemas.microsoft.com/office/drawing/2014/main" id="{8D93E97E-0DD8-4142-963F-D57894672B21}"/>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660585" y="1469186"/>
            <a:ext cx="5822830" cy="3919627"/>
          </a:xfrm>
          <a:prstGeom prst="rect">
            <a:avLst/>
          </a:prstGeom>
        </p:spPr>
      </p:pic>
    </p:spTree>
    <p:extLst>
      <p:ext uri="{BB962C8B-B14F-4D97-AF65-F5344CB8AC3E}">
        <p14:creationId xmlns:p14="http://schemas.microsoft.com/office/powerpoint/2010/main" val="3420807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800" y="-51350"/>
            <a:ext cx="7772400" cy="1470025"/>
          </a:xfrm>
        </p:spPr>
        <p:txBody>
          <a:bodyPr>
            <a:normAutofit/>
          </a:bodyPr>
          <a:lstStyle/>
          <a:p>
            <a:pPr algn="l"/>
            <a:r>
              <a:rPr lang="en-US" sz="3400" b="1" dirty="0"/>
              <a:t>FWREXEG: </a:t>
            </a:r>
            <a:r>
              <a:rPr lang="en-US" sz="3400" dirty="0"/>
              <a:t>Monthly Ledger Report</a:t>
            </a:r>
          </a:p>
        </p:txBody>
      </p:sp>
      <p:pic>
        <p:nvPicPr>
          <p:cNvPr id="2" name="Picture 1" descr="An image of the Monthly Ledger Report with circles around the dates and signatures."/>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65623" y="1984883"/>
            <a:ext cx="5834052" cy="4321314"/>
          </a:xfrm>
          <a:prstGeom prst="rect">
            <a:avLst/>
          </a:prstGeom>
        </p:spPr>
      </p:pic>
      <p:sp>
        <p:nvSpPr>
          <p:cNvPr id="20" name="Oval 19">
            <a:extLst>
              <a:ext uri="{C183D7F6-B498-43B3-948B-1728B52AA6E4}">
                <adec:decorative xmlns:adec="http://schemas.microsoft.com/office/drawing/2017/decorative" val="1"/>
              </a:ext>
            </a:extLst>
          </p:cNvPr>
          <p:cNvSpPr/>
          <p:nvPr/>
        </p:nvSpPr>
        <p:spPr>
          <a:xfrm>
            <a:off x="3426245" y="2008202"/>
            <a:ext cx="1533942"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Arrow Connector 18">
            <a:extLst>
              <a:ext uri="{C183D7F6-B498-43B3-948B-1728B52AA6E4}">
                <adec:decorative xmlns:adec="http://schemas.microsoft.com/office/drawing/2017/decorative" val="1"/>
              </a:ext>
            </a:extLst>
          </p:cNvPr>
          <p:cNvCxnSpPr>
            <a:endCxn id="20" idx="5"/>
          </p:cNvCxnSpPr>
          <p:nvPr/>
        </p:nvCxnSpPr>
        <p:spPr>
          <a:xfrm flipH="1" flipV="1">
            <a:off x="4735546" y="2203324"/>
            <a:ext cx="2648362" cy="3299276"/>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12" name="Oval 11">
            <a:extLst>
              <a:ext uri="{C183D7F6-B498-43B3-948B-1728B52AA6E4}">
                <adec:decorative xmlns:adec="http://schemas.microsoft.com/office/drawing/2017/decorative" val="1"/>
              </a:ext>
            </a:extLst>
          </p:cNvPr>
          <p:cNvSpPr/>
          <p:nvPr/>
        </p:nvSpPr>
        <p:spPr>
          <a:xfrm>
            <a:off x="5169240" y="1938984"/>
            <a:ext cx="838200" cy="2286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C183D7F6-B498-43B3-948B-1728B52AA6E4}">
                <adec:decorative xmlns:adec="http://schemas.microsoft.com/office/drawing/2017/decorative" val="1"/>
              </a:ext>
            </a:extLst>
          </p:cNvPr>
          <p:cNvSpPr/>
          <p:nvPr/>
        </p:nvSpPr>
        <p:spPr>
          <a:xfrm>
            <a:off x="1856764" y="5752773"/>
            <a:ext cx="1447800" cy="222063"/>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a:extLst>
              <a:ext uri="{C183D7F6-B498-43B3-948B-1728B52AA6E4}">
                <adec:decorative xmlns:adec="http://schemas.microsoft.com/office/drawing/2017/decorative" val="1"/>
              </a:ext>
            </a:extLst>
          </p:cNvPr>
          <p:cNvCxnSpPr>
            <a:endCxn id="25" idx="7"/>
          </p:cNvCxnSpPr>
          <p:nvPr/>
        </p:nvCxnSpPr>
        <p:spPr>
          <a:xfrm flipH="1">
            <a:off x="3092539" y="2872945"/>
            <a:ext cx="4466525" cy="2912348"/>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C183D7F6-B498-43B3-948B-1728B52AA6E4}">
                <adec:decorative xmlns:adec="http://schemas.microsoft.com/office/drawing/2017/decorative" val="1"/>
              </a:ext>
            </a:extLst>
          </p:cNvPr>
          <p:cNvCxnSpPr>
            <a:endCxn id="12" idx="4"/>
          </p:cNvCxnSpPr>
          <p:nvPr/>
        </p:nvCxnSpPr>
        <p:spPr>
          <a:xfrm flipH="1" flipV="1">
            <a:off x="5588340" y="2167584"/>
            <a:ext cx="1778000" cy="3331448"/>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29" name="Content Placeholder 4"/>
          <p:cNvSpPr txBox="1">
            <a:spLocks/>
          </p:cNvSpPr>
          <p:nvPr/>
        </p:nvSpPr>
        <p:spPr>
          <a:xfrm>
            <a:off x="7321379" y="2389834"/>
            <a:ext cx="1776036" cy="391636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indent="-171450" algn="l"/>
            <a:r>
              <a:rPr lang="en-US" sz="2000" dirty="0">
                <a:solidFill>
                  <a:schemeClr val="tx1"/>
                </a:solidFill>
              </a:rPr>
              <a:t>Signed by reconciler</a:t>
            </a:r>
          </a:p>
          <a:p>
            <a:pPr lvl="1" algn="l"/>
            <a:endParaRPr lang="en-US" sz="1600" dirty="0">
              <a:solidFill>
                <a:schemeClr val="tx1"/>
              </a:solidFill>
            </a:endParaRPr>
          </a:p>
          <a:p>
            <a:pPr indent="-171450" algn="l"/>
            <a:r>
              <a:rPr lang="en-US" sz="2000" dirty="0">
                <a:solidFill>
                  <a:schemeClr val="tx1"/>
                </a:solidFill>
              </a:rPr>
              <a:t>Signed by reviewer    (Dept. Head or PI for grants)</a:t>
            </a:r>
          </a:p>
          <a:p>
            <a:pPr algn="l"/>
            <a:endParaRPr lang="en-US" sz="2000" dirty="0">
              <a:solidFill>
                <a:schemeClr val="tx1"/>
              </a:solidFill>
            </a:endParaRPr>
          </a:p>
          <a:p>
            <a:pPr algn="l"/>
            <a:endParaRPr lang="en-US" sz="2000" dirty="0">
              <a:solidFill>
                <a:schemeClr val="tx1"/>
              </a:solidFill>
            </a:endParaRPr>
          </a:p>
          <a:p>
            <a:pPr indent="-171450" algn="l"/>
            <a:r>
              <a:rPr lang="en-US" sz="2000" dirty="0">
                <a:solidFill>
                  <a:schemeClr val="tx1"/>
                </a:solidFill>
              </a:rPr>
              <a:t>Timely</a:t>
            </a:r>
          </a:p>
        </p:txBody>
      </p:sp>
      <p:sp>
        <p:nvSpPr>
          <p:cNvPr id="28" name="Oval 27">
            <a:extLst>
              <a:ext uri="{C183D7F6-B498-43B3-948B-1728B52AA6E4}">
                <adec:decorative xmlns:adec="http://schemas.microsoft.com/office/drawing/2017/decorative" val="1"/>
              </a:ext>
            </a:extLst>
          </p:cNvPr>
          <p:cNvSpPr/>
          <p:nvPr/>
        </p:nvSpPr>
        <p:spPr>
          <a:xfrm>
            <a:off x="1664040" y="5980796"/>
            <a:ext cx="2099912" cy="267145"/>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C183D7F6-B498-43B3-948B-1728B52AA6E4}">
                <adec:decorative xmlns:adec="http://schemas.microsoft.com/office/drawing/2017/decorative" val="1"/>
              </a:ext>
            </a:extLst>
          </p:cNvPr>
          <p:cNvSpPr/>
          <p:nvPr/>
        </p:nvSpPr>
        <p:spPr>
          <a:xfrm>
            <a:off x="3965254" y="5944879"/>
            <a:ext cx="1042129" cy="259514"/>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C183D7F6-B498-43B3-948B-1728B52AA6E4}">
                <adec:decorative xmlns:adec="http://schemas.microsoft.com/office/drawing/2017/decorative" val="1"/>
              </a:ext>
            </a:extLst>
          </p:cNvPr>
          <p:cNvSpPr/>
          <p:nvPr/>
        </p:nvSpPr>
        <p:spPr>
          <a:xfrm>
            <a:off x="4160087" y="5788860"/>
            <a:ext cx="800100" cy="18597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a:extLst>
              <a:ext uri="{C183D7F6-B498-43B3-948B-1728B52AA6E4}">
                <adec:decorative xmlns:adec="http://schemas.microsoft.com/office/drawing/2017/decorative" val="1"/>
              </a:ext>
            </a:extLst>
          </p:cNvPr>
          <p:cNvCxnSpPr>
            <a:endCxn id="28" idx="7"/>
          </p:cNvCxnSpPr>
          <p:nvPr/>
        </p:nvCxnSpPr>
        <p:spPr>
          <a:xfrm flipH="1">
            <a:off x="3456427" y="3885741"/>
            <a:ext cx="4235969" cy="2134177"/>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C183D7F6-B498-43B3-948B-1728B52AA6E4}">
                <adec:decorative xmlns:adec="http://schemas.microsoft.com/office/drawing/2017/decorative" val="1"/>
              </a:ext>
            </a:extLst>
          </p:cNvPr>
          <p:cNvCxnSpPr>
            <a:endCxn id="27" idx="6"/>
          </p:cNvCxnSpPr>
          <p:nvPr/>
        </p:nvCxnSpPr>
        <p:spPr>
          <a:xfrm flipH="1">
            <a:off x="4960187" y="5495939"/>
            <a:ext cx="2406153" cy="385909"/>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C183D7F6-B498-43B3-948B-1728B52AA6E4}">
                <adec:decorative xmlns:adec="http://schemas.microsoft.com/office/drawing/2017/decorative" val="1"/>
              </a:ext>
            </a:extLst>
          </p:cNvPr>
          <p:cNvCxnSpPr>
            <a:endCxn id="26" idx="6"/>
          </p:cNvCxnSpPr>
          <p:nvPr/>
        </p:nvCxnSpPr>
        <p:spPr>
          <a:xfrm flipH="1">
            <a:off x="5007383" y="5499032"/>
            <a:ext cx="2358957" cy="575604"/>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9627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solidFill>
                  <a:srgbClr val="5E091A"/>
                </a:solidFill>
              </a:rPr>
              <a:t>Separating Checklists</a:t>
            </a:r>
          </a:p>
        </p:txBody>
      </p:sp>
      <p:sp>
        <p:nvSpPr>
          <p:cNvPr id="16" name="Subtitle 2"/>
          <p:cNvSpPr>
            <a:spLocks noGrp="1"/>
          </p:cNvSpPr>
          <p:nvPr>
            <p:ph type="subTitle" idx="1"/>
          </p:nvPr>
        </p:nvSpPr>
        <p:spPr>
          <a:xfrm>
            <a:off x="676276" y="1150228"/>
            <a:ext cx="7781924" cy="4686850"/>
          </a:xfrm>
        </p:spPr>
        <p:txBody>
          <a:bodyPr>
            <a:normAutofit fontScale="92500" lnSpcReduction="20000"/>
          </a:bodyPr>
          <a:lstStyle/>
          <a:p>
            <a:pPr marL="457200" indent="-457200" algn="l">
              <a:buFont typeface="Arial" panose="020B0604020202020204" pitchFamily="34" charset="0"/>
              <a:buChar char="•"/>
            </a:pPr>
            <a:r>
              <a:rPr lang="en-US" dirty="0">
                <a:solidFill>
                  <a:schemeClr val="tx1"/>
                </a:solidFill>
              </a:rPr>
              <a:t>Required by MSU Policy 60.405</a:t>
            </a:r>
          </a:p>
          <a:p>
            <a:pPr marL="457200" indent="-457200" algn="l">
              <a:buFont typeface="Arial" panose="020B0604020202020204" pitchFamily="34" charset="0"/>
              <a:buChar char="•"/>
            </a:pPr>
            <a:r>
              <a:rPr lang="en-US" dirty="0">
                <a:solidFill>
                  <a:schemeClr val="tx1"/>
                </a:solidFill>
              </a:rPr>
              <a:t>Departments must complete and maintain the Separating Procedure Checklist when:</a:t>
            </a:r>
          </a:p>
          <a:p>
            <a:pPr marL="1371600" lvl="2" indent="-457200" algn="l">
              <a:buFont typeface="Arial" panose="020B0604020202020204" pitchFamily="34" charset="0"/>
              <a:buChar char="•"/>
            </a:pPr>
            <a:r>
              <a:rPr lang="en-US" dirty="0">
                <a:solidFill>
                  <a:schemeClr val="tx1"/>
                </a:solidFill>
              </a:rPr>
              <a:t>Employee terminates</a:t>
            </a:r>
          </a:p>
          <a:p>
            <a:pPr marL="1371600" lvl="2" indent="-457200" algn="l">
              <a:buFont typeface="Arial" panose="020B0604020202020204" pitchFamily="34" charset="0"/>
              <a:buChar char="•"/>
            </a:pPr>
            <a:r>
              <a:rPr lang="en-US" dirty="0">
                <a:solidFill>
                  <a:schemeClr val="tx1"/>
                </a:solidFill>
              </a:rPr>
              <a:t>Employee transfers</a:t>
            </a:r>
          </a:p>
          <a:p>
            <a:pPr marL="457200" indent="-457200" algn="l">
              <a:buFont typeface="Arial" panose="020B0604020202020204" pitchFamily="34" charset="0"/>
              <a:buChar char="•"/>
            </a:pPr>
            <a:r>
              <a:rPr lang="en-US" dirty="0">
                <a:solidFill>
                  <a:schemeClr val="tx1"/>
                </a:solidFill>
              </a:rPr>
              <a:t>Primary purpose: Removal of access (buildings, keys, sensitive information, software)</a:t>
            </a:r>
          </a:p>
          <a:p>
            <a:pPr marL="457200" indent="-457200" algn="l">
              <a:buFont typeface="Arial" panose="020B0604020202020204" pitchFamily="34" charset="0"/>
              <a:buChar char="•"/>
            </a:pPr>
            <a:r>
              <a:rPr lang="en-US" dirty="0">
                <a:solidFill>
                  <a:schemeClr val="tx1"/>
                </a:solidFill>
              </a:rPr>
              <a:t>Signed by preparer</a:t>
            </a:r>
          </a:p>
          <a:p>
            <a:pPr marL="457200" indent="-457200" algn="l">
              <a:buFont typeface="Arial" panose="020B0604020202020204" pitchFamily="34" charset="0"/>
              <a:buChar char="•"/>
            </a:pPr>
            <a:r>
              <a:rPr lang="en-US" dirty="0">
                <a:solidFill>
                  <a:schemeClr val="tx1"/>
                </a:solidFill>
              </a:rPr>
              <a:t>Should be completed ASAP, preferably at time of termination or transfer</a:t>
            </a: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457200" indent="-457200" algn="l">
              <a:buFont typeface="Arial" panose="020B0604020202020204" pitchFamily="34" charset="0"/>
              <a:buChar char="•"/>
            </a:pPr>
            <a:endParaRPr lang="en-US" dirty="0">
              <a:solidFill>
                <a:schemeClr val="tx1"/>
              </a:solidFill>
            </a:endParaRPr>
          </a:p>
          <a:p>
            <a:pPr marL="1371600" lvl="2" indent="-457200" algn="l">
              <a:buFont typeface="Arial" panose="020B0604020202020204" pitchFamily="34" charset="0"/>
              <a:buChar char="•"/>
            </a:pPr>
            <a:endParaRPr lang="en-US" sz="2000" dirty="0">
              <a:solidFill>
                <a:schemeClr val="tx1"/>
              </a:solidFill>
            </a:endParaRPr>
          </a:p>
          <a:p>
            <a:pPr marL="1371600" lvl="2" indent="-457200" algn="l">
              <a:buFont typeface="Arial" panose="020B0604020202020204" pitchFamily="34" charset="0"/>
              <a:buChar char="•"/>
            </a:pPr>
            <a:endParaRPr lang="en-US" sz="1600" dirty="0">
              <a:solidFill>
                <a:schemeClr val="tx1"/>
              </a:solidFill>
            </a:endParaRPr>
          </a:p>
          <a:p>
            <a:pPr marL="1371600" lvl="2" indent="-457200" algn="l">
              <a:buFont typeface="Arial" panose="020B0604020202020204" pitchFamily="34" charset="0"/>
              <a:buChar char="•"/>
            </a:pPr>
            <a:endParaRPr lang="en-US" sz="1600" dirty="0">
              <a:solidFill>
                <a:schemeClr val="tx1"/>
              </a:solidFill>
            </a:endParaRPr>
          </a:p>
        </p:txBody>
      </p:sp>
      <p:sp>
        <p:nvSpPr>
          <p:cNvPr id="3" name="Rectangle 2">
            <a:extLst>
              <a:ext uri="{FF2B5EF4-FFF2-40B4-BE49-F238E27FC236}">
                <a16:creationId xmlns:a16="http://schemas.microsoft.com/office/drawing/2014/main" id="{92DE0C7D-573D-EDBD-0F5D-E71A1918D2EC}"/>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236942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1350"/>
            <a:ext cx="7772400" cy="1470025"/>
          </a:xfrm>
        </p:spPr>
        <p:txBody>
          <a:bodyPr>
            <a:normAutofit/>
          </a:bodyPr>
          <a:lstStyle/>
          <a:p>
            <a:pPr algn="l"/>
            <a:r>
              <a:rPr lang="en-US" sz="2800" b="1" dirty="0">
                <a:solidFill>
                  <a:srgbClr val="5E091A"/>
                </a:solidFill>
              </a:rPr>
              <a:t>Separating Checklists Form</a:t>
            </a:r>
          </a:p>
        </p:txBody>
      </p:sp>
      <p:sp>
        <p:nvSpPr>
          <p:cNvPr id="3" name="Rectangle 2">
            <a:extLst>
              <a:ext uri="{FF2B5EF4-FFF2-40B4-BE49-F238E27FC236}">
                <a16:creationId xmlns:a16="http://schemas.microsoft.com/office/drawing/2014/main" id="{C356CBF5-A90A-EC7B-2203-4540D12CF2B5}"/>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An image of the separating checklist.">
            <a:extLst>
              <a:ext uri="{FF2B5EF4-FFF2-40B4-BE49-F238E27FC236}">
                <a16:creationId xmlns:a16="http://schemas.microsoft.com/office/drawing/2014/main" id="{731812A7-FB29-F052-2EE6-745B8E8067BB}"/>
              </a:ext>
            </a:extLst>
          </p:cNvPr>
          <p:cNvPicPr>
            <a:picLocks noChangeAspect="1"/>
          </p:cNvPicPr>
          <p:nvPr/>
        </p:nvPicPr>
        <p:blipFill>
          <a:blip r:embed="rId3"/>
          <a:stretch>
            <a:fillRect/>
          </a:stretch>
        </p:blipFill>
        <p:spPr>
          <a:xfrm>
            <a:off x="2255679" y="1004045"/>
            <a:ext cx="4130000" cy="5674659"/>
          </a:xfrm>
          <a:prstGeom prst="rect">
            <a:avLst/>
          </a:prstGeom>
        </p:spPr>
      </p:pic>
    </p:spTree>
    <p:extLst>
      <p:ext uri="{BB962C8B-B14F-4D97-AF65-F5344CB8AC3E}">
        <p14:creationId xmlns:p14="http://schemas.microsoft.com/office/powerpoint/2010/main" val="33831165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FBFD7EF-B66D-6DB7-B5AB-C6F670C964C5}"/>
              </a:ext>
            </a:extLst>
          </p:cNvPr>
          <p:cNvSpPr txBox="1">
            <a:spLocks noGrp="1"/>
          </p:cNvSpPr>
          <p:nvPr>
            <p:ph type="title" idx="4294967295"/>
          </p:nvPr>
        </p:nvSpPr>
        <p:spPr>
          <a:xfrm>
            <a:off x="685800" y="-51350"/>
            <a:ext cx="7772400" cy="14700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5E091A"/>
                </a:solidFill>
                <a:effectLst/>
                <a:uLnTx/>
                <a:uFillTx/>
                <a:latin typeface="+mj-lt"/>
                <a:ea typeface="+mj-ea"/>
                <a:cs typeface="+mj-cs"/>
              </a:rPr>
              <a:t>Separating Checklists Website</a:t>
            </a:r>
          </a:p>
        </p:txBody>
      </p:sp>
      <p:sp>
        <p:nvSpPr>
          <p:cNvPr id="8" name="Rectangle 7">
            <a:extLst>
              <a:ext uri="{FF2B5EF4-FFF2-40B4-BE49-F238E27FC236}">
                <a16:creationId xmlns:a16="http://schemas.microsoft.com/office/drawing/2014/main" id="{F1C9E762-D68E-9F81-0010-A654D1D9BE6F}"/>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3" name="Picture 2" descr="A computer screen shot of a computer screen">
            <a:extLst>
              <a:ext uri="{FF2B5EF4-FFF2-40B4-BE49-F238E27FC236}">
                <a16:creationId xmlns:a16="http://schemas.microsoft.com/office/drawing/2014/main" id="{8F17F6BE-E7A0-4EC0-6C06-29E3CAB1E14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08000" y="1276367"/>
            <a:ext cx="8128000" cy="5340388"/>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90F3E085-7D8C-F80B-C267-F1EF7DD3F7F0}"/>
              </a:ext>
              <a:ext uri="{C183D7F6-B498-43B3-948B-1728B52AA6E4}">
                <adec:decorative xmlns:adec="http://schemas.microsoft.com/office/drawing/2017/decorative" val="1"/>
              </a:ext>
            </a:extLst>
          </p:cNvPr>
          <p:cNvSpPr/>
          <p:nvPr/>
        </p:nvSpPr>
        <p:spPr>
          <a:xfrm>
            <a:off x="3563014" y="4966702"/>
            <a:ext cx="5072985" cy="118393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513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Training Objectives</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r>
              <a:rPr lang="en-US" sz="2000" dirty="0">
                <a:solidFill>
                  <a:srgbClr val="373737"/>
                </a:solidFill>
              </a:rPr>
              <a:t>Preliminaries, overview of Internal Audit and types of audits</a:t>
            </a:r>
          </a:p>
          <a:p>
            <a:r>
              <a:rPr lang="en-US" sz="2000" dirty="0">
                <a:solidFill>
                  <a:srgbClr val="373737"/>
                </a:solidFill>
              </a:rPr>
              <a:t>Understand internal controls and why they matter</a:t>
            </a:r>
            <a:endParaRPr sz="2000" dirty="0">
              <a:solidFill>
                <a:srgbClr val="373737"/>
              </a:solidFill>
            </a:endParaRPr>
          </a:p>
          <a:p>
            <a:r>
              <a:rPr sz="2000" dirty="0">
                <a:solidFill>
                  <a:srgbClr val="373737"/>
                </a:solidFill>
              </a:rPr>
              <a:t>Recognize fraud, waste, and abuse</a:t>
            </a:r>
          </a:p>
          <a:p>
            <a:r>
              <a:rPr sz="2000" dirty="0">
                <a:solidFill>
                  <a:srgbClr val="373737"/>
                </a:solidFill>
              </a:rPr>
              <a:t>Identify common red flags</a:t>
            </a:r>
          </a:p>
        </p:txBody>
      </p:sp>
      <p:pic>
        <p:nvPicPr>
          <p:cNvPr id="5" name="Picture 4" descr="Image of TV">
            <a:extLst>
              <a:ext uri="{FF2B5EF4-FFF2-40B4-BE49-F238E27FC236}">
                <a16:creationId xmlns:a16="http://schemas.microsoft.com/office/drawing/2014/main" id="{DB0AFCD4-6E5E-43F2-25D9-39332C880612}"/>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3127" r="23772"/>
          <a:stretch/>
        </p:blipFill>
        <p:spPr>
          <a:xfrm>
            <a:off x="889286" y="4100280"/>
            <a:ext cx="1688450" cy="1589853"/>
          </a:xfrm>
          <a:prstGeom prst="rect">
            <a:avLst/>
          </a:prstGeom>
        </p:spPr>
      </p:pic>
      <p:sp>
        <p:nvSpPr>
          <p:cNvPr id="6" name="Rectangle 5">
            <a:extLst>
              <a:ext uri="{FF2B5EF4-FFF2-40B4-BE49-F238E27FC236}">
                <a16:creationId xmlns:a16="http://schemas.microsoft.com/office/drawing/2014/main" id="{98C59A4A-7FB8-10CC-1614-96CB311C9CBC}"/>
              </a:ext>
            </a:extLst>
          </p:cNvPr>
          <p:cNvSpPr/>
          <p:nvPr/>
        </p:nvSpPr>
        <p:spPr>
          <a:xfrm>
            <a:off x="2958237" y="4411431"/>
            <a:ext cx="5068389" cy="646331"/>
          </a:xfrm>
          <a:prstGeom prst="rect">
            <a:avLst/>
          </a:prstGeom>
        </p:spPr>
        <p:txBody>
          <a:bodyPr wrap="square">
            <a:spAutoFit/>
          </a:bodyPr>
          <a:lstStyle/>
          <a:p>
            <a:r>
              <a:rPr lang="en-US" dirty="0">
                <a:latin typeface="+mj-lt"/>
                <a:ea typeface="Sans Serif Collection" panose="020B0502040504020204" pitchFamily="34" charset="0"/>
                <a:cs typeface="Sans Serif Collection" panose="020B0502040504020204" pitchFamily="34" charset="0"/>
              </a:rPr>
              <a:t>As an added bonus we will show you what </a:t>
            </a:r>
            <a:r>
              <a:rPr lang="en-US" dirty="0">
                <a:solidFill>
                  <a:srgbClr val="373737"/>
                </a:solidFill>
              </a:rPr>
              <a:t>Internal Audit</a:t>
            </a:r>
            <a:r>
              <a:rPr lang="en-US" dirty="0">
                <a:latin typeface="+mj-lt"/>
                <a:ea typeface="Sans Serif Collection" panose="020B0502040504020204" pitchFamily="34" charset="0"/>
                <a:cs typeface="Sans Serif Collection" panose="020B0502040504020204" pitchFamily="34" charset="0"/>
              </a:rPr>
              <a:t> reviews in a Basic Control Assessment (BCA)!</a:t>
            </a:r>
          </a:p>
        </p:txBody>
      </p:sp>
      <p:sp>
        <p:nvSpPr>
          <p:cNvPr id="7" name="Slide Number Placeholder 6">
            <a:extLst>
              <a:ext uri="{FF2B5EF4-FFF2-40B4-BE49-F238E27FC236}">
                <a16:creationId xmlns:a16="http://schemas.microsoft.com/office/drawing/2014/main" id="{586026FA-5B90-499F-DF78-3D12F8058C26}"/>
              </a:ext>
            </a:extLst>
          </p:cNvPr>
          <p:cNvSpPr>
            <a:spLocks noGrp="1"/>
          </p:cNvSpPr>
          <p:nvPr>
            <p:ph type="sldNum" sz="quarter" idx="12"/>
          </p:nvPr>
        </p:nvSpPr>
        <p:spPr/>
        <p:txBody>
          <a:bodyPr/>
          <a:lstStyle/>
          <a:p>
            <a:fld id="{C1FF6DA9-008F-8B48-92A6-B652298478BF}" type="slidenum">
              <a:rPr lang="en-US" smtClean="0"/>
              <a:t>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200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200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Leave Reporting</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sz="2000" b="1" dirty="0">
                <a:solidFill>
                  <a:srgbClr val="373737"/>
                </a:solidFill>
              </a:rPr>
              <a:t>What we look at: </a:t>
            </a:r>
            <a:r>
              <a:rPr lang="en-US" sz="2000" dirty="0">
                <a:solidFill>
                  <a:srgbClr val="373737"/>
                </a:solidFill>
              </a:rPr>
              <a:t>PWRLVEF and PWRLVNF </a:t>
            </a:r>
            <a:r>
              <a:rPr sz="2000" dirty="0">
                <a:solidFill>
                  <a:srgbClr val="373737"/>
                </a:solidFill>
              </a:rPr>
              <a:t>reports</a:t>
            </a:r>
          </a:p>
          <a:p>
            <a:pPr>
              <a:buFont typeface="Wingdings" panose="05000000000000000000" pitchFamily="2" charset="2"/>
              <a:buChar char="q"/>
            </a:pPr>
            <a:r>
              <a:rPr sz="2000" b="1" dirty="0">
                <a:solidFill>
                  <a:srgbClr val="373737"/>
                </a:solidFill>
              </a:rPr>
              <a:t>What we look for: </a:t>
            </a:r>
            <a:r>
              <a:rPr sz="2000" dirty="0">
                <a:solidFill>
                  <a:srgbClr val="373737"/>
                </a:solidFill>
              </a:rPr>
              <a:t>Timely, signed </a:t>
            </a:r>
            <a:r>
              <a:rPr lang="en-US" sz="2000" dirty="0">
                <a:solidFill>
                  <a:srgbClr val="373737"/>
                </a:solidFill>
              </a:rPr>
              <a:t>monthly </a:t>
            </a:r>
            <a:r>
              <a:rPr sz="2000" dirty="0">
                <a:solidFill>
                  <a:srgbClr val="373737"/>
                </a:solidFill>
              </a:rPr>
              <a:t>reconciliations</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University Policy: 60.201, Leave/Leave Without Pay</a:t>
            </a:r>
          </a:p>
          <a:p>
            <a:pPr marL="400050" lvl="1" indent="0">
              <a:buNone/>
            </a:pPr>
            <a:r>
              <a:rPr lang="en-US" sz="1800" b="1" u="sng" dirty="0"/>
              <a:t>Controls and Good Practices</a:t>
            </a:r>
          </a:p>
          <a:p>
            <a:pPr lvl="1"/>
            <a:r>
              <a:rPr lang="en-US" sz="1800" dirty="0">
                <a:solidFill>
                  <a:srgbClr val="373737"/>
                </a:solidFill>
              </a:rPr>
              <a:t>All eligible employees should be reporting leave usage</a:t>
            </a:r>
          </a:p>
          <a:p>
            <a:pPr lvl="1"/>
            <a:r>
              <a:rPr lang="en-US" sz="1800" dirty="0">
                <a:solidFill>
                  <a:srgbClr val="373737"/>
                </a:solidFill>
              </a:rPr>
              <a:t>The authorization or taking of leave without the completion and submission of appropriate leave forms is considered a misuse of assets (Policy 01.19) and subject to disciplinary actions</a:t>
            </a:r>
          </a:p>
          <a:p>
            <a:pPr lvl="1"/>
            <a:r>
              <a:rPr lang="en-US" sz="1800" dirty="0">
                <a:solidFill>
                  <a:srgbClr val="373737"/>
                </a:solidFill>
              </a:rPr>
              <a:t>Documentation should exist to support that leave usage and balances are reconciled timely</a:t>
            </a:r>
          </a:p>
          <a:p>
            <a:pPr lvl="1"/>
            <a:r>
              <a:rPr lang="en-US" sz="1800" dirty="0">
                <a:solidFill>
                  <a:srgbClr val="C00000"/>
                </a:solidFill>
              </a:rPr>
              <a:t>Errors in leave are found in most of our control assessments</a:t>
            </a:r>
          </a:p>
          <a:p>
            <a:pPr marL="457200" lvl="1" indent="0">
              <a:buNone/>
            </a:pPr>
            <a:endParaRPr lang="en-US" sz="1600" dirty="0">
              <a:solidFill>
                <a:srgbClr val="373737"/>
              </a:solidFill>
            </a:endParaRPr>
          </a:p>
        </p:txBody>
      </p:sp>
      <p:sp>
        <p:nvSpPr>
          <p:cNvPr id="5" name="Slide Number Placeholder 4">
            <a:extLst>
              <a:ext uri="{FF2B5EF4-FFF2-40B4-BE49-F238E27FC236}">
                <a16:creationId xmlns:a16="http://schemas.microsoft.com/office/drawing/2014/main" id="{CCEAFFF5-5D57-8215-83EF-E46BBCE11116}"/>
              </a:ext>
            </a:extLst>
          </p:cNvPr>
          <p:cNvSpPr>
            <a:spLocks noGrp="1"/>
          </p:cNvSpPr>
          <p:nvPr>
            <p:ph type="sldNum" sz="quarter" idx="12"/>
          </p:nvPr>
        </p:nvSpPr>
        <p:spPr/>
        <p:txBody>
          <a:bodyPr/>
          <a:lstStyle/>
          <a:p>
            <a:fld id="{C1FF6DA9-008F-8B48-92A6-B652298478BF}" type="slidenum">
              <a:rPr lang="en-US" smtClean="0"/>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83694"/>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 y="-51350"/>
            <a:ext cx="9144000" cy="1470025"/>
          </a:xfrm>
        </p:spPr>
        <p:txBody>
          <a:bodyPr>
            <a:normAutofit/>
          </a:bodyPr>
          <a:lstStyle/>
          <a:p>
            <a:r>
              <a:rPr lang="en-US" sz="3400" b="1" dirty="0">
                <a:solidFill>
                  <a:srgbClr val="5E091A"/>
                </a:solidFill>
              </a:rPr>
              <a:t>PWRLVEF: </a:t>
            </a:r>
            <a:r>
              <a:rPr lang="en-US" sz="2800" dirty="0">
                <a:solidFill>
                  <a:srgbClr val="5E091A"/>
                </a:solidFill>
              </a:rPr>
              <a:t>Banner/eForm Leave Reconciliation</a:t>
            </a:r>
          </a:p>
        </p:txBody>
      </p:sp>
      <p:pic>
        <p:nvPicPr>
          <p:cNvPr id="60" name="Picture 59" descr="An image of the PWRLVEF: Banner/eForm Leave Reconciliation report with dates and signatures circled.">
            <a:extLst>
              <a:ext uri="{FF2B5EF4-FFF2-40B4-BE49-F238E27FC236}">
                <a16:creationId xmlns:a16="http://schemas.microsoft.com/office/drawing/2014/main" id="{6513D26E-0C12-E934-4442-BB4203AAB7E0}"/>
              </a:ext>
            </a:extLst>
          </p:cNvPr>
          <p:cNvPicPr>
            <a:picLocks noChangeAspect="1"/>
          </p:cNvPicPr>
          <p:nvPr/>
        </p:nvPicPr>
        <p:blipFill>
          <a:blip r:embed="rId3"/>
          <a:stretch>
            <a:fillRect/>
          </a:stretch>
        </p:blipFill>
        <p:spPr>
          <a:xfrm>
            <a:off x="395954" y="997460"/>
            <a:ext cx="8352092" cy="4979684"/>
          </a:xfrm>
          <a:prstGeom prst="rect">
            <a:avLst/>
          </a:prstGeom>
        </p:spPr>
      </p:pic>
      <p:sp>
        <p:nvSpPr>
          <p:cNvPr id="21" name="Oval 20">
            <a:extLst>
              <a:ext uri="{C183D7F6-B498-43B3-948B-1728B52AA6E4}">
                <adec:decorative xmlns:adec="http://schemas.microsoft.com/office/drawing/2017/decorative" val="1"/>
              </a:ext>
            </a:extLst>
          </p:cNvPr>
          <p:cNvSpPr/>
          <p:nvPr/>
        </p:nvSpPr>
        <p:spPr>
          <a:xfrm>
            <a:off x="921111" y="1080292"/>
            <a:ext cx="707317"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C183D7F6-B498-43B3-948B-1728B52AA6E4}">
                <adec:decorative xmlns:adec="http://schemas.microsoft.com/office/drawing/2017/decorative" val="1"/>
              </a:ext>
            </a:extLst>
          </p:cNvPr>
          <p:cNvSpPr/>
          <p:nvPr/>
        </p:nvSpPr>
        <p:spPr>
          <a:xfrm>
            <a:off x="1109159" y="1200072"/>
            <a:ext cx="807400" cy="285132"/>
          </a:xfrm>
          <a:prstGeom prst="ellipse">
            <a:avLst/>
          </a:prstGeom>
          <a:noFill/>
          <a:ln>
            <a:solidFill>
              <a:srgbClr val="CC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C183D7F6-B498-43B3-948B-1728B52AA6E4}">
                <adec:decorative xmlns:adec="http://schemas.microsoft.com/office/drawing/2017/decorative" val="1"/>
              </a:ext>
            </a:extLst>
          </p:cNvPr>
          <p:cNvCxnSpPr>
            <a:cxnSpLocks/>
            <a:endCxn id="21" idx="3"/>
          </p:cNvCxnSpPr>
          <p:nvPr/>
        </p:nvCxnSpPr>
        <p:spPr>
          <a:xfrm flipH="1" flipV="1">
            <a:off x="1024695" y="1229780"/>
            <a:ext cx="603733" cy="4848892"/>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C183D7F6-B498-43B3-948B-1728B52AA6E4}">
                <adec:decorative xmlns:adec="http://schemas.microsoft.com/office/drawing/2017/decorative" val="1"/>
              </a:ext>
            </a:extLst>
          </p:cNvPr>
          <p:cNvCxnSpPr>
            <a:cxnSpLocks/>
            <a:endCxn id="34" idx="4"/>
          </p:cNvCxnSpPr>
          <p:nvPr/>
        </p:nvCxnSpPr>
        <p:spPr>
          <a:xfrm flipV="1">
            <a:off x="1628428" y="1453027"/>
            <a:ext cx="6321004" cy="4625645"/>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C183D7F6-B498-43B3-948B-1728B52AA6E4}">
                <adec:decorative xmlns:adec="http://schemas.microsoft.com/office/drawing/2017/decorative" val="1"/>
              </a:ext>
            </a:extLst>
          </p:cNvPr>
          <p:cNvCxnSpPr>
            <a:cxnSpLocks/>
          </p:cNvCxnSpPr>
          <p:nvPr/>
        </p:nvCxnSpPr>
        <p:spPr>
          <a:xfrm flipV="1">
            <a:off x="1628428" y="1435534"/>
            <a:ext cx="667576" cy="4643138"/>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C183D7F6-B498-43B3-948B-1728B52AA6E4}">
                <adec:decorative xmlns:adec="http://schemas.microsoft.com/office/drawing/2017/decorative" val="1"/>
              </a:ext>
            </a:extLst>
          </p:cNvPr>
          <p:cNvCxnSpPr>
            <a:cxnSpLocks/>
          </p:cNvCxnSpPr>
          <p:nvPr/>
        </p:nvCxnSpPr>
        <p:spPr>
          <a:xfrm flipV="1">
            <a:off x="1628428" y="1448370"/>
            <a:ext cx="3465518" cy="4630302"/>
          </a:xfrm>
          <a:prstGeom prst="straightConnector1">
            <a:avLst/>
          </a:prstGeom>
          <a:ln w="15875">
            <a:solidFill>
              <a:srgbClr val="00B050">
                <a:alpha val="50000"/>
              </a:srgbClr>
            </a:solidFill>
            <a:tailEnd type="arrow"/>
          </a:ln>
        </p:spPr>
        <p:style>
          <a:lnRef idx="1">
            <a:schemeClr val="accent1"/>
          </a:lnRef>
          <a:fillRef idx="0">
            <a:schemeClr val="accent1"/>
          </a:fillRef>
          <a:effectRef idx="0">
            <a:schemeClr val="accent1"/>
          </a:effectRef>
          <a:fontRef idx="minor">
            <a:schemeClr val="tx1"/>
          </a:fontRef>
        </p:style>
      </p:cxnSp>
      <p:sp>
        <p:nvSpPr>
          <p:cNvPr id="30" name="Oval 29">
            <a:extLst>
              <a:ext uri="{C183D7F6-B498-43B3-948B-1728B52AA6E4}">
                <adec:decorative xmlns:adec="http://schemas.microsoft.com/office/drawing/2017/decorative" val="1"/>
              </a:ext>
            </a:extLst>
          </p:cNvPr>
          <p:cNvSpPr/>
          <p:nvPr/>
        </p:nvSpPr>
        <p:spPr>
          <a:xfrm>
            <a:off x="1895471" y="1226991"/>
            <a:ext cx="793163" cy="196465"/>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Picture 80">
            <a:extLst>
              <a:ext uri="{FF2B5EF4-FFF2-40B4-BE49-F238E27FC236}">
                <a16:creationId xmlns:a16="http://schemas.microsoft.com/office/drawing/2014/main" id="{D6BA49B1-936D-914D-E3F2-7F1512F4F4A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008913" y="1306732"/>
            <a:ext cx="673245" cy="143726"/>
          </a:xfrm>
          <a:prstGeom prst="rect">
            <a:avLst/>
          </a:prstGeom>
        </p:spPr>
      </p:pic>
      <p:sp>
        <p:nvSpPr>
          <p:cNvPr id="32" name="Oval 31">
            <a:extLst>
              <a:ext uri="{C183D7F6-B498-43B3-948B-1728B52AA6E4}">
                <adec:decorative xmlns:adec="http://schemas.microsoft.com/office/drawing/2017/decorative" val="1"/>
              </a:ext>
            </a:extLst>
          </p:cNvPr>
          <p:cNvSpPr/>
          <p:nvPr/>
        </p:nvSpPr>
        <p:spPr>
          <a:xfrm>
            <a:off x="4174989" y="1270926"/>
            <a:ext cx="1579218" cy="175136"/>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C183D7F6-B498-43B3-948B-1728B52AA6E4}">
                <adec:decorative xmlns:adec="http://schemas.microsoft.com/office/drawing/2017/decorative" val="1"/>
              </a:ext>
            </a:extLst>
          </p:cNvPr>
          <p:cNvSpPr/>
          <p:nvPr/>
        </p:nvSpPr>
        <p:spPr>
          <a:xfrm>
            <a:off x="7605431" y="1148227"/>
            <a:ext cx="688002" cy="304800"/>
          </a:xfrm>
          <a:prstGeom prst="ellipse">
            <a:avLst/>
          </a:prstGeom>
          <a:noFill/>
          <a:ln>
            <a:solidFill>
              <a:srgbClr val="00B05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C183D7F6-B498-43B3-948B-1728B52AA6E4}">
                <adec:decorative xmlns:adec="http://schemas.microsoft.com/office/drawing/2017/decorative" val="1"/>
              </a:ext>
            </a:extLst>
          </p:cNvPr>
          <p:cNvSpPr/>
          <p:nvPr/>
        </p:nvSpPr>
        <p:spPr>
          <a:xfrm>
            <a:off x="6847998" y="1118648"/>
            <a:ext cx="777766" cy="355289"/>
          </a:xfrm>
          <a:prstGeom prst="ellipse">
            <a:avLst/>
          </a:prstGeom>
          <a:noFill/>
          <a:ln>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2" name="Straight Arrow Connector 41">
            <a:extLst>
              <a:ext uri="{C183D7F6-B498-43B3-948B-1728B52AA6E4}">
                <adec:decorative xmlns:adec="http://schemas.microsoft.com/office/drawing/2017/decorative" val="1"/>
              </a:ext>
            </a:extLst>
          </p:cNvPr>
          <p:cNvCxnSpPr>
            <a:cxnSpLocks/>
            <a:endCxn id="43" idx="4"/>
          </p:cNvCxnSpPr>
          <p:nvPr/>
        </p:nvCxnSpPr>
        <p:spPr>
          <a:xfrm flipV="1">
            <a:off x="3691773" y="1473937"/>
            <a:ext cx="3545108" cy="4604735"/>
          </a:xfrm>
          <a:prstGeom prst="straightConnector1">
            <a:avLst/>
          </a:prstGeom>
          <a:ln w="15875">
            <a:solidFill>
              <a:srgbClr val="0070C0">
                <a:alpha val="5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C183D7F6-B498-43B3-948B-1728B52AA6E4}">
                <adec:decorative xmlns:adec="http://schemas.microsoft.com/office/drawing/2017/decorative" val="1"/>
              </a:ext>
            </a:extLst>
          </p:cNvPr>
          <p:cNvCxnSpPr>
            <a:cxnSpLocks/>
            <a:endCxn id="40" idx="4"/>
          </p:cNvCxnSpPr>
          <p:nvPr/>
        </p:nvCxnSpPr>
        <p:spPr>
          <a:xfrm flipH="1" flipV="1">
            <a:off x="1512859" y="1485204"/>
            <a:ext cx="4458921" cy="4614378"/>
          </a:xfrm>
          <a:prstGeom prst="straightConnector1">
            <a:avLst/>
          </a:prstGeom>
          <a:ln w="15875">
            <a:solidFill>
              <a:srgbClr val="CC0000">
                <a:alpha val="50000"/>
              </a:srgbClr>
            </a:solidFill>
            <a:tailEnd type="arrow"/>
          </a:ln>
        </p:spPr>
        <p:style>
          <a:lnRef idx="1">
            <a:schemeClr val="accent1"/>
          </a:lnRef>
          <a:fillRef idx="0">
            <a:schemeClr val="accent1"/>
          </a:fillRef>
          <a:effectRef idx="0">
            <a:schemeClr val="accent1"/>
          </a:effectRef>
          <a:fontRef idx="minor">
            <a:schemeClr val="tx1"/>
          </a:fontRef>
        </p:style>
      </p:cxnSp>
      <p:pic>
        <p:nvPicPr>
          <p:cNvPr id="83" name="Picture 82">
            <a:extLst>
              <a:ext uri="{FF2B5EF4-FFF2-40B4-BE49-F238E27FC236}">
                <a16:creationId xmlns:a16="http://schemas.microsoft.com/office/drawing/2014/main" id="{BFBEF3FE-BBB2-9C85-AE6D-223AE6BECF1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960852" y="5644338"/>
            <a:ext cx="609425" cy="130102"/>
          </a:xfrm>
          <a:prstGeom prst="rect">
            <a:avLst/>
          </a:prstGeom>
        </p:spPr>
      </p:pic>
      <p:sp>
        <p:nvSpPr>
          <p:cNvPr id="18" name="Content Placeholder 4"/>
          <p:cNvSpPr txBox="1">
            <a:spLocks/>
          </p:cNvSpPr>
          <p:nvPr/>
        </p:nvSpPr>
        <p:spPr>
          <a:xfrm>
            <a:off x="1219200" y="5967864"/>
            <a:ext cx="1295400" cy="709596"/>
          </a:xfrm>
          <a:prstGeom prst="rect">
            <a:avLst/>
          </a:prstGeom>
        </p:spPr>
        <p:txBody>
          <a:bodyPr vert="horz" lIns="91440" tIns="45720" rIns="91440" bIns="45720" rtlCol="0">
            <a:normAutofit/>
          </a:bodyPr>
          <a:lstStyle/>
          <a:p>
            <a:pPr lvl="0">
              <a:spcBef>
                <a:spcPct val="20000"/>
              </a:spcBef>
            </a:pPr>
            <a:r>
              <a:rPr lang="en-US" sz="1900" dirty="0">
                <a:latin typeface="Tw Cen MT" panose="020B0602020104020603" pitchFamily="34" charset="0"/>
              </a:rPr>
              <a:t>Timely?</a:t>
            </a:r>
          </a:p>
        </p:txBody>
      </p:sp>
      <p:sp>
        <p:nvSpPr>
          <p:cNvPr id="25" name="Content Placeholder 4"/>
          <p:cNvSpPr txBox="1">
            <a:spLocks/>
          </p:cNvSpPr>
          <p:nvPr/>
        </p:nvSpPr>
        <p:spPr>
          <a:xfrm>
            <a:off x="496884" y="6281133"/>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sp>
        <p:nvSpPr>
          <p:cNvPr id="19" name="Content Placeholder 4"/>
          <p:cNvSpPr txBox="1">
            <a:spLocks/>
          </p:cNvSpPr>
          <p:nvPr/>
        </p:nvSpPr>
        <p:spPr>
          <a:xfrm>
            <a:off x="2895600" y="5969386"/>
            <a:ext cx="2004775" cy="929640"/>
          </a:xfrm>
          <a:prstGeom prst="rect">
            <a:avLst/>
          </a:prstGeom>
        </p:spPr>
        <p:txBody>
          <a:bodyPr vert="horz" lIns="91440" tIns="45720" rIns="91440" bIns="45720" rtlCol="0">
            <a:normAutofit/>
          </a:bodyPr>
          <a:lstStyle/>
          <a:p>
            <a:pPr lvl="0">
              <a:spcBef>
                <a:spcPct val="20000"/>
              </a:spcBef>
            </a:pPr>
            <a:r>
              <a:rPr kumimoji="0" lang="en-US" sz="1900" b="0" i="0" u="none" strike="noStrike" kern="1200" cap="none" spc="0" normalizeH="0" baseline="0" noProof="0" dirty="0">
                <a:ln>
                  <a:noFill/>
                </a:ln>
                <a:solidFill>
                  <a:schemeClr val="tx1"/>
                </a:solidFill>
                <a:effectLst/>
                <a:uLnTx/>
                <a:uFillTx/>
                <a:latin typeface="Tw Cen MT" panose="020B0602020104020603" pitchFamily="34" charset="0"/>
              </a:rPr>
              <a:t>Signed by the reconciler</a:t>
            </a:r>
            <a:endParaRPr lang="en-US" sz="1900" dirty="0">
              <a:latin typeface="Tw Cen MT" panose="020B0602020104020603" pitchFamily="34" charset="0"/>
            </a:endParaRPr>
          </a:p>
        </p:txBody>
      </p:sp>
      <p:sp>
        <p:nvSpPr>
          <p:cNvPr id="20" name="Content Placeholder 4"/>
          <p:cNvSpPr txBox="1">
            <a:spLocks/>
          </p:cNvSpPr>
          <p:nvPr/>
        </p:nvSpPr>
        <p:spPr>
          <a:xfrm>
            <a:off x="5105400" y="5984626"/>
            <a:ext cx="3581400" cy="864886"/>
          </a:xfrm>
          <a:prstGeom prst="rect">
            <a:avLst/>
          </a:prstGeom>
        </p:spPr>
        <p:txBody>
          <a:bodyPr vert="horz" lIns="91440" tIns="45720" rIns="91440" bIns="45720" rtlCol="0">
            <a:normAutofit/>
          </a:bodyPr>
          <a:lstStyle/>
          <a:p>
            <a:pPr lvl="0">
              <a:spcBef>
                <a:spcPct val="20000"/>
              </a:spcBef>
            </a:pPr>
            <a:r>
              <a:rPr lang="en-US" sz="2000" dirty="0">
                <a:latin typeface="Tw Cen MT" panose="020B0602020104020603" pitchFamily="34" charset="0"/>
              </a:rPr>
              <a:t>Signed by reviewer (DH)</a:t>
            </a:r>
          </a:p>
        </p:txBody>
      </p:sp>
    </p:spTree>
    <p:extLst>
      <p:ext uri="{BB962C8B-B14F-4D97-AF65-F5344CB8AC3E}">
        <p14:creationId xmlns:p14="http://schemas.microsoft.com/office/powerpoint/2010/main" val="2753840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 y="-51350"/>
            <a:ext cx="9144000" cy="1470025"/>
          </a:xfrm>
        </p:spPr>
        <p:txBody>
          <a:bodyPr>
            <a:normAutofit/>
          </a:bodyPr>
          <a:lstStyle/>
          <a:p>
            <a:r>
              <a:rPr lang="en-US" sz="3400" b="1" dirty="0">
                <a:solidFill>
                  <a:srgbClr val="5E091A"/>
                </a:solidFill>
              </a:rPr>
              <a:t>PWRLVNF: </a:t>
            </a:r>
            <a:r>
              <a:rPr lang="en-US" sz="3400" dirty="0">
                <a:solidFill>
                  <a:srgbClr val="5E091A"/>
                </a:solidFill>
              </a:rPr>
              <a:t>Leave eForms Not Finalized</a:t>
            </a:r>
          </a:p>
        </p:txBody>
      </p:sp>
      <p:sp>
        <p:nvSpPr>
          <p:cNvPr id="15" name="Title 1">
            <a:extLst>
              <a:ext uri="{C183D7F6-B498-43B3-948B-1728B52AA6E4}">
                <adec:decorative xmlns:adec="http://schemas.microsoft.com/office/drawing/2017/decorative" val="1"/>
              </a:ext>
            </a:extLst>
          </p:cNvPr>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pic>
        <p:nvPicPr>
          <p:cNvPr id="19" name="Picture 18" descr="An image of the PWRLVNF: Leave eForms Not Finalized Reconciliation report signed and dated by reconciler and reviewer.">
            <a:extLst>
              <a:ext uri="{FF2B5EF4-FFF2-40B4-BE49-F238E27FC236}">
                <a16:creationId xmlns:a16="http://schemas.microsoft.com/office/drawing/2014/main" id="{54A0B93B-9113-0776-A465-8EFBC3BEB4F3}"/>
              </a:ext>
            </a:extLst>
          </p:cNvPr>
          <p:cNvPicPr>
            <a:picLocks noChangeAspect="1"/>
          </p:cNvPicPr>
          <p:nvPr/>
        </p:nvPicPr>
        <p:blipFill>
          <a:blip r:embed="rId3"/>
          <a:stretch>
            <a:fillRect/>
          </a:stretch>
        </p:blipFill>
        <p:spPr>
          <a:xfrm>
            <a:off x="451921" y="1636364"/>
            <a:ext cx="8240159" cy="2708540"/>
          </a:xfrm>
          <a:prstGeom prst="rect">
            <a:avLst/>
          </a:prstGeom>
        </p:spPr>
      </p:pic>
      <p:pic>
        <p:nvPicPr>
          <p:cNvPr id="10" name="Picture 9">
            <a:extLst>
              <a:ext uri="{FF2B5EF4-FFF2-40B4-BE49-F238E27FC236}">
                <a16:creationId xmlns:a16="http://schemas.microsoft.com/office/drawing/2014/main" id="{AC41D1CD-4DE2-D606-10F9-200F7DFB120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76136" y="3510488"/>
            <a:ext cx="1707412" cy="347663"/>
          </a:xfrm>
          <a:prstGeom prst="rect">
            <a:avLst/>
          </a:prstGeom>
        </p:spPr>
      </p:pic>
      <p:pic>
        <p:nvPicPr>
          <p:cNvPr id="17" name="Picture 16">
            <a:extLst>
              <a:ext uri="{FF2B5EF4-FFF2-40B4-BE49-F238E27FC236}">
                <a16:creationId xmlns:a16="http://schemas.microsoft.com/office/drawing/2014/main" id="{51F85124-A295-A46F-8804-93498ED33D9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76136" y="3922999"/>
            <a:ext cx="1600200" cy="268941"/>
          </a:xfrm>
          <a:prstGeom prst="rect">
            <a:avLst/>
          </a:prstGeom>
        </p:spPr>
      </p:pic>
      <p:sp>
        <p:nvSpPr>
          <p:cNvPr id="11" name="Content Placeholder 4"/>
          <p:cNvSpPr txBox="1">
            <a:spLocks/>
          </p:cNvSpPr>
          <p:nvPr/>
        </p:nvSpPr>
        <p:spPr>
          <a:xfrm>
            <a:off x="2220150" y="4487351"/>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sp>
        <p:nvSpPr>
          <p:cNvPr id="8" name="Rectangle 7"/>
          <p:cNvSpPr/>
          <p:nvPr/>
        </p:nvSpPr>
        <p:spPr>
          <a:xfrm>
            <a:off x="685799" y="5365765"/>
            <a:ext cx="7992765" cy="1200329"/>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This a 2-part report. </a:t>
            </a:r>
          </a:p>
          <a:p>
            <a:r>
              <a:rPr lang="en-US" u="sng" dirty="0">
                <a:latin typeface="Tw Cen MT" panose="020B0602020104020603" pitchFamily="34" charset="0"/>
              </a:rPr>
              <a:t>1</a:t>
            </a:r>
            <a:r>
              <a:rPr lang="en-US" u="sng" baseline="30000" dirty="0">
                <a:latin typeface="Tw Cen MT" panose="020B0602020104020603" pitchFamily="34" charset="0"/>
              </a:rPr>
              <a:t>st</a:t>
            </a:r>
            <a:r>
              <a:rPr lang="en-US" u="sng" dirty="0">
                <a:latin typeface="Tw Cen MT" panose="020B0602020104020603" pitchFamily="34" charset="0"/>
              </a:rPr>
              <a:t> Part (or page)</a:t>
            </a:r>
            <a:r>
              <a:rPr lang="en-US" dirty="0">
                <a:latin typeface="Tw Cen MT" panose="020B0602020104020603" pitchFamily="34" charset="0"/>
              </a:rPr>
              <a:t> shows leave eForms not finalized (which means the eForm is in someone’s queue, but not processed). Use this page of the report to follow up on any old eForms still in an action queue.</a:t>
            </a:r>
          </a:p>
        </p:txBody>
      </p:sp>
    </p:spTree>
    <p:extLst>
      <p:ext uri="{BB962C8B-B14F-4D97-AF65-F5344CB8AC3E}">
        <p14:creationId xmlns:p14="http://schemas.microsoft.com/office/powerpoint/2010/main" val="110951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ctrTitle"/>
          </p:nvPr>
        </p:nvSpPr>
        <p:spPr>
          <a:xfrm>
            <a:off x="1" y="-51350"/>
            <a:ext cx="9143999" cy="1470025"/>
          </a:xfrm>
        </p:spPr>
        <p:txBody>
          <a:bodyPr>
            <a:normAutofit/>
          </a:bodyPr>
          <a:lstStyle/>
          <a:p>
            <a:r>
              <a:rPr lang="en-US" sz="3400" b="1" dirty="0">
                <a:solidFill>
                  <a:srgbClr val="5E091A"/>
                </a:solidFill>
              </a:rPr>
              <a:t>PWRLVNF</a:t>
            </a:r>
            <a:r>
              <a:rPr lang="en-US" sz="2700" b="1" dirty="0">
                <a:solidFill>
                  <a:srgbClr val="5E091A"/>
                </a:solidFill>
              </a:rPr>
              <a:t>: </a:t>
            </a:r>
            <a:r>
              <a:rPr lang="en-US" sz="2700" dirty="0">
                <a:solidFill>
                  <a:srgbClr val="5E091A"/>
                </a:solidFill>
              </a:rPr>
              <a:t>Finalized Leave eForms Not in Banner</a:t>
            </a:r>
          </a:p>
        </p:txBody>
      </p:sp>
      <p:sp>
        <p:nvSpPr>
          <p:cNvPr id="15" name="Title 1">
            <a:extLst>
              <a:ext uri="{C183D7F6-B498-43B3-948B-1728B52AA6E4}">
                <adec:decorative xmlns:adec="http://schemas.microsoft.com/office/drawing/2017/decorative" val="1"/>
              </a:ext>
            </a:extLst>
          </p:cNvPr>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pic>
        <p:nvPicPr>
          <p:cNvPr id="21" name="Picture 20" descr="An image of the PWRLVNF: Leave eForms Not Finalized Reconciliation report signed and dated by reconciler and reviewer.">
            <a:extLst>
              <a:ext uri="{FF2B5EF4-FFF2-40B4-BE49-F238E27FC236}">
                <a16:creationId xmlns:a16="http://schemas.microsoft.com/office/drawing/2014/main" id="{C7672491-D6EF-169D-5941-10E6632F1680}"/>
              </a:ext>
            </a:extLst>
          </p:cNvPr>
          <p:cNvPicPr>
            <a:picLocks noChangeAspect="1"/>
          </p:cNvPicPr>
          <p:nvPr/>
        </p:nvPicPr>
        <p:blipFill>
          <a:blip r:embed="rId3"/>
          <a:stretch>
            <a:fillRect/>
          </a:stretch>
        </p:blipFill>
        <p:spPr>
          <a:xfrm>
            <a:off x="341043" y="1575553"/>
            <a:ext cx="8461915" cy="3047755"/>
          </a:xfrm>
          <a:prstGeom prst="rect">
            <a:avLst/>
          </a:prstGeom>
        </p:spPr>
      </p:pic>
      <p:pic>
        <p:nvPicPr>
          <p:cNvPr id="8" name="Picture 7">
            <a:extLst>
              <a:ext uri="{FF2B5EF4-FFF2-40B4-BE49-F238E27FC236}">
                <a16:creationId xmlns:a16="http://schemas.microsoft.com/office/drawing/2014/main" id="{AA7299C2-5EF8-E039-BC33-D52C23AEF32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133504" y="3913420"/>
            <a:ext cx="1714500" cy="378426"/>
          </a:xfrm>
          <a:prstGeom prst="rect">
            <a:avLst/>
          </a:prstGeom>
        </p:spPr>
      </p:pic>
      <p:pic>
        <p:nvPicPr>
          <p:cNvPr id="17" name="Picture 16">
            <a:extLst>
              <a:ext uri="{FF2B5EF4-FFF2-40B4-BE49-F238E27FC236}">
                <a16:creationId xmlns:a16="http://schemas.microsoft.com/office/drawing/2014/main" id="{C179BC05-2DC0-06C6-71A9-3429C916E8C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4133504" y="4298066"/>
            <a:ext cx="1933575" cy="311338"/>
          </a:xfrm>
          <a:prstGeom prst="rect">
            <a:avLst/>
          </a:prstGeom>
        </p:spPr>
      </p:pic>
      <p:sp>
        <p:nvSpPr>
          <p:cNvPr id="14" name="Content Placeholder 4"/>
          <p:cNvSpPr txBox="1">
            <a:spLocks/>
          </p:cNvSpPr>
          <p:nvPr/>
        </p:nvSpPr>
        <p:spPr>
          <a:xfrm>
            <a:off x="3331710" y="4810486"/>
            <a:ext cx="2263140" cy="413820"/>
          </a:xfrm>
          <a:prstGeom prst="rect">
            <a:avLst/>
          </a:prstGeom>
        </p:spPr>
        <p:txBody>
          <a:bodyPr vert="horz" lIns="91440" tIns="45720" rIns="91440" bIns="45720" rtlCol="0">
            <a:normAutofit fontScale="55000" lnSpcReduction="20000"/>
          </a:bodyPr>
          <a:lstStyle/>
          <a:p>
            <a:pPr lvl="0" algn="ctr">
              <a:spcBef>
                <a:spcPct val="20000"/>
              </a:spcBef>
            </a:pPr>
            <a:r>
              <a:rPr lang="en-US" sz="1900" dirty="0">
                <a:latin typeface="Tw Cen MT" panose="020B0602020104020603" pitchFamily="34" charset="0"/>
              </a:rPr>
              <a:t>This recon was not performed timely. </a:t>
            </a:r>
          </a:p>
          <a:p>
            <a:pPr lvl="0" algn="ctr">
              <a:spcBef>
                <a:spcPct val="20000"/>
              </a:spcBef>
            </a:pPr>
            <a:r>
              <a:rPr lang="en-US" sz="1900" dirty="0">
                <a:latin typeface="Tw Cen MT" panose="020B0602020104020603" pitchFamily="34" charset="0"/>
              </a:rPr>
              <a:t>(i.e. this would be a finding!)</a:t>
            </a:r>
          </a:p>
        </p:txBody>
      </p:sp>
      <p:sp>
        <p:nvSpPr>
          <p:cNvPr id="9" name="Rectangle 8"/>
          <p:cNvSpPr/>
          <p:nvPr/>
        </p:nvSpPr>
        <p:spPr>
          <a:xfrm>
            <a:off x="698153" y="5458615"/>
            <a:ext cx="7992765" cy="1200329"/>
          </a:xfrm>
          <a:prstGeom prst="rect">
            <a:avLst/>
          </a:prstGeom>
        </p:spPr>
        <p:txBody>
          <a:bodyPr wrap="square">
            <a:spAutoFit/>
          </a:bodyPr>
          <a:lstStyle/>
          <a:p>
            <a:r>
              <a:rPr lang="en-US" b="1" dirty="0">
                <a:latin typeface="Tw Cen MT" panose="020B0602020104020603" pitchFamily="34" charset="0"/>
              </a:rPr>
              <a:t>Note: </a:t>
            </a:r>
            <a:r>
              <a:rPr lang="en-US" dirty="0">
                <a:latin typeface="Tw Cen MT" panose="020B0602020104020603" pitchFamily="34" charset="0"/>
              </a:rPr>
              <a:t>This a 2-part report. </a:t>
            </a:r>
          </a:p>
          <a:p>
            <a:r>
              <a:rPr lang="en-US" u="sng" dirty="0">
                <a:latin typeface="Tw Cen MT" panose="020B0602020104020603" pitchFamily="34" charset="0"/>
              </a:rPr>
              <a:t>2</a:t>
            </a:r>
            <a:r>
              <a:rPr lang="en-US" u="sng" baseline="30000" dirty="0">
                <a:latin typeface="Tw Cen MT" panose="020B0602020104020603" pitchFamily="34" charset="0"/>
              </a:rPr>
              <a:t>nd</a:t>
            </a:r>
            <a:r>
              <a:rPr lang="en-US" u="sng" dirty="0">
                <a:latin typeface="Tw Cen MT" panose="020B0602020104020603" pitchFamily="34" charset="0"/>
              </a:rPr>
              <a:t> Part (or page)</a:t>
            </a:r>
            <a:r>
              <a:rPr lang="en-US" dirty="0">
                <a:latin typeface="Tw Cen MT" panose="020B0602020104020603" pitchFamily="34" charset="0"/>
              </a:rPr>
              <a:t> shows finalized leave eForms not in Banner (has not been uploaded into Banner yet). Use this page of the report to follow up on any eForms finalized but not uploaded into Banner. </a:t>
            </a:r>
          </a:p>
        </p:txBody>
      </p:sp>
    </p:spTree>
    <p:extLst>
      <p:ext uri="{BB962C8B-B14F-4D97-AF65-F5344CB8AC3E}">
        <p14:creationId xmlns:p14="http://schemas.microsoft.com/office/powerpoint/2010/main" val="3589858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660000"/>
                </a:solidFill>
              </a:rPr>
              <a:t>Payroll/</a:t>
            </a:r>
            <a:r>
              <a:rPr sz="3600" b="1" dirty="0">
                <a:solidFill>
                  <a:srgbClr val="660000"/>
                </a:solidFill>
              </a:rPr>
              <a:t>Hours Worked</a:t>
            </a:r>
          </a:p>
        </p:txBody>
      </p:sp>
      <p:pic>
        <p:nvPicPr>
          <p:cNvPr id="10" name="Picture 9" descr="An image of a ghost wearing a tie.">
            <a:extLst>
              <a:ext uri="{FF2B5EF4-FFF2-40B4-BE49-F238E27FC236}">
                <a16:creationId xmlns:a16="http://schemas.microsoft.com/office/drawing/2014/main" id="{5BC44412-EB0D-C527-2476-D6C95C79972D}"/>
              </a:ext>
            </a:extLst>
          </p:cNvPr>
          <p:cNvPicPr>
            <a:picLocks noChangeAspect="1"/>
          </p:cNvPicPr>
          <p:nvPr/>
        </p:nvPicPr>
        <p:blipFill>
          <a:blip r:embed="rId3"/>
          <a:stretch>
            <a:fillRect/>
          </a:stretch>
        </p:blipFill>
        <p:spPr>
          <a:xfrm>
            <a:off x="7357241" y="386429"/>
            <a:ext cx="1438028" cy="1561288"/>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Timesheets, PWRVOCC/PWRVOCH</a:t>
            </a:r>
          </a:p>
          <a:p>
            <a:pPr>
              <a:buFont typeface="Wingdings" panose="05000000000000000000" pitchFamily="2" charset="2"/>
              <a:buChar char="q"/>
            </a:pPr>
            <a:r>
              <a:rPr sz="2000" b="1" dirty="0">
                <a:solidFill>
                  <a:srgbClr val="373737"/>
                </a:solidFill>
              </a:rPr>
              <a:t>What we look for</a:t>
            </a:r>
            <a:r>
              <a:rPr sz="2000" dirty="0">
                <a:solidFill>
                  <a:srgbClr val="373737"/>
                </a:solidFill>
              </a:rPr>
              <a:t>: Timesheets </a:t>
            </a:r>
            <a:r>
              <a:rPr lang="en-US" sz="2000" dirty="0">
                <a:solidFill>
                  <a:srgbClr val="373737"/>
                </a:solidFill>
              </a:rPr>
              <a:t>signed &amp; dated</a:t>
            </a:r>
            <a:r>
              <a:rPr sz="2000" dirty="0">
                <a:solidFill>
                  <a:srgbClr val="373737"/>
                </a:solidFill>
              </a:rPr>
              <a:t>, proper review</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60.109, Records Management &amp; Security</a:t>
            </a:r>
          </a:p>
          <a:p>
            <a:pPr>
              <a:buFont typeface="Wingdings" panose="05000000000000000000" pitchFamily="2" charset="2"/>
              <a:buChar char="Ø"/>
            </a:pPr>
            <a:r>
              <a:rPr lang="en-US" sz="2000" b="1" dirty="0">
                <a:solidFill>
                  <a:srgbClr val="373737"/>
                </a:solidFill>
              </a:rPr>
              <a:t>60.311, Overtime/Compensatory Time</a:t>
            </a:r>
          </a:p>
          <a:p>
            <a:pPr>
              <a:buFont typeface="Wingdings" panose="05000000000000000000" pitchFamily="2" charset="2"/>
              <a:buChar char="Ø"/>
            </a:pPr>
            <a:r>
              <a:rPr lang="en-US" sz="2000" b="1" dirty="0">
                <a:solidFill>
                  <a:srgbClr val="373737"/>
                </a:solidFill>
              </a:rPr>
              <a:t>60.320, Office Hours/Work Schedule</a:t>
            </a:r>
          </a:p>
          <a:p>
            <a:pPr marL="400050" lvl="1" indent="0">
              <a:buNone/>
            </a:pPr>
            <a:r>
              <a:rPr lang="en-US" sz="1800" b="1" u="sng" dirty="0"/>
              <a:t>Controls and Good Practices</a:t>
            </a:r>
          </a:p>
          <a:p>
            <a:pPr lvl="1"/>
            <a:r>
              <a:rPr lang="en-US" sz="1800" dirty="0">
                <a:solidFill>
                  <a:srgbClr val="373737"/>
                </a:solidFill>
              </a:rPr>
              <a:t>Timesheets are maintained by the department for all non-exempt employees (based on federal/state law)</a:t>
            </a:r>
          </a:p>
          <a:p>
            <a:pPr lvl="1"/>
            <a:r>
              <a:rPr lang="en-US" sz="1800" dirty="0">
                <a:solidFill>
                  <a:srgbClr val="373737"/>
                </a:solidFill>
              </a:rPr>
              <a:t>DH/administrator should sign off on the Banner Payroll Voucher (PWRVOCC)</a:t>
            </a:r>
          </a:p>
          <a:p>
            <a:pPr lvl="1"/>
            <a:r>
              <a:rPr lang="en-US" sz="1800" dirty="0">
                <a:solidFill>
                  <a:srgbClr val="373737"/>
                </a:solidFill>
              </a:rPr>
              <a:t>Proper segregation of duties</a:t>
            </a:r>
          </a:p>
          <a:p>
            <a:pPr lvl="1"/>
            <a:r>
              <a:rPr lang="en-US" sz="1800" dirty="0">
                <a:solidFill>
                  <a:srgbClr val="373737"/>
                </a:solidFill>
              </a:rPr>
              <a:t>Timesheets signed by supervisor and employee ON OR AFTER last day worked</a:t>
            </a:r>
          </a:p>
          <a:p>
            <a:pPr lvl="1"/>
            <a:r>
              <a:rPr lang="en-US" sz="1800" dirty="0">
                <a:solidFill>
                  <a:srgbClr val="373737"/>
                </a:solidFill>
              </a:rPr>
              <a:t>Timesheets should not be given back to employees to turn in</a:t>
            </a:r>
          </a:p>
          <a:p>
            <a:pPr lvl="1"/>
            <a:r>
              <a:rPr lang="en-US" sz="1800" dirty="0">
                <a:solidFill>
                  <a:srgbClr val="373737"/>
                </a:solidFill>
              </a:rPr>
              <a:t>When reviewing the PWRVOCC, the Unit Head should look for:</a:t>
            </a:r>
          </a:p>
          <a:p>
            <a:pPr lvl="2"/>
            <a:r>
              <a:rPr lang="en-US" sz="1600" dirty="0">
                <a:solidFill>
                  <a:srgbClr val="373737"/>
                </a:solidFill>
              </a:rPr>
              <a:t>Any unknown employees (ghost employees) or employees who have been terminated</a:t>
            </a:r>
          </a:p>
          <a:p>
            <a:pPr lvl="2"/>
            <a:r>
              <a:rPr lang="en-US" sz="1600" dirty="0">
                <a:solidFill>
                  <a:srgbClr val="373737"/>
                </a:solidFill>
              </a:rPr>
              <a:t>Any unusual overtime, other, or special pay</a:t>
            </a:r>
          </a:p>
        </p:txBody>
      </p:sp>
      <p:sp>
        <p:nvSpPr>
          <p:cNvPr id="5" name="Slide Number Placeholder 4">
            <a:extLst>
              <a:ext uri="{FF2B5EF4-FFF2-40B4-BE49-F238E27FC236}">
                <a16:creationId xmlns:a16="http://schemas.microsoft.com/office/drawing/2014/main" id="{70560FE8-386C-C420-4834-2891C58194EE}"/>
              </a:ext>
            </a:extLst>
          </p:cNvPr>
          <p:cNvSpPr>
            <a:spLocks noGrp="1"/>
          </p:cNvSpPr>
          <p:nvPr>
            <p:ph type="sldNum" sz="quarter" idx="12"/>
          </p:nvPr>
        </p:nvSpPr>
        <p:spPr/>
        <p:txBody>
          <a:bodyPr/>
          <a:lstStyle/>
          <a:p>
            <a:fld id="{C1FF6DA9-008F-8B48-92A6-B652298478BF}" type="slidenum">
              <a:rPr lang="en-US" smtClean="0"/>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1" y="-60060"/>
            <a:ext cx="9144000" cy="6918059"/>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a:spLocks noGrp="1"/>
          </p:cNvSpPr>
          <p:nvPr>
            <p:ph type="ctrTitle"/>
          </p:nvPr>
        </p:nvSpPr>
        <p:spPr>
          <a:xfrm>
            <a:off x="685799" y="-51350"/>
            <a:ext cx="8458201" cy="1470025"/>
          </a:xfrm>
        </p:spPr>
        <p:txBody>
          <a:bodyPr>
            <a:normAutofit/>
          </a:bodyPr>
          <a:lstStyle/>
          <a:p>
            <a:pPr algn="l"/>
            <a:r>
              <a:rPr lang="en-US" sz="3400" b="1" dirty="0">
                <a:solidFill>
                  <a:srgbClr val="5E091A"/>
                </a:solidFill>
              </a:rPr>
              <a:t>PWRVOCC: </a:t>
            </a:r>
            <a:r>
              <a:rPr lang="en-US" sz="3400" dirty="0">
                <a:solidFill>
                  <a:srgbClr val="5E091A"/>
                </a:solidFill>
              </a:rPr>
              <a:t>Payroll Voucher</a:t>
            </a:r>
            <a:endParaRPr lang="en-US" sz="2700" dirty="0">
              <a:solidFill>
                <a:srgbClr val="5E091A"/>
              </a:solidFill>
            </a:endParaRPr>
          </a:p>
        </p:txBody>
      </p:sp>
      <p:sp>
        <p:nvSpPr>
          <p:cNvPr id="15" name="Title 1">
            <a:extLst>
              <a:ext uri="{C183D7F6-B498-43B3-948B-1728B52AA6E4}">
                <adec:decorative xmlns:adec="http://schemas.microsoft.com/office/drawing/2017/decorative" val="1"/>
              </a:ext>
            </a:extLst>
          </p:cNvPr>
          <p:cNvSpPr txBox="1">
            <a:spLocks/>
          </p:cNvSpPr>
          <p:nvPr/>
        </p:nvSpPr>
        <p:spPr>
          <a:xfrm>
            <a:off x="698154" y="47999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algn="l"/>
            <a:endParaRPr lang="en-US" sz="2400" i="1" dirty="0"/>
          </a:p>
        </p:txBody>
      </p:sp>
      <p:sp>
        <p:nvSpPr>
          <p:cNvPr id="8" name="Content Placeholder 4"/>
          <p:cNvSpPr txBox="1">
            <a:spLocks/>
          </p:cNvSpPr>
          <p:nvPr/>
        </p:nvSpPr>
        <p:spPr>
          <a:xfrm>
            <a:off x="685798" y="1179777"/>
            <a:ext cx="7953632" cy="129157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800" b="1" dirty="0">
                <a:solidFill>
                  <a:srgbClr val="5E091A"/>
                </a:solidFill>
                <a:latin typeface="Tw Cen MT" panose="020B0602020104020603" pitchFamily="34" charset="0"/>
              </a:rPr>
              <a:t>Note: </a:t>
            </a:r>
            <a:r>
              <a:rPr lang="en-US" sz="1800" dirty="0">
                <a:solidFill>
                  <a:srgbClr val="5E091A"/>
                </a:solidFill>
                <a:latin typeface="Tw Cen MT" panose="020B0602020104020603" pitchFamily="34" charset="0"/>
              </a:rPr>
              <a:t>Documentation exists to support the Payroll Voucher is reviewed by the Department Head or designee</a:t>
            </a:r>
          </a:p>
          <a:p>
            <a:pPr algn="l"/>
            <a:endParaRPr lang="en-US" sz="2000" dirty="0">
              <a:solidFill>
                <a:srgbClr val="00B050"/>
              </a:solidFill>
              <a:latin typeface="Tw Cen MT" panose="020B0602020104020603" pitchFamily="34" charset="0"/>
            </a:endParaRPr>
          </a:p>
        </p:txBody>
      </p:sp>
      <p:pic>
        <p:nvPicPr>
          <p:cNvPr id="10" name="Picture 9" descr="An image of the PWRVOCC: Payroll Voucher Report with circle around the approver’s signature.">
            <a:extLst>
              <a:ext uri="{FF2B5EF4-FFF2-40B4-BE49-F238E27FC236}">
                <a16:creationId xmlns:a16="http://schemas.microsoft.com/office/drawing/2014/main" id="{B2FB8561-CA08-5EF9-F150-B57AC02ACEB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140" y="1803029"/>
            <a:ext cx="5520125" cy="2657467"/>
          </a:xfrm>
          <a:prstGeom prst="rect">
            <a:avLst/>
          </a:prstGeom>
        </p:spPr>
      </p:pic>
      <p:cxnSp>
        <p:nvCxnSpPr>
          <p:cNvPr id="17" name="Straight Arrow Connector 16">
            <a:extLst>
              <a:ext uri="{C183D7F6-B498-43B3-948B-1728B52AA6E4}">
                <adec:decorative xmlns:adec="http://schemas.microsoft.com/office/drawing/2017/decorative" val="1"/>
              </a:ext>
            </a:extLst>
          </p:cNvPr>
          <p:cNvCxnSpPr/>
          <p:nvPr/>
        </p:nvCxnSpPr>
        <p:spPr>
          <a:xfrm flipH="1">
            <a:off x="1833902" y="1744980"/>
            <a:ext cx="357363" cy="3831541"/>
          </a:xfrm>
          <a:prstGeom prst="straightConnector1">
            <a:avLst/>
          </a:prstGeom>
          <a:ln w="19050">
            <a:solidFill>
              <a:srgbClr val="00B050"/>
            </a:solidFill>
            <a:headEnd type="none"/>
            <a:tailEnd type="arrow"/>
          </a:ln>
        </p:spPr>
        <p:style>
          <a:lnRef idx="1">
            <a:schemeClr val="accent1"/>
          </a:lnRef>
          <a:fillRef idx="0">
            <a:schemeClr val="accent1"/>
          </a:fillRef>
          <a:effectRef idx="0">
            <a:schemeClr val="accent1"/>
          </a:effectRef>
          <a:fontRef idx="minor">
            <a:schemeClr val="tx1"/>
          </a:fontRef>
        </p:style>
      </p:cxnSp>
      <p:pic>
        <p:nvPicPr>
          <p:cNvPr id="4" name="Picture 3" descr="An image of the PWRVOCC: Payroll Voucher Report with circle around the approver’s signatur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140" y="4521449"/>
            <a:ext cx="5520125" cy="1848871"/>
          </a:xfrm>
          <a:prstGeom prst="rect">
            <a:avLst/>
          </a:prstGeom>
        </p:spPr>
      </p:pic>
      <p:pic>
        <p:nvPicPr>
          <p:cNvPr id="5" name="Picture 4">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36413" y="5376200"/>
            <a:ext cx="1025843" cy="139368"/>
          </a:xfrm>
          <a:prstGeom prst="rect">
            <a:avLst/>
          </a:prstGeom>
        </p:spPr>
      </p:pic>
      <p:pic>
        <p:nvPicPr>
          <p:cNvPr id="9" name="Picture 8">
            <a:extLs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434938" y="5576521"/>
            <a:ext cx="957742" cy="267921"/>
          </a:xfrm>
          <a:prstGeom prst="rect">
            <a:avLst/>
          </a:prstGeom>
        </p:spPr>
      </p:pic>
      <p:sp>
        <p:nvSpPr>
          <p:cNvPr id="16" name="Oval 15">
            <a:extLst>
              <a:ext uri="{C183D7F6-B498-43B3-948B-1728B52AA6E4}">
                <adec:decorative xmlns:adec="http://schemas.microsoft.com/office/drawing/2017/decorative" val="1"/>
              </a:ext>
            </a:extLst>
          </p:cNvPr>
          <p:cNvSpPr/>
          <p:nvPr/>
        </p:nvSpPr>
        <p:spPr>
          <a:xfrm>
            <a:off x="1274416" y="5580279"/>
            <a:ext cx="773979" cy="23368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C183D7F6-B498-43B3-948B-1728B52AA6E4}">
                <adec:decorative xmlns:adec="http://schemas.microsoft.com/office/drawing/2017/decorative" val="1"/>
              </a:ext>
            </a:extLst>
          </p:cNvPr>
          <p:cNvSpPr/>
          <p:nvPr/>
        </p:nvSpPr>
        <p:spPr>
          <a:xfrm>
            <a:off x="2002778" y="5544720"/>
            <a:ext cx="459478" cy="30479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07912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Compensatory Time</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Departmental Leave Summary (PWRLDPT)</a:t>
            </a:r>
            <a:r>
              <a:rPr lang="en-US" sz="2000" dirty="0">
                <a:solidFill>
                  <a:srgbClr val="373737"/>
                </a:solidFill>
              </a:rPr>
              <a:t>, timesheets</a:t>
            </a:r>
            <a:endParaRPr sz="2000" dirty="0">
              <a:solidFill>
                <a:srgbClr val="373737"/>
              </a:solidFill>
            </a:endParaRPr>
          </a:p>
          <a:p>
            <a:pPr>
              <a:buFont typeface="Wingdings" panose="05000000000000000000" pitchFamily="2" charset="2"/>
              <a:buChar char="q"/>
            </a:pPr>
            <a:r>
              <a:rPr sz="2000" b="1" dirty="0">
                <a:solidFill>
                  <a:srgbClr val="373737"/>
                </a:solidFill>
              </a:rPr>
              <a:t>What we look for: </a:t>
            </a:r>
            <a:r>
              <a:rPr sz="2000" dirty="0">
                <a:solidFill>
                  <a:srgbClr val="373737"/>
                </a:solidFill>
              </a:rPr>
              <a:t>Recorded and reviewed in Banner</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60.109, Records Management &amp; Security</a:t>
            </a:r>
          </a:p>
          <a:p>
            <a:pPr>
              <a:buFont typeface="Wingdings" panose="05000000000000000000" pitchFamily="2" charset="2"/>
              <a:buChar char="Ø"/>
            </a:pPr>
            <a:r>
              <a:rPr lang="en-US" sz="2000" b="1" dirty="0">
                <a:solidFill>
                  <a:srgbClr val="373737"/>
                </a:solidFill>
              </a:rPr>
              <a:t>60.311, Overtime/Compensatory Time</a:t>
            </a:r>
          </a:p>
          <a:p>
            <a:pPr>
              <a:buFont typeface="Wingdings" panose="05000000000000000000" pitchFamily="2" charset="2"/>
              <a:buChar char="Ø"/>
            </a:pPr>
            <a:r>
              <a:rPr lang="en-US" sz="2000" b="1" dirty="0">
                <a:solidFill>
                  <a:srgbClr val="373737"/>
                </a:solidFill>
              </a:rPr>
              <a:t>60.320, Office Hours/Work Schedule</a:t>
            </a:r>
          </a:p>
          <a:p>
            <a:pPr marL="400050" lvl="1" indent="0">
              <a:buNone/>
            </a:pPr>
            <a:r>
              <a:rPr lang="en-US" sz="1800" b="1" u="sng" dirty="0"/>
              <a:t>Controls and Good Practices</a:t>
            </a:r>
          </a:p>
          <a:p>
            <a:pPr lvl="1"/>
            <a:r>
              <a:rPr lang="en-US" sz="1800" dirty="0">
                <a:solidFill>
                  <a:srgbClr val="373737"/>
                </a:solidFill>
              </a:rPr>
              <a:t>Compensatory time (comp time) should be reconciled by one individual</a:t>
            </a:r>
          </a:p>
          <a:p>
            <a:pPr lvl="1"/>
            <a:r>
              <a:rPr lang="en-US" sz="1800" dirty="0">
                <a:solidFill>
                  <a:srgbClr val="373737"/>
                </a:solidFill>
              </a:rPr>
              <a:t>Comp balances/reconciliation should be reviewed by the DH</a:t>
            </a:r>
          </a:p>
          <a:p>
            <a:pPr lvl="1"/>
            <a:r>
              <a:rPr lang="en-US" sz="1800" dirty="0">
                <a:solidFill>
                  <a:srgbClr val="373737"/>
                </a:solidFill>
              </a:rPr>
              <a:t>Comp time liability is held by the department in which the balance was accrued. </a:t>
            </a:r>
          </a:p>
          <a:p>
            <a:pPr lvl="2"/>
            <a:r>
              <a:rPr lang="en-US" sz="1600" dirty="0">
                <a:solidFill>
                  <a:srgbClr val="373737"/>
                </a:solidFill>
              </a:rPr>
              <a:t>This balance must be paid by the department when the employee transfers to another unit/dept or is terminated.</a:t>
            </a:r>
          </a:p>
          <a:p>
            <a:pPr lvl="1"/>
            <a:r>
              <a:rPr lang="en-US" sz="1800" dirty="0">
                <a:solidFill>
                  <a:srgbClr val="373737"/>
                </a:solidFill>
              </a:rPr>
              <a:t>Make sure employees use comp time before using personal leave</a:t>
            </a:r>
          </a:p>
          <a:p>
            <a:pPr lvl="1"/>
            <a:r>
              <a:rPr lang="en-US" sz="1800" dirty="0">
                <a:solidFill>
                  <a:srgbClr val="373737"/>
                </a:solidFill>
              </a:rPr>
              <a:t>Maintain compensatory time in Banner (key accrued and taken in Banner similar to the leave process) as required by policy</a:t>
            </a:r>
          </a:p>
        </p:txBody>
      </p:sp>
      <p:sp>
        <p:nvSpPr>
          <p:cNvPr id="5" name="Slide Number Placeholder 4">
            <a:extLst>
              <a:ext uri="{FF2B5EF4-FFF2-40B4-BE49-F238E27FC236}">
                <a16:creationId xmlns:a16="http://schemas.microsoft.com/office/drawing/2014/main" id="{9602F598-33E2-200D-D3AB-E0D8634C7052}"/>
              </a:ext>
            </a:extLst>
          </p:cNvPr>
          <p:cNvSpPr>
            <a:spLocks noGrp="1"/>
          </p:cNvSpPr>
          <p:nvPr>
            <p:ph type="sldNum" sz="quarter" idx="12"/>
          </p:nvPr>
        </p:nvSpPr>
        <p:spPr/>
        <p:txBody>
          <a:bodyPr/>
          <a:lstStyle/>
          <a:p>
            <a:fld id="{C1FF6DA9-008F-8B48-92A6-B652298478BF}" type="slidenum">
              <a:rPr lang="en-US" smtClean="0"/>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Cash Handling</a:t>
            </a:r>
          </a:p>
        </p:txBody>
      </p:sp>
      <p:pic>
        <p:nvPicPr>
          <p:cNvPr id="8" name="Picture 7" descr="Got Paid Chicken">
            <a:extLst>
              <a:ext uri="{FF2B5EF4-FFF2-40B4-BE49-F238E27FC236}">
                <a16:creationId xmlns:a16="http://schemas.microsoft.com/office/drawing/2014/main" id="{B71DF286-12B5-E7BC-A0A8-0276CD0C44D7}"/>
              </a:ext>
            </a:extLst>
          </p:cNvPr>
          <p:cNvPicPr>
            <a:picLocks noChangeAspect="1"/>
          </p:cNvPicPr>
          <p:nvPr/>
        </p:nvPicPr>
        <p:blipFill>
          <a:blip r:embed="rId3"/>
          <a:stretch>
            <a:fillRect/>
          </a:stretch>
        </p:blipFill>
        <p:spPr>
          <a:xfrm>
            <a:off x="6999890" y="91442"/>
            <a:ext cx="1999593" cy="1999593"/>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Cash logs, deposits, support docs</a:t>
            </a:r>
          </a:p>
          <a:p>
            <a:pPr>
              <a:buFont typeface="Wingdings" panose="05000000000000000000" pitchFamily="2" charset="2"/>
              <a:buChar char="q"/>
            </a:pPr>
            <a:r>
              <a:rPr sz="2000" b="1" dirty="0">
                <a:solidFill>
                  <a:srgbClr val="373737"/>
                </a:solidFill>
              </a:rPr>
              <a:t>What we look for:</a:t>
            </a:r>
            <a:r>
              <a:rPr sz="2000" dirty="0">
                <a:solidFill>
                  <a:srgbClr val="373737"/>
                </a:solidFill>
              </a:rPr>
              <a:t> Timely deposits, secure storage, segregation</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62.07, Cash Handling</a:t>
            </a:r>
          </a:p>
          <a:p>
            <a:pPr marL="400050" lvl="1" indent="0">
              <a:buNone/>
            </a:pPr>
            <a:r>
              <a:rPr lang="en-US" sz="1800" b="1" u="sng" dirty="0"/>
              <a:t>Controls and Good Practices</a:t>
            </a:r>
          </a:p>
          <a:p>
            <a:pPr lvl="1"/>
            <a:r>
              <a:rPr lang="en-US" sz="1800" dirty="0">
                <a:solidFill>
                  <a:srgbClr val="373737"/>
                </a:solidFill>
              </a:rPr>
              <a:t>Cash is </a:t>
            </a:r>
            <a:r>
              <a:rPr lang="en-US" sz="1800" u="sng" dirty="0">
                <a:solidFill>
                  <a:srgbClr val="373737"/>
                </a:solidFill>
              </a:rPr>
              <a:t>defined</a:t>
            </a:r>
            <a:r>
              <a:rPr lang="en-US" sz="1800" dirty="0">
                <a:solidFill>
                  <a:srgbClr val="373737"/>
                </a:solidFill>
              </a:rPr>
              <a:t> as </a:t>
            </a:r>
            <a:r>
              <a:rPr lang="en-US" sz="1800" u="sng" dirty="0">
                <a:solidFill>
                  <a:srgbClr val="373737"/>
                </a:solidFill>
              </a:rPr>
              <a:t>coin</a:t>
            </a:r>
            <a:r>
              <a:rPr lang="en-US" sz="1800" dirty="0">
                <a:solidFill>
                  <a:srgbClr val="373737"/>
                </a:solidFill>
              </a:rPr>
              <a:t>, </a:t>
            </a:r>
            <a:r>
              <a:rPr lang="en-US" sz="1800" u="sng" dirty="0">
                <a:solidFill>
                  <a:srgbClr val="373737"/>
                </a:solidFill>
              </a:rPr>
              <a:t>currency</a:t>
            </a:r>
            <a:r>
              <a:rPr lang="en-US" sz="1800" dirty="0">
                <a:solidFill>
                  <a:srgbClr val="373737"/>
                </a:solidFill>
              </a:rPr>
              <a:t>, </a:t>
            </a:r>
            <a:r>
              <a:rPr lang="en-US" sz="1800" u="sng" dirty="0">
                <a:solidFill>
                  <a:srgbClr val="373737"/>
                </a:solidFill>
              </a:rPr>
              <a:t>checks</a:t>
            </a:r>
            <a:r>
              <a:rPr lang="en-US" sz="1800" dirty="0">
                <a:solidFill>
                  <a:srgbClr val="373737"/>
                </a:solidFill>
              </a:rPr>
              <a:t>, </a:t>
            </a:r>
            <a:r>
              <a:rPr lang="en-US" sz="1800" u="sng" dirty="0">
                <a:solidFill>
                  <a:srgbClr val="373737"/>
                </a:solidFill>
              </a:rPr>
              <a:t>money orders </a:t>
            </a:r>
            <a:r>
              <a:rPr lang="en-US" sz="1800" dirty="0">
                <a:solidFill>
                  <a:srgbClr val="373737"/>
                </a:solidFill>
              </a:rPr>
              <a:t>and </a:t>
            </a:r>
            <a:r>
              <a:rPr lang="en-US" sz="1800" u="sng" dirty="0">
                <a:solidFill>
                  <a:srgbClr val="373737"/>
                </a:solidFill>
              </a:rPr>
              <a:t>credit card </a:t>
            </a:r>
            <a:r>
              <a:rPr lang="en-US" sz="1800" dirty="0">
                <a:solidFill>
                  <a:srgbClr val="373737"/>
                </a:solidFill>
              </a:rPr>
              <a:t>transactions</a:t>
            </a:r>
          </a:p>
          <a:p>
            <a:pPr lvl="1"/>
            <a:r>
              <a:rPr lang="en-US" sz="1800" dirty="0">
                <a:solidFill>
                  <a:srgbClr val="373737"/>
                </a:solidFill>
              </a:rPr>
              <a:t>Because of the liquid nature of cash, it is highly scrutinized</a:t>
            </a:r>
          </a:p>
          <a:p>
            <a:pPr lvl="1"/>
            <a:r>
              <a:rPr lang="en-US" sz="1800" b="1" dirty="0">
                <a:solidFill>
                  <a:srgbClr val="373737"/>
                </a:solidFill>
              </a:rPr>
              <a:t>Separation of duties</a:t>
            </a:r>
            <a:r>
              <a:rPr lang="en-US" sz="1800" dirty="0">
                <a:solidFill>
                  <a:srgbClr val="373737"/>
                </a:solidFill>
              </a:rPr>
              <a:t>: if possible, separate the components of cash handling (collecting, depositing, and reconciling). In small departments separate the handling of the actual cash from the reconciliation</a:t>
            </a:r>
          </a:p>
          <a:p>
            <a:pPr lvl="1"/>
            <a:r>
              <a:rPr lang="en-US" sz="1800" dirty="0">
                <a:solidFill>
                  <a:srgbClr val="373737"/>
                </a:solidFill>
              </a:rPr>
              <a:t>Reconcile from cash receipts to record in Banner during monthly reconciliation</a:t>
            </a:r>
          </a:p>
          <a:p>
            <a:pPr lvl="1"/>
            <a:r>
              <a:rPr lang="en-US" sz="1800" dirty="0">
                <a:solidFill>
                  <a:srgbClr val="373737"/>
                </a:solidFill>
              </a:rPr>
              <a:t>Use </a:t>
            </a:r>
            <a:r>
              <a:rPr lang="en-US" sz="1800" b="1" dirty="0">
                <a:solidFill>
                  <a:srgbClr val="373737"/>
                </a:solidFill>
              </a:rPr>
              <a:t>pre-numbered receipts </a:t>
            </a:r>
            <a:r>
              <a:rPr lang="en-US" sz="1800" dirty="0">
                <a:solidFill>
                  <a:srgbClr val="373737"/>
                </a:solidFill>
              </a:rPr>
              <a:t>and/or a cash log</a:t>
            </a:r>
          </a:p>
          <a:p>
            <a:pPr lvl="1"/>
            <a:r>
              <a:rPr lang="en-US" sz="1800" b="1" dirty="0">
                <a:solidFill>
                  <a:srgbClr val="373737"/>
                </a:solidFill>
              </a:rPr>
              <a:t>Timely</a:t>
            </a:r>
            <a:r>
              <a:rPr lang="en-US" sz="1800" dirty="0">
                <a:solidFill>
                  <a:srgbClr val="373737"/>
                </a:solidFill>
              </a:rPr>
              <a:t> deposits (weekly or when balance reaches $1,000)</a:t>
            </a:r>
          </a:p>
          <a:p>
            <a:pPr lvl="1"/>
            <a:r>
              <a:rPr lang="en-US" sz="1800" dirty="0">
                <a:solidFill>
                  <a:srgbClr val="373737"/>
                </a:solidFill>
              </a:rPr>
              <a:t>Secure cash in a </a:t>
            </a:r>
            <a:r>
              <a:rPr lang="en-US" sz="1800" b="1" dirty="0">
                <a:solidFill>
                  <a:srgbClr val="373737"/>
                </a:solidFill>
              </a:rPr>
              <a:t>safe location</a:t>
            </a:r>
          </a:p>
          <a:p>
            <a:pPr marL="0" indent="0">
              <a:buNone/>
            </a:pPr>
            <a:endParaRPr sz="2000" dirty="0">
              <a:solidFill>
                <a:srgbClr val="373737"/>
              </a:solidFill>
            </a:endParaRPr>
          </a:p>
        </p:txBody>
      </p:sp>
      <p:sp>
        <p:nvSpPr>
          <p:cNvPr id="5" name="Slide Number Placeholder 4">
            <a:extLst>
              <a:ext uri="{FF2B5EF4-FFF2-40B4-BE49-F238E27FC236}">
                <a16:creationId xmlns:a16="http://schemas.microsoft.com/office/drawing/2014/main" id="{FE068CEA-7417-4A22-ADF9-F8A97E06E86F}"/>
              </a:ext>
            </a:extLst>
          </p:cNvPr>
          <p:cNvSpPr>
            <a:spLocks noGrp="1"/>
          </p:cNvSpPr>
          <p:nvPr>
            <p:ph type="sldNum" sz="quarter" idx="12"/>
          </p:nvPr>
        </p:nvSpPr>
        <p:spPr/>
        <p:txBody>
          <a:bodyPr/>
          <a:lstStyle/>
          <a:p>
            <a:fld id="{C1FF6DA9-008F-8B48-92A6-B652298478BF}" type="slidenum">
              <a:rPr lang="en-US" smtClean="0"/>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Procurement Card (ProCard)</a:t>
            </a:r>
          </a:p>
        </p:txBody>
      </p:sp>
      <p:pic>
        <p:nvPicPr>
          <p:cNvPr id="6" name="Graphic 5" descr="Credit card with solid fill">
            <a:extLst>
              <a:ext uri="{FF2B5EF4-FFF2-40B4-BE49-F238E27FC236}">
                <a16:creationId xmlns:a16="http://schemas.microsoft.com/office/drawing/2014/main" id="{8C17810E-EFA9-D078-B461-38BD35A355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09490" y="272010"/>
            <a:ext cx="1319048" cy="1319048"/>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Regions statement, ProCard log</a:t>
            </a:r>
            <a:r>
              <a:rPr lang="en-US" sz="2000" dirty="0">
                <a:solidFill>
                  <a:srgbClr val="373737"/>
                </a:solidFill>
              </a:rPr>
              <a:t>, Card Integrity Report</a:t>
            </a:r>
            <a:endParaRPr sz="2000" dirty="0">
              <a:solidFill>
                <a:srgbClr val="373737"/>
              </a:solidFill>
            </a:endParaRPr>
          </a:p>
          <a:p>
            <a:pPr>
              <a:buFont typeface="Wingdings" panose="05000000000000000000" pitchFamily="2" charset="2"/>
              <a:buChar char="q"/>
            </a:pPr>
            <a:r>
              <a:rPr sz="2000" b="1" dirty="0">
                <a:solidFill>
                  <a:srgbClr val="373737"/>
                </a:solidFill>
              </a:rPr>
              <a:t>What we look for: </a:t>
            </a:r>
            <a:r>
              <a:rPr lang="en-US" sz="2000" dirty="0">
                <a:solidFill>
                  <a:srgbClr val="373737"/>
                </a:solidFill>
              </a:rPr>
              <a:t>Signed &amp; dated statements</a:t>
            </a:r>
            <a:r>
              <a:rPr sz="2000" dirty="0">
                <a:solidFill>
                  <a:srgbClr val="373737"/>
                </a:solidFill>
              </a:rPr>
              <a:t>, secure storage</a:t>
            </a:r>
            <a:r>
              <a:rPr lang="en-US" sz="2000" dirty="0">
                <a:solidFill>
                  <a:srgbClr val="373737"/>
                </a:solidFill>
              </a:rPr>
              <a:t>, bid law compliance</a:t>
            </a:r>
          </a:p>
          <a:p>
            <a:pPr>
              <a:buFont typeface="Wingdings" panose="05000000000000000000" pitchFamily="2" charset="2"/>
              <a:buChar char="Ø"/>
            </a:pPr>
            <a:r>
              <a:rPr lang="en-US" sz="2000" b="1" dirty="0">
                <a:solidFill>
                  <a:srgbClr val="373737"/>
                </a:solidFill>
              </a:rPr>
              <a:t>Procurement Card User’s Guide</a:t>
            </a:r>
          </a:p>
          <a:p>
            <a:pPr marL="400050" lvl="1" indent="0">
              <a:buNone/>
            </a:pPr>
            <a:r>
              <a:rPr lang="en-US" sz="1800" b="1" u="sng" dirty="0"/>
              <a:t>Controls and Good Practices</a:t>
            </a:r>
          </a:p>
          <a:p>
            <a:pPr lvl="1"/>
            <a:r>
              <a:rPr lang="en-US" sz="1800" dirty="0">
                <a:solidFill>
                  <a:srgbClr val="373737"/>
                </a:solidFill>
              </a:rPr>
              <a:t>Ensure </a:t>
            </a:r>
            <a:r>
              <a:rPr lang="en-US" sz="1800" b="1" dirty="0">
                <a:solidFill>
                  <a:srgbClr val="373737"/>
                </a:solidFill>
              </a:rPr>
              <a:t>compliance</a:t>
            </a:r>
            <a:r>
              <a:rPr lang="en-US" sz="1800" dirty="0">
                <a:solidFill>
                  <a:srgbClr val="373737"/>
                </a:solidFill>
              </a:rPr>
              <a:t> with </a:t>
            </a:r>
            <a:r>
              <a:rPr lang="en-US" sz="1800" b="1" dirty="0">
                <a:solidFill>
                  <a:srgbClr val="373737"/>
                </a:solidFill>
              </a:rPr>
              <a:t>state laws</a:t>
            </a:r>
          </a:p>
          <a:p>
            <a:pPr lvl="2"/>
            <a:r>
              <a:rPr lang="en-US" sz="1800" dirty="0">
                <a:solidFill>
                  <a:srgbClr val="373737"/>
                </a:solidFill>
              </a:rPr>
              <a:t>Watch out for </a:t>
            </a:r>
            <a:r>
              <a:rPr lang="en-US" sz="1800" b="1" dirty="0">
                <a:solidFill>
                  <a:srgbClr val="373737"/>
                </a:solidFill>
              </a:rPr>
              <a:t>split purchases</a:t>
            </a:r>
          </a:p>
          <a:p>
            <a:pPr lvl="1"/>
            <a:r>
              <a:rPr lang="en-US" sz="1800" b="1" dirty="0">
                <a:solidFill>
                  <a:srgbClr val="373737"/>
                </a:solidFill>
              </a:rPr>
              <a:t>DH</a:t>
            </a:r>
            <a:r>
              <a:rPr lang="en-US" sz="1800" dirty="0">
                <a:solidFill>
                  <a:srgbClr val="373737"/>
                </a:solidFill>
              </a:rPr>
              <a:t> should </a:t>
            </a:r>
            <a:r>
              <a:rPr lang="en-US" sz="1800" b="1" dirty="0">
                <a:solidFill>
                  <a:srgbClr val="373737"/>
                </a:solidFill>
              </a:rPr>
              <a:t>review</a:t>
            </a:r>
            <a:r>
              <a:rPr lang="en-US" sz="1800" dirty="0">
                <a:solidFill>
                  <a:srgbClr val="373737"/>
                </a:solidFill>
              </a:rPr>
              <a:t> transactions &amp; </a:t>
            </a:r>
            <a:r>
              <a:rPr lang="en-US" sz="1800" b="1" dirty="0">
                <a:solidFill>
                  <a:srgbClr val="373737"/>
                </a:solidFill>
              </a:rPr>
              <a:t>sign</a:t>
            </a:r>
            <a:r>
              <a:rPr lang="en-US" sz="1800" dirty="0">
                <a:solidFill>
                  <a:srgbClr val="373737"/>
                </a:solidFill>
              </a:rPr>
              <a:t> the actual Regions </a:t>
            </a:r>
            <a:r>
              <a:rPr lang="en-US" sz="1800" b="1" dirty="0">
                <a:solidFill>
                  <a:srgbClr val="373737"/>
                </a:solidFill>
              </a:rPr>
              <a:t>ProCard</a:t>
            </a:r>
            <a:r>
              <a:rPr lang="en-US" sz="1800" dirty="0">
                <a:solidFill>
                  <a:srgbClr val="373737"/>
                </a:solidFill>
              </a:rPr>
              <a:t> </a:t>
            </a:r>
            <a:r>
              <a:rPr lang="en-US" sz="1800" b="1" dirty="0">
                <a:solidFill>
                  <a:srgbClr val="373737"/>
                </a:solidFill>
              </a:rPr>
              <a:t>statement</a:t>
            </a:r>
          </a:p>
          <a:p>
            <a:pPr lvl="1"/>
            <a:r>
              <a:rPr lang="en-US" sz="1800" dirty="0">
                <a:solidFill>
                  <a:srgbClr val="373737"/>
                </a:solidFill>
              </a:rPr>
              <a:t>When multiple employees use a ProCard, a </a:t>
            </a:r>
            <a:r>
              <a:rPr lang="en-US" sz="1800" b="1" dirty="0">
                <a:solidFill>
                  <a:srgbClr val="373737"/>
                </a:solidFill>
              </a:rPr>
              <a:t>log</a:t>
            </a:r>
            <a:r>
              <a:rPr lang="en-US" sz="1800" dirty="0">
                <a:solidFill>
                  <a:srgbClr val="373737"/>
                </a:solidFill>
              </a:rPr>
              <a:t> should be used to track user name, date, check-in/out times, location of use, amount, purpose, etc.</a:t>
            </a:r>
          </a:p>
          <a:p>
            <a:pPr lvl="1"/>
            <a:r>
              <a:rPr lang="en-US" sz="1800" b="1" dirty="0">
                <a:solidFill>
                  <a:srgbClr val="373737"/>
                </a:solidFill>
              </a:rPr>
              <a:t>Document</a:t>
            </a:r>
            <a:r>
              <a:rPr lang="en-US" sz="1800" dirty="0">
                <a:solidFill>
                  <a:srgbClr val="373737"/>
                </a:solidFill>
              </a:rPr>
              <a:t> purpose of </a:t>
            </a:r>
            <a:r>
              <a:rPr lang="en-US" sz="1800" b="1" dirty="0">
                <a:solidFill>
                  <a:srgbClr val="373737"/>
                </a:solidFill>
              </a:rPr>
              <a:t>unusual purchases</a:t>
            </a:r>
            <a:endParaRPr sz="1800" b="1" dirty="0">
              <a:solidFill>
                <a:srgbClr val="373737"/>
              </a:solidFill>
            </a:endParaRPr>
          </a:p>
        </p:txBody>
      </p:sp>
      <p:sp>
        <p:nvSpPr>
          <p:cNvPr id="5" name="Slide Number Placeholder 4">
            <a:extLst>
              <a:ext uri="{FF2B5EF4-FFF2-40B4-BE49-F238E27FC236}">
                <a16:creationId xmlns:a16="http://schemas.microsoft.com/office/drawing/2014/main" id="{E9AE9E7C-2CBA-3B1F-3337-C0E5A6872C3F}"/>
              </a:ext>
            </a:extLst>
          </p:cNvPr>
          <p:cNvSpPr>
            <a:spLocks noGrp="1"/>
          </p:cNvSpPr>
          <p:nvPr>
            <p:ph type="sldNum" sz="quarter" idx="12"/>
          </p:nvPr>
        </p:nvSpPr>
        <p:spPr/>
        <p:txBody>
          <a:bodyPr/>
          <a:lstStyle/>
          <a:p>
            <a:fld id="{C1FF6DA9-008F-8B48-92A6-B652298478BF}" type="slidenum">
              <a:rPr lang="en-US" smtClean="0"/>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Property Management</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Annual self-audits, hand receipts</a:t>
            </a:r>
          </a:p>
          <a:p>
            <a:pPr>
              <a:buFont typeface="Wingdings" panose="05000000000000000000" pitchFamily="2" charset="2"/>
              <a:buChar char="q"/>
            </a:pPr>
            <a:r>
              <a:rPr sz="2000" b="1" dirty="0">
                <a:solidFill>
                  <a:srgbClr val="373737"/>
                </a:solidFill>
              </a:rPr>
              <a:t>What we look for: </a:t>
            </a:r>
            <a:r>
              <a:rPr sz="2000" dirty="0">
                <a:solidFill>
                  <a:srgbClr val="373737"/>
                </a:solidFill>
              </a:rPr>
              <a:t>Assets accounted for, updated yearly</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Property Management Manual</a:t>
            </a:r>
          </a:p>
          <a:p>
            <a:pPr marL="400050" lvl="1" indent="0">
              <a:buNone/>
            </a:pPr>
            <a:r>
              <a:rPr lang="en-US" sz="1900" b="1" u="sng" dirty="0"/>
              <a:t>Controls and Good Practices</a:t>
            </a:r>
          </a:p>
          <a:p>
            <a:pPr lvl="1"/>
            <a:r>
              <a:rPr lang="en-US" sz="1800" b="1" dirty="0">
                <a:solidFill>
                  <a:srgbClr val="373737"/>
                </a:solidFill>
              </a:rPr>
              <a:t>Annual Self Audit - </a:t>
            </a:r>
            <a:r>
              <a:rPr lang="en-US" sz="1800" dirty="0">
                <a:solidFill>
                  <a:srgbClr val="373737"/>
                </a:solidFill>
              </a:rPr>
              <a:t>should be performed by someone other than, or in addition to, the inventory representative</a:t>
            </a:r>
          </a:p>
          <a:p>
            <a:pPr lvl="1"/>
            <a:r>
              <a:rPr lang="en-US" sz="1800" b="1" dirty="0">
                <a:solidFill>
                  <a:srgbClr val="373737"/>
                </a:solidFill>
              </a:rPr>
              <a:t>Hand receipts - </a:t>
            </a:r>
            <a:r>
              <a:rPr lang="en-US" sz="1800" dirty="0">
                <a:solidFill>
                  <a:srgbClr val="373737"/>
                </a:solidFill>
              </a:rPr>
              <a:t>must be used for the removal of property off campus &amp; updated annually</a:t>
            </a:r>
          </a:p>
          <a:p>
            <a:pPr lvl="1"/>
            <a:r>
              <a:rPr lang="en-US" sz="1800" dirty="0">
                <a:solidFill>
                  <a:srgbClr val="373737"/>
                </a:solidFill>
              </a:rPr>
              <a:t>Should be able to produce the asset or a hand receipt at all times</a:t>
            </a:r>
          </a:p>
          <a:p>
            <a:pPr lvl="1"/>
            <a:r>
              <a:rPr lang="en-US" sz="1800" dirty="0">
                <a:solidFill>
                  <a:srgbClr val="373737"/>
                </a:solidFill>
              </a:rPr>
              <a:t>We recommend that a hand receipt be completed for any portable assets (such as laptops) assigned to an employee</a:t>
            </a:r>
          </a:p>
          <a:p>
            <a:pPr lvl="1"/>
            <a:r>
              <a:rPr lang="en-US" sz="1800" dirty="0">
                <a:solidFill>
                  <a:srgbClr val="373737"/>
                </a:solidFill>
              </a:rPr>
              <a:t>Hand receipts should be:</a:t>
            </a:r>
          </a:p>
          <a:p>
            <a:pPr lvl="2"/>
            <a:r>
              <a:rPr lang="en-US" sz="1600" dirty="0">
                <a:solidFill>
                  <a:srgbClr val="373737"/>
                </a:solidFill>
              </a:rPr>
              <a:t>completed in their entirety </a:t>
            </a:r>
          </a:p>
          <a:p>
            <a:pPr lvl="2"/>
            <a:r>
              <a:rPr lang="en-US" sz="1600" dirty="0">
                <a:solidFill>
                  <a:srgbClr val="373737"/>
                </a:solidFill>
              </a:rPr>
              <a:t>assets visually inspected </a:t>
            </a:r>
          </a:p>
          <a:p>
            <a:pPr lvl="2"/>
            <a:r>
              <a:rPr lang="en-US" sz="1600" dirty="0">
                <a:solidFill>
                  <a:srgbClr val="373737"/>
                </a:solidFill>
              </a:rPr>
              <a:t>signed by the inventory representative</a:t>
            </a:r>
          </a:p>
          <a:p>
            <a:pPr lvl="2"/>
            <a:r>
              <a:rPr lang="en-US" sz="1600" dirty="0">
                <a:solidFill>
                  <a:srgbClr val="373737"/>
                </a:solidFill>
              </a:rPr>
              <a:t>done one time per year (i.e. every July)</a:t>
            </a:r>
          </a:p>
          <a:p>
            <a:pPr marL="0" indent="0">
              <a:buNone/>
            </a:pPr>
            <a:endParaRPr sz="2000" dirty="0">
              <a:solidFill>
                <a:srgbClr val="373737"/>
              </a:solidFill>
            </a:endParaRPr>
          </a:p>
        </p:txBody>
      </p:sp>
      <p:sp>
        <p:nvSpPr>
          <p:cNvPr id="5" name="Slide Number Placeholder 4">
            <a:extLst>
              <a:ext uri="{FF2B5EF4-FFF2-40B4-BE49-F238E27FC236}">
                <a16:creationId xmlns:a16="http://schemas.microsoft.com/office/drawing/2014/main" id="{882174CE-E61D-6CCF-256E-5EA4EF91702A}"/>
              </a:ext>
            </a:extLst>
          </p:cNvPr>
          <p:cNvSpPr>
            <a:spLocks noGrp="1"/>
          </p:cNvSpPr>
          <p:nvPr>
            <p:ph type="sldNum" sz="quarter" idx="12"/>
          </p:nvPr>
        </p:nvSpPr>
        <p:spPr/>
        <p:txBody>
          <a:bodyPr/>
          <a:lstStyle/>
          <a:p>
            <a:fld id="{C1FF6DA9-008F-8B48-92A6-B652298478BF}" type="slidenum">
              <a:rPr lang="en-US" smtClean="0"/>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660000"/>
                </a:solidFill>
              </a:rPr>
              <a:t>Resources at Internal Audit’s Website</a:t>
            </a:r>
            <a:br>
              <a:rPr lang="en-US" sz="3600" b="1" dirty="0">
                <a:solidFill>
                  <a:srgbClr val="660000"/>
                </a:solidFill>
              </a:rPr>
            </a:br>
            <a:r>
              <a:rPr lang="en-US" sz="2400" b="1" i="1" dirty="0">
                <a:solidFill>
                  <a:srgbClr val="5E091A"/>
                </a:solidFill>
                <a:hlinkClick r:id="rId3">
                  <a:extLst>
                    <a:ext uri="{A12FA001-AC4F-418D-AE19-62706E023703}">
                      <ahyp:hlinkClr xmlns:ahyp="http://schemas.microsoft.com/office/drawing/2018/hyperlinkcolor" val="tx"/>
                    </a:ext>
                  </a:extLst>
                </a:hlinkClick>
              </a:rPr>
              <a:t>www.audit.msstate.edu</a:t>
            </a:r>
            <a:r>
              <a:rPr lang="en-US" sz="2400" b="1" i="1" dirty="0">
                <a:solidFill>
                  <a:srgbClr val="5E091A"/>
                </a:solidFill>
              </a:rPr>
              <a:t> </a:t>
            </a:r>
            <a:endParaRPr sz="2400" b="1" i="1" dirty="0">
              <a:solidFill>
                <a:srgbClr val="5E091A"/>
              </a:solidFill>
            </a:endParaRPr>
          </a:p>
        </p:txBody>
      </p:sp>
      <p:pic>
        <p:nvPicPr>
          <p:cNvPr id="9" name="Picture 8" descr="Image of Internal Audit Resources Website.">
            <a:extLst>
              <a:ext uri="{FF2B5EF4-FFF2-40B4-BE49-F238E27FC236}">
                <a16:creationId xmlns:a16="http://schemas.microsoft.com/office/drawing/2014/main" id="{AACFEA80-2136-C135-892F-6F06C5F0BB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943192" y="1601561"/>
            <a:ext cx="5257615" cy="4516299"/>
          </a:xfrm>
          <a:prstGeom prst="rect">
            <a:avLst/>
          </a:prstGeom>
        </p:spPr>
      </p:pic>
      <p:sp>
        <p:nvSpPr>
          <p:cNvPr id="5" name="Slide Number Placeholder 4">
            <a:extLst>
              <a:ext uri="{FF2B5EF4-FFF2-40B4-BE49-F238E27FC236}">
                <a16:creationId xmlns:a16="http://schemas.microsoft.com/office/drawing/2014/main" id="{F1B24A7B-123C-5848-3059-D8E393C4F28F}"/>
              </a:ext>
            </a:extLst>
          </p:cNvPr>
          <p:cNvSpPr>
            <a:spLocks noGrp="1"/>
          </p:cNvSpPr>
          <p:nvPr>
            <p:ph type="sldNum" sz="quarter" idx="12"/>
          </p:nvPr>
        </p:nvSpPr>
        <p:spPr/>
        <p:txBody>
          <a:bodyPr/>
          <a:lstStyle/>
          <a:p>
            <a:fld id="{C1FF6DA9-008F-8B48-92A6-B652298478BF}" type="slidenum">
              <a:rPr lang="en-US" smtClean="0"/>
              <a:t>4</a:t>
            </a:fld>
            <a:endParaRPr lang="en-US"/>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10" name="Oval 9">
            <a:extLst>
              <a:ext uri="{FF2B5EF4-FFF2-40B4-BE49-F238E27FC236}">
                <a16:creationId xmlns:a16="http://schemas.microsoft.com/office/drawing/2014/main" id="{E70DDE0A-D931-E119-B8A9-809FB46DCD68}"/>
              </a:ext>
              <a:ext uri="{C183D7F6-B498-43B3-948B-1728B52AA6E4}">
                <adec:decorative xmlns:adec="http://schemas.microsoft.com/office/drawing/2017/decorative" val="1"/>
              </a:ext>
            </a:extLst>
          </p:cNvPr>
          <p:cNvSpPr/>
          <p:nvPr/>
        </p:nvSpPr>
        <p:spPr>
          <a:xfrm>
            <a:off x="2769079" y="2994997"/>
            <a:ext cx="2924355" cy="345057"/>
          </a:xfrm>
          <a:prstGeom prst="ellipse">
            <a:avLst/>
          </a:prstGeom>
          <a:noFill/>
          <a:ln w="38100">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Fleet Management</a:t>
            </a:r>
          </a:p>
        </p:txBody>
      </p:sp>
      <p:pic>
        <p:nvPicPr>
          <p:cNvPr id="6" name="Picture 5" descr="On My Way Dude">
            <a:extLst>
              <a:ext uri="{FF2B5EF4-FFF2-40B4-BE49-F238E27FC236}">
                <a16:creationId xmlns:a16="http://schemas.microsoft.com/office/drawing/2014/main" id="{918AD3BA-89FE-F038-0EA3-6BF6E66818DC}"/>
              </a:ext>
            </a:extLst>
          </p:cNvPr>
          <p:cNvPicPr>
            <a:picLocks noChangeAspect="1"/>
          </p:cNvPicPr>
          <p:nvPr/>
        </p:nvPicPr>
        <p:blipFill>
          <a:blip r:embed="rId3"/>
          <a:stretch>
            <a:fillRect/>
          </a:stretch>
        </p:blipFill>
        <p:spPr>
          <a:xfrm>
            <a:off x="7192526" y="-112164"/>
            <a:ext cx="1804330" cy="1804330"/>
          </a:xfrm>
          <a:prstGeom prst="rect">
            <a:avLst/>
          </a:prstGeom>
        </p:spPr>
      </p:pic>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Vehicle logs, Fuelman statements</a:t>
            </a:r>
            <a:r>
              <a:rPr lang="en-US" sz="2000" dirty="0">
                <a:solidFill>
                  <a:srgbClr val="373737"/>
                </a:solidFill>
              </a:rPr>
              <a:t>, Recoup Reports</a:t>
            </a:r>
            <a:endParaRPr sz="2000" dirty="0">
              <a:solidFill>
                <a:srgbClr val="373737"/>
              </a:solidFill>
            </a:endParaRPr>
          </a:p>
          <a:p>
            <a:pPr>
              <a:buFont typeface="Wingdings" panose="05000000000000000000" pitchFamily="2" charset="2"/>
              <a:buChar char="q"/>
            </a:pPr>
            <a:r>
              <a:rPr sz="2000" b="1" dirty="0">
                <a:solidFill>
                  <a:srgbClr val="373737"/>
                </a:solidFill>
              </a:rPr>
              <a:t>What we look for: </a:t>
            </a:r>
            <a:r>
              <a:rPr sz="2000" dirty="0">
                <a:solidFill>
                  <a:srgbClr val="373737"/>
                </a:solidFill>
              </a:rPr>
              <a:t>Complete logs, secured fuel cards, unique PINs</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Fleet Management Guidelines &amp; Procedures Manual</a:t>
            </a:r>
          </a:p>
          <a:p>
            <a:pPr marL="400050" lvl="1" indent="0">
              <a:buNone/>
            </a:pPr>
            <a:r>
              <a:rPr lang="en-US" sz="1800" b="1" u="sng" dirty="0"/>
              <a:t>Controls and Good Practices</a:t>
            </a:r>
          </a:p>
          <a:p>
            <a:pPr lvl="1"/>
            <a:r>
              <a:rPr lang="en-US" sz="1800" dirty="0">
                <a:solidFill>
                  <a:srgbClr val="373737"/>
                </a:solidFill>
              </a:rPr>
              <a:t>A </a:t>
            </a:r>
            <a:r>
              <a:rPr lang="en-US" sz="1800" b="1" dirty="0">
                <a:solidFill>
                  <a:srgbClr val="373737"/>
                </a:solidFill>
              </a:rPr>
              <a:t>vehicle log </a:t>
            </a:r>
            <a:r>
              <a:rPr lang="en-US" sz="1800" dirty="0">
                <a:solidFill>
                  <a:srgbClr val="373737"/>
                </a:solidFill>
              </a:rPr>
              <a:t>for each vehicle should be used to </a:t>
            </a:r>
            <a:r>
              <a:rPr lang="en-US" sz="1800" b="1" dirty="0">
                <a:solidFill>
                  <a:srgbClr val="373737"/>
                </a:solidFill>
              </a:rPr>
              <a:t>document</a:t>
            </a:r>
            <a:r>
              <a:rPr lang="en-US" sz="1800" dirty="0">
                <a:solidFill>
                  <a:srgbClr val="373737"/>
                </a:solidFill>
              </a:rPr>
              <a:t> every </a:t>
            </a:r>
            <a:r>
              <a:rPr lang="en-US" sz="1800" b="1" dirty="0">
                <a:solidFill>
                  <a:srgbClr val="373737"/>
                </a:solidFill>
              </a:rPr>
              <a:t>trip</a:t>
            </a:r>
            <a:r>
              <a:rPr lang="en-US" sz="1800" dirty="0">
                <a:solidFill>
                  <a:srgbClr val="373737"/>
                </a:solidFill>
              </a:rPr>
              <a:t> in a University vehicle (except for in and around campus trips)</a:t>
            </a:r>
          </a:p>
          <a:p>
            <a:pPr lvl="1"/>
            <a:r>
              <a:rPr lang="en-US" sz="1800" dirty="0" err="1">
                <a:solidFill>
                  <a:srgbClr val="373737"/>
                </a:solidFill>
              </a:rPr>
              <a:t>ReCoup</a:t>
            </a:r>
            <a:r>
              <a:rPr lang="en-US" sz="1800" dirty="0">
                <a:solidFill>
                  <a:srgbClr val="373737"/>
                </a:solidFill>
              </a:rPr>
              <a:t> (</a:t>
            </a:r>
            <a:r>
              <a:rPr lang="en-US" sz="1800" dirty="0" err="1">
                <a:solidFill>
                  <a:srgbClr val="373737"/>
                </a:solidFill>
              </a:rPr>
              <a:t>Assetworks</a:t>
            </a:r>
            <a:r>
              <a:rPr lang="en-US" sz="1800" dirty="0">
                <a:solidFill>
                  <a:srgbClr val="373737"/>
                </a:solidFill>
              </a:rPr>
              <a:t>) MPG report should be run monthly</a:t>
            </a:r>
          </a:p>
          <a:p>
            <a:pPr lvl="2"/>
            <a:r>
              <a:rPr lang="en-US" sz="1800" dirty="0">
                <a:solidFill>
                  <a:srgbClr val="373737"/>
                </a:solidFill>
              </a:rPr>
              <a:t>Signed by Department Head (or designee)</a:t>
            </a:r>
          </a:p>
          <a:p>
            <a:pPr lvl="2"/>
            <a:r>
              <a:rPr lang="en-US" sz="1800" dirty="0">
                <a:solidFill>
                  <a:srgbClr val="373737"/>
                </a:solidFill>
              </a:rPr>
              <a:t>NOT a formality; should be scrutinized</a:t>
            </a:r>
          </a:p>
          <a:p>
            <a:pPr lvl="1"/>
            <a:r>
              <a:rPr lang="en-US" sz="1800" dirty="0">
                <a:solidFill>
                  <a:srgbClr val="373737"/>
                </a:solidFill>
              </a:rPr>
              <a:t>Have a </a:t>
            </a:r>
            <a:r>
              <a:rPr lang="en-US" sz="1800" b="1" dirty="0">
                <a:solidFill>
                  <a:srgbClr val="373737"/>
                </a:solidFill>
              </a:rPr>
              <a:t>process</a:t>
            </a:r>
            <a:r>
              <a:rPr lang="en-US" sz="1800" dirty="0">
                <a:solidFill>
                  <a:srgbClr val="373737"/>
                </a:solidFill>
              </a:rPr>
              <a:t> for </a:t>
            </a:r>
            <a:r>
              <a:rPr lang="en-US" sz="1800" b="1" dirty="0">
                <a:solidFill>
                  <a:srgbClr val="373737"/>
                </a:solidFill>
              </a:rPr>
              <a:t>adding</a:t>
            </a:r>
            <a:r>
              <a:rPr lang="en-US" sz="1800" dirty="0">
                <a:solidFill>
                  <a:srgbClr val="373737"/>
                </a:solidFill>
              </a:rPr>
              <a:t> and </a:t>
            </a:r>
            <a:r>
              <a:rPr lang="en-US" sz="1800" b="1" dirty="0">
                <a:solidFill>
                  <a:srgbClr val="373737"/>
                </a:solidFill>
              </a:rPr>
              <a:t>removing</a:t>
            </a:r>
            <a:r>
              <a:rPr lang="en-US" sz="1800" dirty="0">
                <a:solidFill>
                  <a:srgbClr val="373737"/>
                </a:solidFill>
              </a:rPr>
              <a:t> individuals to the fuel card system</a:t>
            </a:r>
          </a:p>
          <a:p>
            <a:pPr lvl="1"/>
            <a:r>
              <a:rPr lang="en-US" sz="1800" b="1" dirty="0">
                <a:solidFill>
                  <a:srgbClr val="373737"/>
                </a:solidFill>
              </a:rPr>
              <a:t>Each driver </a:t>
            </a:r>
            <a:r>
              <a:rPr lang="en-US" sz="1800" dirty="0">
                <a:solidFill>
                  <a:srgbClr val="373737"/>
                </a:solidFill>
              </a:rPr>
              <a:t>of a MSU vehicle </a:t>
            </a:r>
            <a:r>
              <a:rPr lang="en-US" sz="1800" b="1" dirty="0">
                <a:solidFill>
                  <a:srgbClr val="373737"/>
                </a:solidFill>
              </a:rPr>
              <a:t>should have their own PIN</a:t>
            </a:r>
            <a:r>
              <a:rPr lang="en-US" sz="1800" dirty="0">
                <a:solidFill>
                  <a:srgbClr val="373737"/>
                </a:solidFill>
              </a:rPr>
              <a:t>; employees should not share PINs</a:t>
            </a:r>
          </a:p>
          <a:p>
            <a:pPr lvl="1"/>
            <a:endParaRPr lang="en-US" sz="1800" dirty="0">
              <a:solidFill>
                <a:srgbClr val="373737"/>
              </a:solidFill>
            </a:endParaRPr>
          </a:p>
          <a:p>
            <a:pPr>
              <a:buFont typeface="Wingdings" panose="05000000000000000000" pitchFamily="2" charset="2"/>
              <a:buChar char="q"/>
            </a:pPr>
            <a:endParaRPr sz="2000" dirty="0">
              <a:solidFill>
                <a:srgbClr val="373737"/>
              </a:solidFill>
            </a:endParaRPr>
          </a:p>
        </p:txBody>
      </p:sp>
      <p:sp>
        <p:nvSpPr>
          <p:cNvPr id="5" name="Slide Number Placeholder 4">
            <a:extLst>
              <a:ext uri="{FF2B5EF4-FFF2-40B4-BE49-F238E27FC236}">
                <a16:creationId xmlns:a16="http://schemas.microsoft.com/office/drawing/2014/main" id="{416C68AA-6D66-9D0A-89F3-67D7E07E224D}"/>
              </a:ext>
            </a:extLst>
          </p:cNvPr>
          <p:cNvSpPr>
            <a:spLocks noGrp="1"/>
          </p:cNvSpPr>
          <p:nvPr>
            <p:ph type="sldNum" sz="quarter" idx="12"/>
          </p:nvPr>
        </p:nvSpPr>
        <p:spPr/>
        <p:txBody>
          <a:bodyPr/>
          <a:lstStyle/>
          <a:p>
            <a:fld id="{C1FF6DA9-008F-8B48-92A6-B652298478BF}" type="slidenum">
              <a:rPr lang="en-US" smtClean="0"/>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E4D37-4A3E-D7A5-20C6-ACCA65902F85}"/>
              </a:ext>
            </a:extLst>
          </p:cNvPr>
          <p:cNvSpPr>
            <a:spLocks noGrp="1"/>
          </p:cNvSpPr>
          <p:nvPr>
            <p:ph type="ctrTitle"/>
          </p:nvPr>
        </p:nvSpPr>
        <p:spPr>
          <a:xfrm>
            <a:off x="4292300" y="483157"/>
            <a:ext cx="4458096" cy="747681"/>
          </a:xfrm>
        </p:spPr>
        <p:txBody>
          <a:bodyPr>
            <a:normAutofit fontScale="90000"/>
          </a:bodyPr>
          <a:lstStyle/>
          <a:p>
            <a:r>
              <a:rPr lang="en-US" dirty="0"/>
              <a:t>Vehicle Cost &amp; MPG Analysis Report</a:t>
            </a:r>
          </a:p>
        </p:txBody>
      </p:sp>
      <p:pic>
        <p:nvPicPr>
          <p:cNvPr id="6" name="Picture 5" descr="A screenshot of a computer">
            <a:extLst>
              <a:ext uri="{FF2B5EF4-FFF2-40B4-BE49-F238E27FC236}">
                <a16:creationId xmlns:a16="http://schemas.microsoft.com/office/drawing/2014/main" id="{86575DF9-2497-0557-4993-10C0B04E01D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393604" y="260325"/>
            <a:ext cx="8356792" cy="6337350"/>
          </a:xfrm>
          <a:prstGeom prst="rect">
            <a:avLst/>
          </a:prstGeom>
          <a:ln w="19050">
            <a:solidFill>
              <a:schemeClr val="tx1"/>
            </a:solid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348FB925-E91E-5524-7722-00604CA63C77}"/>
              </a:ext>
              <a:ext uri="{C183D7F6-B498-43B3-948B-1728B52AA6E4}">
                <adec:decorative xmlns:adec="http://schemas.microsoft.com/office/drawing/2017/decorative" val="1"/>
              </a:ext>
            </a:extLst>
          </p:cNvPr>
          <p:cNvSpPr/>
          <p:nvPr/>
        </p:nvSpPr>
        <p:spPr>
          <a:xfrm>
            <a:off x="5098212" y="983412"/>
            <a:ext cx="3944380" cy="3416060"/>
          </a:xfrm>
          <a:prstGeom prst="ellipse">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892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E4D37-4A3E-D7A5-20C6-ACCA65902F85}"/>
              </a:ext>
            </a:extLst>
          </p:cNvPr>
          <p:cNvSpPr>
            <a:spLocks noGrp="1"/>
          </p:cNvSpPr>
          <p:nvPr>
            <p:ph type="ctrTitle"/>
          </p:nvPr>
        </p:nvSpPr>
        <p:spPr/>
        <p:txBody>
          <a:bodyPr/>
          <a:lstStyle/>
          <a:p>
            <a:r>
              <a:rPr lang="en-US" dirty="0"/>
              <a:t>Vehicle Cost &amp; MPG Analysis Problem Report </a:t>
            </a:r>
          </a:p>
        </p:txBody>
      </p:sp>
      <p:pic>
        <p:nvPicPr>
          <p:cNvPr id="2" name="Picture 1" descr="A screenshot of a computer">
            <a:extLst>
              <a:ext uri="{FF2B5EF4-FFF2-40B4-BE49-F238E27FC236}">
                <a16:creationId xmlns:a16="http://schemas.microsoft.com/office/drawing/2014/main" id="{E139C0AE-F474-A7F5-2BAA-111F7173C40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bwMode="auto">
          <a:xfrm>
            <a:off x="170245" y="93584"/>
            <a:ext cx="8803509" cy="6108808"/>
          </a:xfrm>
          <a:prstGeom prst="rect">
            <a:avLst/>
          </a:prstGeom>
          <a:ln w="19050">
            <a:solidFill>
              <a:schemeClr val="tx1"/>
            </a:solidFill>
          </a:ln>
          <a:extLst>
            <a:ext uri="{53640926-AAD7-44D8-BBD7-CCE9431645EC}">
              <a14:shadowObscured xmlns:a14="http://schemas.microsoft.com/office/drawing/2010/main"/>
            </a:ext>
          </a:extLst>
        </p:spPr>
      </p:pic>
      <p:sp>
        <p:nvSpPr>
          <p:cNvPr id="7" name="Oval 6">
            <a:extLst>
              <a:ext uri="{FF2B5EF4-FFF2-40B4-BE49-F238E27FC236}">
                <a16:creationId xmlns:a16="http://schemas.microsoft.com/office/drawing/2014/main" id="{348FB925-E91E-5524-7722-00604CA63C77}"/>
              </a:ext>
              <a:ext uri="{C183D7F6-B498-43B3-948B-1728B52AA6E4}">
                <adec:decorative xmlns:adec="http://schemas.microsoft.com/office/drawing/2017/decorative" val="1"/>
              </a:ext>
            </a:extLst>
          </p:cNvPr>
          <p:cNvSpPr/>
          <p:nvPr/>
        </p:nvSpPr>
        <p:spPr>
          <a:xfrm>
            <a:off x="5184475" y="983411"/>
            <a:ext cx="3881887" cy="4201063"/>
          </a:xfrm>
          <a:prstGeom prst="ellipse">
            <a:avLst/>
          </a:prstGeom>
          <a:noFill/>
          <a:ln w="28575">
            <a:solidFill>
              <a:srgbClr val="CC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90044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C4C04-B371-212A-C7C8-17B90BC295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6F2AB7-1329-397E-210D-F599935F272C}"/>
              </a:ext>
            </a:extLst>
          </p:cNvPr>
          <p:cNvSpPr>
            <a:spLocks noGrp="1"/>
          </p:cNvSpPr>
          <p:nvPr>
            <p:ph type="title"/>
          </p:nvPr>
        </p:nvSpPr>
        <p:spPr/>
        <p:txBody>
          <a:bodyPr/>
          <a:lstStyle/>
          <a:p>
            <a:r>
              <a:rPr sz="3600" b="1" dirty="0">
                <a:solidFill>
                  <a:srgbClr val="660000"/>
                </a:solidFill>
              </a:rPr>
              <a:t>Facilities Management</a:t>
            </a:r>
            <a:r>
              <a:rPr lang="en-US" sz="3600" b="1" dirty="0">
                <a:solidFill>
                  <a:srgbClr val="660000"/>
                </a:solidFill>
              </a:rPr>
              <a:t> -Keys</a:t>
            </a:r>
            <a:endParaRPr sz="3600" b="1" dirty="0">
              <a:solidFill>
                <a:srgbClr val="660000"/>
              </a:solidFill>
            </a:endParaRPr>
          </a:p>
        </p:txBody>
      </p:sp>
      <p:sp>
        <p:nvSpPr>
          <p:cNvPr id="4" name="Rectangle 3">
            <a:extLst>
              <a:ext uri="{FF2B5EF4-FFF2-40B4-BE49-F238E27FC236}">
                <a16:creationId xmlns:a16="http://schemas.microsoft.com/office/drawing/2014/main" id="{1BB7228B-A7BA-291E-7571-BD53C13D1715}"/>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a:extLst>
              <a:ext uri="{FF2B5EF4-FFF2-40B4-BE49-F238E27FC236}">
                <a16:creationId xmlns:a16="http://schemas.microsoft.com/office/drawing/2014/main" id="{91B5192F-6649-48B8-205A-B5305ADA7D74}"/>
              </a:ext>
            </a:extLst>
          </p:cNvPr>
          <p:cNvSpPr>
            <a:spLocks noGrp="1"/>
          </p:cNvSpPr>
          <p:nvPr>
            <p:ph idx="1"/>
          </p:nvPr>
        </p:nvSpPr>
        <p:spPr>
          <a:xfrm>
            <a:off x="457200" y="1600202"/>
            <a:ext cx="8229600" cy="4756150"/>
          </a:xfrm>
        </p:spPr>
        <p:txBody>
          <a:bodyPr>
            <a:normAutofit lnSpcReduction="10000"/>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Key listings, check-in/out process</a:t>
            </a:r>
          </a:p>
          <a:p>
            <a:pPr>
              <a:buFont typeface="Wingdings" panose="05000000000000000000" pitchFamily="2" charset="2"/>
              <a:buChar char="q"/>
            </a:pPr>
            <a:r>
              <a:rPr sz="2000" b="1" dirty="0">
                <a:solidFill>
                  <a:srgbClr val="373737"/>
                </a:solidFill>
              </a:rPr>
              <a:t>What we look for: </a:t>
            </a:r>
            <a:r>
              <a:rPr sz="2000" dirty="0">
                <a:solidFill>
                  <a:srgbClr val="373737"/>
                </a:solidFill>
              </a:rPr>
              <a:t>Keys secured, access lists updated</a:t>
            </a:r>
            <a:r>
              <a:rPr lang="en-US" sz="2000" dirty="0">
                <a:solidFill>
                  <a:srgbClr val="373737"/>
                </a:solidFill>
              </a:rPr>
              <a:t>, record of keys</a:t>
            </a:r>
          </a:p>
          <a:p>
            <a:pPr>
              <a:buFont typeface="Wingdings" panose="05000000000000000000" pitchFamily="2" charset="2"/>
              <a:buChar char="Ø"/>
            </a:pPr>
            <a:r>
              <a:rPr lang="en-US" sz="2000" b="1" dirty="0">
                <a:solidFill>
                  <a:srgbClr val="373737"/>
                </a:solidFill>
              </a:rPr>
              <a:t>91.354, Facilities Use</a:t>
            </a:r>
          </a:p>
          <a:p>
            <a:pPr>
              <a:buFont typeface="Wingdings" panose="05000000000000000000" pitchFamily="2" charset="2"/>
              <a:buChar char="Ø"/>
            </a:pPr>
            <a:r>
              <a:rPr lang="en-US" sz="2000" b="1" dirty="0">
                <a:solidFill>
                  <a:srgbClr val="373737"/>
                </a:solidFill>
              </a:rPr>
              <a:t>01.10, Information Security</a:t>
            </a:r>
          </a:p>
          <a:p>
            <a:pPr marL="400050" lvl="1" indent="0">
              <a:buNone/>
            </a:pPr>
            <a:r>
              <a:rPr lang="en-US" sz="1800" b="1" u="sng" dirty="0"/>
              <a:t>Controls and Good Practices</a:t>
            </a:r>
          </a:p>
          <a:p>
            <a:pPr lvl="1"/>
            <a:r>
              <a:rPr lang="en-US" sz="1800" dirty="0">
                <a:solidFill>
                  <a:srgbClr val="373737"/>
                </a:solidFill>
              </a:rPr>
              <a:t>Maintain an </a:t>
            </a:r>
            <a:r>
              <a:rPr lang="en-US" sz="1800" b="1" dirty="0">
                <a:solidFill>
                  <a:srgbClr val="373737"/>
                </a:solidFill>
              </a:rPr>
              <a:t>accurate record of issued and unissued keys </a:t>
            </a:r>
            <a:r>
              <a:rPr lang="en-US" sz="1800" dirty="0">
                <a:solidFill>
                  <a:srgbClr val="373737"/>
                </a:solidFill>
              </a:rPr>
              <a:t>and </a:t>
            </a:r>
            <a:r>
              <a:rPr lang="en-US" sz="1800" b="1" dirty="0">
                <a:solidFill>
                  <a:srgbClr val="373737"/>
                </a:solidFill>
              </a:rPr>
              <a:t>periodic analysis </a:t>
            </a:r>
            <a:r>
              <a:rPr lang="en-US" sz="1800" dirty="0">
                <a:solidFill>
                  <a:srgbClr val="373737"/>
                </a:solidFill>
              </a:rPr>
              <a:t>of </a:t>
            </a:r>
            <a:r>
              <a:rPr lang="en-US" sz="1800" b="1" dirty="0">
                <a:solidFill>
                  <a:srgbClr val="373737"/>
                </a:solidFill>
              </a:rPr>
              <a:t>missing keys </a:t>
            </a:r>
            <a:r>
              <a:rPr lang="en-US" sz="1800" dirty="0">
                <a:solidFill>
                  <a:srgbClr val="373737"/>
                </a:solidFill>
              </a:rPr>
              <a:t>to ensure adequate security</a:t>
            </a:r>
          </a:p>
          <a:p>
            <a:pPr lvl="2"/>
            <a:r>
              <a:rPr lang="en-US" sz="1600" dirty="0">
                <a:solidFill>
                  <a:srgbClr val="373737"/>
                </a:solidFill>
              </a:rPr>
              <a:t>When was the last time your office, suite, or building was keyed/rekeyed?</a:t>
            </a:r>
          </a:p>
          <a:p>
            <a:pPr lvl="2"/>
            <a:r>
              <a:rPr lang="en-US" sz="1600" dirty="0">
                <a:solidFill>
                  <a:srgbClr val="373737"/>
                </a:solidFill>
              </a:rPr>
              <a:t>Key Listing:</a:t>
            </a:r>
          </a:p>
          <a:p>
            <a:pPr lvl="3"/>
            <a:r>
              <a:rPr lang="en-US" sz="1600" dirty="0">
                <a:solidFill>
                  <a:srgbClr val="373737"/>
                </a:solidFill>
              </a:rPr>
              <a:t>Preferably in Excel, </a:t>
            </a:r>
          </a:p>
          <a:p>
            <a:pPr lvl="3"/>
            <a:r>
              <a:rPr lang="en-US" sz="1600" dirty="0">
                <a:solidFill>
                  <a:srgbClr val="373737"/>
                </a:solidFill>
              </a:rPr>
              <a:t>Complete – All hard keys (including duplicates), </a:t>
            </a:r>
          </a:p>
          <a:p>
            <a:pPr lvl="3"/>
            <a:r>
              <a:rPr lang="en-US" sz="1600" dirty="0">
                <a:solidFill>
                  <a:srgbClr val="373737"/>
                </a:solidFill>
              </a:rPr>
              <a:t>Key #, Description of area for each key, </a:t>
            </a:r>
          </a:p>
          <a:p>
            <a:pPr lvl="3"/>
            <a:r>
              <a:rPr lang="en-US" sz="1600" dirty="0">
                <a:solidFill>
                  <a:srgbClr val="373737"/>
                </a:solidFill>
              </a:rPr>
              <a:t>To whom was the key issued, </a:t>
            </a:r>
          </a:p>
          <a:p>
            <a:pPr lvl="3"/>
            <a:r>
              <a:rPr lang="en-US" sz="1600" dirty="0">
                <a:solidFill>
                  <a:srgbClr val="373737"/>
                </a:solidFill>
              </a:rPr>
              <a:t>Date of issuance/return, </a:t>
            </a:r>
          </a:p>
          <a:p>
            <a:pPr lvl="3"/>
            <a:r>
              <a:rPr lang="en-US" sz="1600" dirty="0">
                <a:solidFill>
                  <a:srgbClr val="373737"/>
                </a:solidFill>
              </a:rPr>
              <a:t>Unissued keys – where are they stored?</a:t>
            </a:r>
          </a:p>
        </p:txBody>
      </p:sp>
      <p:sp>
        <p:nvSpPr>
          <p:cNvPr id="5" name="Slide Number Placeholder 4">
            <a:extLst>
              <a:ext uri="{FF2B5EF4-FFF2-40B4-BE49-F238E27FC236}">
                <a16:creationId xmlns:a16="http://schemas.microsoft.com/office/drawing/2014/main" id="{44E44C81-B2DE-23C9-2D64-E8B97D2B001A}"/>
              </a:ext>
            </a:extLst>
          </p:cNvPr>
          <p:cNvSpPr>
            <a:spLocks noGrp="1"/>
          </p:cNvSpPr>
          <p:nvPr>
            <p:ph type="sldNum" sz="quarter" idx="12"/>
          </p:nvPr>
        </p:nvSpPr>
        <p:spPr/>
        <p:txBody>
          <a:bodyPr/>
          <a:lstStyle/>
          <a:p>
            <a:fld id="{C1FF6DA9-008F-8B48-92A6-B652298478BF}" type="slidenum">
              <a:rPr lang="en-US" smtClean="0"/>
              <a:t>43</a:t>
            </a:fld>
            <a:endParaRPr lang="en-US"/>
          </a:p>
        </p:txBody>
      </p:sp>
    </p:spTree>
    <p:extLst>
      <p:ext uri="{BB962C8B-B14F-4D97-AF65-F5344CB8AC3E}">
        <p14:creationId xmlns:p14="http://schemas.microsoft.com/office/powerpoint/2010/main" val="25820767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Facilities </a:t>
            </a:r>
            <a:r>
              <a:rPr sz="3600" b="1" dirty="0">
                <a:solidFill>
                  <a:srgbClr val="5E091A"/>
                </a:solidFill>
              </a:rPr>
              <a:t>Management</a:t>
            </a:r>
            <a:r>
              <a:rPr lang="en-US" sz="3600" b="1" dirty="0">
                <a:solidFill>
                  <a:srgbClr val="5E091A"/>
                </a:solidFill>
              </a:rPr>
              <a:t> – Electronic Access</a:t>
            </a:r>
            <a:endParaRPr sz="3600" b="1" dirty="0">
              <a:solidFill>
                <a:srgbClr val="5E091A"/>
              </a:solidFill>
            </a:endParaRP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Key listings, check-in/out process</a:t>
            </a:r>
          </a:p>
          <a:p>
            <a:pPr>
              <a:buFont typeface="Wingdings" panose="05000000000000000000" pitchFamily="2" charset="2"/>
              <a:buChar char="q"/>
            </a:pPr>
            <a:r>
              <a:rPr sz="2000" b="1" dirty="0">
                <a:solidFill>
                  <a:srgbClr val="373737"/>
                </a:solidFill>
              </a:rPr>
              <a:t>What we look for: </a:t>
            </a:r>
            <a:r>
              <a:rPr sz="2000" dirty="0">
                <a:solidFill>
                  <a:srgbClr val="373737"/>
                </a:solidFill>
              </a:rPr>
              <a:t>Keys secured, access lists updated</a:t>
            </a:r>
            <a:r>
              <a:rPr lang="en-US" sz="2000" dirty="0">
                <a:solidFill>
                  <a:srgbClr val="373737"/>
                </a:solidFill>
              </a:rPr>
              <a:t>, record of keys</a:t>
            </a:r>
          </a:p>
          <a:p>
            <a:pPr>
              <a:buFont typeface="Wingdings" panose="05000000000000000000" pitchFamily="2" charset="2"/>
              <a:buChar char="Ø"/>
            </a:pPr>
            <a:r>
              <a:rPr lang="en-US" sz="2000" b="1" dirty="0">
                <a:solidFill>
                  <a:srgbClr val="373737"/>
                </a:solidFill>
              </a:rPr>
              <a:t>91.354, Facilities Use</a:t>
            </a:r>
          </a:p>
          <a:p>
            <a:pPr>
              <a:buFont typeface="Wingdings" panose="05000000000000000000" pitchFamily="2" charset="2"/>
              <a:buChar char="Ø"/>
            </a:pPr>
            <a:r>
              <a:rPr lang="en-US" sz="2000" b="1" dirty="0">
                <a:solidFill>
                  <a:srgbClr val="373737"/>
                </a:solidFill>
              </a:rPr>
              <a:t>01.10, Information Security</a:t>
            </a:r>
          </a:p>
          <a:p>
            <a:pPr marL="400050" lvl="1" indent="0">
              <a:buNone/>
            </a:pPr>
            <a:r>
              <a:rPr lang="en-US" sz="1800" b="1" u="sng" dirty="0"/>
              <a:t>Controls and Good Practices</a:t>
            </a:r>
          </a:p>
          <a:p>
            <a:pPr lvl="1"/>
            <a:r>
              <a:rPr lang="en-US" sz="1800" dirty="0">
                <a:solidFill>
                  <a:srgbClr val="373737"/>
                </a:solidFill>
              </a:rPr>
              <a:t>Genetec and Total Card</a:t>
            </a:r>
          </a:p>
          <a:p>
            <a:pPr lvl="1"/>
            <a:r>
              <a:rPr lang="en-US" sz="1800" dirty="0">
                <a:solidFill>
                  <a:srgbClr val="373737"/>
                </a:solidFill>
              </a:rPr>
              <a:t>Genetec – Integrated Security Management Division (MSU Police)</a:t>
            </a:r>
          </a:p>
          <a:p>
            <a:pPr lvl="1"/>
            <a:r>
              <a:rPr lang="en-US" sz="1800" dirty="0">
                <a:solidFill>
                  <a:srgbClr val="373737"/>
                </a:solidFill>
              </a:rPr>
              <a:t>Total Card – MSU ITS</a:t>
            </a:r>
          </a:p>
          <a:p>
            <a:pPr lvl="1"/>
            <a:r>
              <a:rPr lang="en-US" sz="1800" dirty="0">
                <a:solidFill>
                  <a:srgbClr val="373737"/>
                </a:solidFill>
              </a:rPr>
              <a:t>Departments are responsible for monitoring access to their building(s)</a:t>
            </a:r>
          </a:p>
          <a:p>
            <a:pPr lvl="1"/>
            <a:r>
              <a:rPr lang="en-US" sz="1800" dirty="0">
                <a:solidFill>
                  <a:srgbClr val="373737"/>
                </a:solidFill>
              </a:rPr>
              <a:t>If someone’s access looks suspicious, don’t assume it’s OK!  Verify!</a:t>
            </a:r>
          </a:p>
          <a:p>
            <a:pPr lvl="1"/>
            <a:r>
              <a:rPr lang="en-US" sz="1800" dirty="0">
                <a:solidFill>
                  <a:srgbClr val="373737"/>
                </a:solidFill>
              </a:rPr>
              <a:t>Terminated employees</a:t>
            </a:r>
          </a:p>
          <a:p>
            <a:pPr lvl="1"/>
            <a:r>
              <a:rPr lang="en-US" sz="1800" dirty="0">
                <a:solidFill>
                  <a:srgbClr val="373737"/>
                </a:solidFill>
              </a:rPr>
              <a:t>Employees who transferred to other departments</a:t>
            </a:r>
          </a:p>
        </p:txBody>
      </p:sp>
      <p:sp>
        <p:nvSpPr>
          <p:cNvPr id="5" name="Slide Number Placeholder 4">
            <a:extLst>
              <a:ext uri="{FF2B5EF4-FFF2-40B4-BE49-F238E27FC236}">
                <a16:creationId xmlns:a16="http://schemas.microsoft.com/office/drawing/2014/main" id="{1ACAE481-3E3B-47A1-F15F-F14A3F3A4010}"/>
              </a:ext>
            </a:extLst>
          </p:cNvPr>
          <p:cNvSpPr>
            <a:spLocks noGrp="1"/>
          </p:cNvSpPr>
          <p:nvPr>
            <p:ph type="sldNum" sz="quarter" idx="12"/>
          </p:nvPr>
        </p:nvSpPr>
        <p:spPr/>
        <p:txBody>
          <a:bodyPr/>
          <a:lstStyle/>
          <a:p>
            <a:fld id="{C1FF6DA9-008F-8B48-92A6-B652298478BF}" type="slidenum">
              <a:rPr lang="en-US" smtClean="0"/>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Sponsored Research</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Confirmation of Effort reports</a:t>
            </a:r>
          </a:p>
          <a:p>
            <a:pPr>
              <a:buFont typeface="Wingdings" panose="05000000000000000000" pitchFamily="2" charset="2"/>
              <a:buChar char="q"/>
            </a:pPr>
            <a:r>
              <a:rPr sz="2000" b="1" dirty="0">
                <a:solidFill>
                  <a:srgbClr val="373737"/>
                </a:solidFill>
              </a:rPr>
              <a:t>What we look for: </a:t>
            </a:r>
            <a:r>
              <a:rPr sz="2000" dirty="0">
                <a:solidFill>
                  <a:srgbClr val="373737"/>
                </a:solidFill>
              </a:rPr>
              <a:t>Timely, verified submissions</a:t>
            </a:r>
            <a:r>
              <a:rPr lang="en-US" sz="2000" dirty="0">
                <a:solidFill>
                  <a:srgbClr val="373737"/>
                </a:solidFill>
              </a:rPr>
              <a:t>, who signs reports</a:t>
            </a:r>
          </a:p>
          <a:p>
            <a:pPr>
              <a:buFont typeface="Wingdings" panose="05000000000000000000" pitchFamily="2" charset="2"/>
              <a:buChar char="Ø"/>
            </a:pPr>
            <a:r>
              <a:rPr lang="en-US" sz="2000" b="1" dirty="0">
                <a:solidFill>
                  <a:srgbClr val="373737"/>
                </a:solidFill>
              </a:rPr>
              <a:t>70.08, Time and Effort Reporting</a:t>
            </a:r>
          </a:p>
          <a:p>
            <a:pPr marL="400050" lvl="1" indent="0">
              <a:buNone/>
            </a:pPr>
            <a:r>
              <a:rPr lang="en-US" sz="1800" b="1" u="sng" dirty="0"/>
              <a:t>Controls and Good Practices</a:t>
            </a:r>
          </a:p>
          <a:p>
            <a:pPr lvl="1"/>
            <a:r>
              <a:rPr lang="en-US" sz="1800" dirty="0">
                <a:solidFill>
                  <a:srgbClr val="373737"/>
                </a:solidFill>
              </a:rPr>
              <a:t>Timely and accurate completion of Confirmation of Effort reports by someone with suitable means of verification that the work was performed</a:t>
            </a:r>
          </a:p>
          <a:p>
            <a:pPr lvl="1"/>
            <a:r>
              <a:rPr lang="en-US" sz="1800" dirty="0">
                <a:solidFill>
                  <a:srgbClr val="373737"/>
                </a:solidFill>
              </a:rPr>
              <a:t>Business Managers should not be signing individual effort reports</a:t>
            </a:r>
          </a:p>
          <a:p>
            <a:pPr lvl="1"/>
            <a:r>
              <a:rPr lang="en-US" sz="1800" dirty="0">
                <a:solidFill>
                  <a:srgbClr val="373737"/>
                </a:solidFill>
              </a:rPr>
              <a:t>Most common finding is failure to submit reports timely</a:t>
            </a:r>
          </a:p>
          <a:p>
            <a:pPr lvl="1"/>
            <a:r>
              <a:rPr lang="en-US" sz="1800" dirty="0">
                <a:solidFill>
                  <a:srgbClr val="373737"/>
                </a:solidFill>
              </a:rPr>
              <a:t>Make sure your employees understand what they are signing</a:t>
            </a:r>
          </a:p>
        </p:txBody>
      </p:sp>
      <p:sp>
        <p:nvSpPr>
          <p:cNvPr id="5" name="Slide Number Placeholder 4">
            <a:extLst>
              <a:ext uri="{FF2B5EF4-FFF2-40B4-BE49-F238E27FC236}">
                <a16:creationId xmlns:a16="http://schemas.microsoft.com/office/drawing/2014/main" id="{CC84F879-8521-2D6F-42D5-87CFAB1919A0}"/>
              </a:ext>
            </a:extLst>
          </p:cNvPr>
          <p:cNvSpPr>
            <a:spLocks noGrp="1"/>
          </p:cNvSpPr>
          <p:nvPr>
            <p:ph type="sldNum" sz="quarter" idx="12"/>
          </p:nvPr>
        </p:nvSpPr>
        <p:spPr/>
        <p:txBody>
          <a:bodyPr/>
          <a:lstStyle/>
          <a:p>
            <a:fld id="{C1FF6DA9-008F-8B48-92A6-B652298478BF}" type="slidenum">
              <a:rPr lang="en-US" smtClean="0"/>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noGrp="1"/>
          </p:cNvSpPr>
          <p:nvPr>
            <p:ph type="title" idx="4294967295"/>
          </p:nvPr>
        </p:nvSpPr>
        <p:spPr>
          <a:xfrm>
            <a:off x="0" y="344046"/>
            <a:ext cx="9144000" cy="66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5E091A"/>
                </a:solidFill>
                <a:effectLst/>
                <a:uLnTx/>
                <a:uFillTx/>
                <a:latin typeface="+mj-lt"/>
                <a:ea typeface="+mj-ea"/>
                <a:cs typeface="+mj-cs"/>
              </a:rPr>
              <a:t>Research – Time and Effort Reports</a:t>
            </a:r>
          </a:p>
        </p:txBody>
      </p:sp>
      <p:pic>
        <p:nvPicPr>
          <p:cNvPr id="7" name="Picture 6" descr="An image of a Time and Effort Report.">
            <a:extLst>
              <a:ext uri="{FF2B5EF4-FFF2-40B4-BE49-F238E27FC236}">
                <a16:creationId xmlns:a16="http://schemas.microsoft.com/office/drawing/2014/main" id="{B63E8140-0751-B160-FB0F-7F82842010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774" t="13931" r="28585"/>
          <a:stretch/>
        </p:blipFill>
        <p:spPr>
          <a:xfrm>
            <a:off x="1600199" y="866350"/>
            <a:ext cx="5943601" cy="5223286"/>
          </a:xfrm>
          <a:prstGeom prst="rect">
            <a:avLst/>
          </a:prstGeom>
        </p:spPr>
      </p:pic>
      <p:sp>
        <p:nvSpPr>
          <p:cNvPr id="3" name="Rectangle 2">
            <a:extLst>
              <a:ext uri="{FF2B5EF4-FFF2-40B4-BE49-F238E27FC236}">
                <a16:creationId xmlns:a16="http://schemas.microsoft.com/office/drawing/2014/main" id="{1DB0C0FE-D3B7-4F65-3484-D392BD5BDE18}"/>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29027157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noGrp="1"/>
          </p:cNvSpPr>
          <p:nvPr>
            <p:ph type="title" idx="4294967295"/>
          </p:nvPr>
        </p:nvSpPr>
        <p:spPr>
          <a:xfrm>
            <a:off x="0" y="408589"/>
            <a:ext cx="9144000" cy="66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5E091A"/>
                </a:solidFill>
                <a:effectLst/>
                <a:uLnTx/>
                <a:uFillTx/>
                <a:latin typeface="+mj-lt"/>
                <a:ea typeface="+mj-ea"/>
                <a:cs typeface="+mj-cs"/>
              </a:rPr>
              <a:t>Research – Time and Effort Reports </a:t>
            </a:r>
            <a:br>
              <a:rPr kumimoji="0" lang="en-US" sz="3400" b="1" i="0" u="none" strike="noStrike" kern="1200" cap="none" spc="0" normalizeH="0" baseline="0" noProof="0" dirty="0">
                <a:ln>
                  <a:noFill/>
                </a:ln>
                <a:solidFill>
                  <a:schemeClr val="bg1"/>
                </a:solidFill>
                <a:effectLst/>
                <a:uLnTx/>
                <a:uFillTx/>
                <a:latin typeface="+mj-lt"/>
                <a:ea typeface="+mj-ea"/>
                <a:cs typeface="+mj-cs"/>
              </a:rPr>
            </a:br>
            <a:r>
              <a:rPr kumimoji="0" lang="en-US" sz="3400" b="1" i="0" u="none" strike="noStrike" kern="1200" cap="none" spc="0" normalizeH="0" baseline="0" noProof="0" dirty="0">
                <a:ln>
                  <a:noFill/>
                </a:ln>
                <a:solidFill>
                  <a:schemeClr val="bg1"/>
                </a:solidFill>
                <a:effectLst/>
                <a:uLnTx/>
                <a:uFillTx/>
                <a:latin typeface="+mj-lt"/>
                <a:ea typeface="+mj-ea"/>
                <a:cs typeface="+mj-cs"/>
              </a:rPr>
              <a:t>Signature Page</a:t>
            </a:r>
            <a:endParaRPr kumimoji="0" lang="en-US" sz="3400" b="1" i="0" u="none" strike="noStrike" kern="1200" cap="none" spc="0" normalizeH="0" baseline="0" noProof="0" dirty="0">
              <a:ln>
                <a:noFill/>
              </a:ln>
              <a:solidFill>
                <a:srgbClr val="5E091A"/>
              </a:solidFill>
              <a:effectLst/>
              <a:uLnTx/>
              <a:uFillTx/>
              <a:latin typeface="+mj-lt"/>
              <a:ea typeface="+mj-ea"/>
              <a:cs typeface="+mj-cs"/>
            </a:endParaRPr>
          </a:p>
        </p:txBody>
      </p:sp>
      <p:sp>
        <p:nvSpPr>
          <p:cNvPr id="3" name="Rectangle 2">
            <a:extLst>
              <a:ext uri="{FF2B5EF4-FFF2-40B4-BE49-F238E27FC236}">
                <a16:creationId xmlns:a16="http://schemas.microsoft.com/office/drawing/2014/main" id="{9EDDDBD8-B4E0-0B54-88A4-D34D24969EFF}"/>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pic>
        <p:nvPicPr>
          <p:cNvPr id="4" name="Picture 3" descr="An image of a Time and Effort Report.">
            <a:extLst>
              <a:ext uri="{FF2B5EF4-FFF2-40B4-BE49-F238E27FC236}">
                <a16:creationId xmlns:a16="http://schemas.microsoft.com/office/drawing/2014/main" id="{E8D6C05D-8CE3-15FD-4BF1-B5DFA803381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8585" t="8316" r="21981" b="9192"/>
          <a:stretch/>
        </p:blipFill>
        <p:spPr>
          <a:xfrm>
            <a:off x="1151626" y="1210845"/>
            <a:ext cx="6840747" cy="5103416"/>
          </a:xfrm>
          <a:prstGeom prst="rect">
            <a:avLst/>
          </a:prstGeom>
        </p:spPr>
      </p:pic>
    </p:spTree>
    <p:extLst>
      <p:ext uri="{BB962C8B-B14F-4D97-AF65-F5344CB8AC3E}">
        <p14:creationId xmlns:p14="http://schemas.microsoft.com/office/powerpoint/2010/main" val="38007656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8133-01F0-6C64-23CE-C9CAFC58355C}"/>
              </a:ext>
            </a:extLst>
          </p:cNvPr>
          <p:cNvSpPr txBox="1">
            <a:spLocks noGrp="1"/>
          </p:cNvSpPr>
          <p:nvPr>
            <p:ph type="title" idx="4294967295"/>
          </p:nvPr>
        </p:nvSpPr>
        <p:spPr>
          <a:xfrm>
            <a:off x="0" y="408589"/>
            <a:ext cx="9144000" cy="66423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ctr" defTabSz="457200" rtl="0" eaLnBrk="1" latinLnBrk="0" hangingPunct="1">
              <a:spcBef>
                <a:spcPct val="0"/>
              </a:spcBef>
              <a:buNone/>
              <a:defRPr sz="4400" kern="1200">
                <a:solidFill>
                  <a:schemeClr val="tx2"/>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400" b="1" i="0" u="none" strike="noStrike" kern="1200" cap="none" spc="0" normalizeH="0" baseline="0" noProof="0" dirty="0">
                <a:ln>
                  <a:noFill/>
                </a:ln>
                <a:solidFill>
                  <a:srgbClr val="5E091A"/>
                </a:solidFill>
                <a:effectLst/>
                <a:uLnTx/>
                <a:uFillTx/>
                <a:latin typeface="+mj-lt"/>
                <a:ea typeface="+mj-ea"/>
                <a:cs typeface="+mj-cs"/>
              </a:rPr>
              <a:t>Research – Time and Effort Reports</a:t>
            </a:r>
            <a:br>
              <a:rPr kumimoji="0" lang="en-US" sz="3400" b="1" i="0" u="none" strike="noStrike" kern="1200" cap="none" spc="0" normalizeH="0" baseline="0" noProof="0" dirty="0">
                <a:ln>
                  <a:noFill/>
                </a:ln>
                <a:solidFill>
                  <a:srgbClr val="5E091A"/>
                </a:solidFill>
                <a:effectLst/>
                <a:uLnTx/>
                <a:uFillTx/>
                <a:latin typeface="+mj-lt"/>
                <a:ea typeface="+mj-ea"/>
                <a:cs typeface="+mj-cs"/>
              </a:rPr>
            </a:br>
            <a:r>
              <a:rPr kumimoji="0" lang="en-US" sz="3400" b="1" i="0" u="none" strike="noStrike" kern="1200" cap="none" spc="0" normalizeH="0" baseline="0" noProof="0" dirty="0">
                <a:ln>
                  <a:noFill/>
                </a:ln>
                <a:solidFill>
                  <a:schemeClr val="bg1"/>
                </a:solidFill>
                <a:effectLst/>
                <a:uLnTx/>
                <a:uFillTx/>
                <a:latin typeface="+mj-lt"/>
                <a:ea typeface="+mj-ea"/>
                <a:cs typeface="+mj-cs"/>
              </a:rPr>
              <a:t>Instructions</a:t>
            </a:r>
            <a:endParaRPr kumimoji="0" lang="en-US" sz="3400" b="1" i="0" u="none" strike="noStrike" kern="1200" cap="none" spc="0" normalizeH="0" baseline="0" noProof="0" dirty="0">
              <a:ln>
                <a:noFill/>
              </a:ln>
              <a:solidFill>
                <a:srgbClr val="5E091A"/>
              </a:solidFill>
              <a:effectLst/>
              <a:uLnTx/>
              <a:uFillTx/>
              <a:latin typeface="+mj-lt"/>
              <a:ea typeface="+mj-ea"/>
              <a:cs typeface="+mj-cs"/>
            </a:endParaRPr>
          </a:p>
        </p:txBody>
      </p:sp>
      <p:pic>
        <p:nvPicPr>
          <p:cNvPr id="5" name="Picture 4" descr="An image of a Time and Effort Report instructions listing the dates that the reports are due.">
            <a:extLst>
              <a:ext uri="{FF2B5EF4-FFF2-40B4-BE49-F238E27FC236}">
                <a16:creationId xmlns:a16="http://schemas.microsoft.com/office/drawing/2014/main" id="{C51657D3-9150-1631-4D8B-04FDF5D3F8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0943" t="8666" r="13208"/>
          <a:stretch/>
        </p:blipFill>
        <p:spPr>
          <a:xfrm>
            <a:off x="547777" y="947435"/>
            <a:ext cx="8048445" cy="5403614"/>
          </a:xfrm>
          <a:prstGeom prst="rect">
            <a:avLst/>
          </a:prstGeom>
        </p:spPr>
      </p:pic>
      <p:sp>
        <p:nvSpPr>
          <p:cNvPr id="3" name="Rectangle 2">
            <a:extLst>
              <a:ext uri="{FF2B5EF4-FFF2-40B4-BE49-F238E27FC236}">
                <a16:creationId xmlns:a16="http://schemas.microsoft.com/office/drawing/2014/main" id="{CC4B4CD5-D7F1-0A87-1049-49817E1A80DC}"/>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16390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a:solidFill>
                  <a:srgbClr val="660000"/>
                </a:solidFill>
              </a:rPr>
              <a:t>Information Security</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a:xfrm>
            <a:off x="457200" y="1600202"/>
            <a:ext cx="8229600" cy="4832871"/>
          </a:xfrm>
        </p:spPr>
        <p:txBody>
          <a:bodyPr>
            <a:normAutofit lnSpcReduction="10000"/>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Data security, Banner access</a:t>
            </a:r>
            <a:r>
              <a:rPr lang="en-US" sz="2000" dirty="0">
                <a:solidFill>
                  <a:srgbClr val="373737"/>
                </a:solidFill>
              </a:rPr>
              <a:t>, Termination checklist</a:t>
            </a:r>
            <a:endParaRPr sz="2000" dirty="0">
              <a:solidFill>
                <a:srgbClr val="373737"/>
              </a:solidFill>
            </a:endParaRPr>
          </a:p>
          <a:p>
            <a:pPr>
              <a:buFont typeface="Wingdings" panose="05000000000000000000" pitchFamily="2" charset="2"/>
              <a:buChar char="q"/>
            </a:pPr>
            <a:r>
              <a:rPr sz="2000" b="1" dirty="0">
                <a:solidFill>
                  <a:srgbClr val="373737"/>
                </a:solidFill>
              </a:rPr>
              <a:t>What we look fo</a:t>
            </a:r>
            <a:r>
              <a:rPr lang="en-US" sz="2000" b="1" dirty="0">
                <a:solidFill>
                  <a:srgbClr val="373737"/>
                </a:solidFill>
              </a:rPr>
              <a:t>r: </a:t>
            </a:r>
            <a:r>
              <a:rPr lang="en-US" sz="2000" dirty="0">
                <a:solidFill>
                  <a:srgbClr val="373737"/>
                </a:solidFill>
              </a:rPr>
              <a:t>Separating checklists for all employees who terminate or transfer</a:t>
            </a:r>
          </a:p>
          <a:p>
            <a:pPr>
              <a:buFont typeface="Wingdings" panose="05000000000000000000" pitchFamily="2" charset="2"/>
              <a:buChar char="Ø"/>
            </a:pPr>
            <a:r>
              <a:rPr lang="en-US" sz="2000" b="1" dirty="0">
                <a:solidFill>
                  <a:srgbClr val="373737"/>
                </a:solidFill>
              </a:rPr>
              <a:t>01.10, Information Security</a:t>
            </a:r>
          </a:p>
          <a:p>
            <a:pPr>
              <a:buFont typeface="Wingdings" panose="05000000000000000000" pitchFamily="2" charset="2"/>
              <a:buChar char="Ø"/>
            </a:pPr>
            <a:r>
              <a:rPr lang="en-US" sz="2000" b="1" dirty="0">
                <a:solidFill>
                  <a:srgbClr val="373737"/>
                </a:solidFill>
              </a:rPr>
              <a:t>01.11, Policy on Access to IT Resources</a:t>
            </a:r>
          </a:p>
          <a:p>
            <a:pPr>
              <a:buFont typeface="Wingdings" panose="05000000000000000000" pitchFamily="2" charset="2"/>
              <a:buChar char="Ø"/>
            </a:pPr>
            <a:r>
              <a:rPr lang="en-US" sz="2000" b="1" dirty="0">
                <a:solidFill>
                  <a:srgbClr val="373737"/>
                </a:solidFill>
              </a:rPr>
              <a:t>01.12, Use of IT Resources</a:t>
            </a:r>
          </a:p>
          <a:p>
            <a:pPr>
              <a:buFont typeface="Wingdings" panose="05000000000000000000" pitchFamily="2" charset="2"/>
              <a:buChar char="Ø"/>
            </a:pPr>
            <a:r>
              <a:rPr lang="en-US" sz="2000" b="1" dirty="0">
                <a:solidFill>
                  <a:srgbClr val="373737"/>
                </a:solidFill>
              </a:rPr>
              <a:t>01.23, Social Security Number Usage</a:t>
            </a:r>
          </a:p>
          <a:p>
            <a:pPr>
              <a:buFont typeface="Wingdings" panose="05000000000000000000" pitchFamily="2" charset="2"/>
              <a:buChar char="Ø"/>
            </a:pPr>
            <a:r>
              <a:rPr lang="en-US" sz="2000" b="1" dirty="0">
                <a:solidFill>
                  <a:srgbClr val="373737"/>
                </a:solidFill>
              </a:rPr>
              <a:t>60.405, Separation of Employment/Change of Position</a:t>
            </a:r>
          </a:p>
          <a:p>
            <a:pPr marL="400050" lvl="1" indent="0">
              <a:buNone/>
            </a:pPr>
            <a:r>
              <a:rPr lang="en-US" sz="1800" b="1" u="sng" dirty="0"/>
              <a:t>Controls and Good Practices</a:t>
            </a:r>
          </a:p>
          <a:p>
            <a:pPr lvl="1"/>
            <a:r>
              <a:rPr lang="en-US" sz="1800" dirty="0">
                <a:solidFill>
                  <a:srgbClr val="373737"/>
                </a:solidFill>
              </a:rPr>
              <a:t>Sensitive information is secured, such as: SSN, financial, personnel/HR records, student records, research data</a:t>
            </a:r>
          </a:p>
          <a:p>
            <a:pPr lvl="1"/>
            <a:r>
              <a:rPr lang="en-US" sz="1800" dirty="0">
                <a:solidFill>
                  <a:srgbClr val="373737"/>
                </a:solidFill>
              </a:rPr>
              <a:t>Departmental policy should require password protection on computers and encryption software on portable devices (i.e. laptops, flash drives)</a:t>
            </a:r>
          </a:p>
          <a:p>
            <a:pPr lvl="1"/>
            <a:r>
              <a:rPr lang="en-US" sz="1800" dirty="0">
                <a:solidFill>
                  <a:srgbClr val="373737"/>
                </a:solidFill>
              </a:rPr>
              <a:t>Completion of separating checklists</a:t>
            </a:r>
          </a:p>
          <a:p>
            <a:pPr lvl="1"/>
            <a:r>
              <a:rPr lang="en-US" sz="1800" dirty="0">
                <a:solidFill>
                  <a:srgbClr val="373737"/>
                </a:solidFill>
              </a:rPr>
              <a:t>Separated employees and students no longer have access</a:t>
            </a:r>
          </a:p>
          <a:p>
            <a:pPr lvl="1"/>
            <a:endParaRPr lang="en-US" sz="1800" dirty="0">
              <a:solidFill>
                <a:srgbClr val="373737"/>
              </a:solidFill>
            </a:endParaRPr>
          </a:p>
          <a:p>
            <a:pPr lvl="1"/>
            <a:endParaRPr sz="2000" dirty="0">
              <a:solidFill>
                <a:srgbClr val="373737"/>
              </a:solidFill>
            </a:endParaRPr>
          </a:p>
        </p:txBody>
      </p:sp>
      <p:sp>
        <p:nvSpPr>
          <p:cNvPr id="5" name="Slide Number Placeholder 4">
            <a:extLst>
              <a:ext uri="{FF2B5EF4-FFF2-40B4-BE49-F238E27FC236}">
                <a16:creationId xmlns:a16="http://schemas.microsoft.com/office/drawing/2014/main" id="{0AD47B6B-246D-EA5E-C137-91CC7DDF4ECD}"/>
              </a:ext>
            </a:extLst>
          </p:cNvPr>
          <p:cNvSpPr>
            <a:spLocks noGrp="1"/>
          </p:cNvSpPr>
          <p:nvPr>
            <p:ph type="sldNum" sz="quarter" idx="12"/>
          </p:nvPr>
        </p:nvSpPr>
        <p:spPr/>
        <p:txBody>
          <a:bodyPr/>
          <a:lstStyle/>
          <a:p>
            <a:fld id="{C1FF6DA9-008F-8B48-92A6-B652298478BF}" type="slidenum">
              <a:rPr lang="en-US" smtClean="0"/>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AB4361-E430-7048-C33C-BEBBE4627B4B}"/>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ABC2865-074A-6481-952C-A254D3BB166E}"/>
              </a:ext>
            </a:extLst>
          </p:cNvPr>
          <p:cNvSpPr>
            <a:spLocks noGrp="1"/>
          </p:cNvSpPr>
          <p:nvPr>
            <p:ph type="title"/>
          </p:nvPr>
        </p:nvSpPr>
        <p:spPr>
          <a:xfrm>
            <a:off x="457200" y="274638"/>
            <a:ext cx="8229600" cy="1143000"/>
          </a:xfrm>
        </p:spPr>
        <p:txBody>
          <a:bodyPr>
            <a:normAutofit fontScale="90000"/>
          </a:bodyPr>
          <a:lstStyle/>
          <a:p>
            <a:r>
              <a:rPr lang="en-US" sz="3600" b="1" dirty="0">
                <a:solidFill>
                  <a:srgbClr val="660000"/>
                </a:solidFill>
              </a:rPr>
              <a:t>Internal Control Self-Assessment Questionnaire</a:t>
            </a:r>
            <a:endParaRPr sz="2400" b="1" i="1" dirty="0">
              <a:solidFill>
                <a:srgbClr val="5E091A"/>
              </a:solidFill>
            </a:endParaRPr>
          </a:p>
        </p:txBody>
      </p:sp>
      <p:sp>
        <p:nvSpPr>
          <p:cNvPr id="3" name="Content Placeholder 2">
            <a:extLst>
              <a:ext uri="{FF2B5EF4-FFF2-40B4-BE49-F238E27FC236}">
                <a16:creationId xmlns:a16="http://schemas.microsoft.com/office/drawing/2014/main" id="{20D97D4C-FF4F-7FBB-6A20-C521B6DB853C}"/>
              </a:ext>
            </a:extLst>
          </p:cNvPr>
          <p:cNvSpPr>
            <a:spLocks noGrp="1"/>
          </p:cNvSpPr>
          <p:nvPr>
            <p:ph idx="1"/>
          </p:nvPr>
        </p:nvSpPr>
        <p:spPr>
          <a:xfrm>
            <a:off x="457200" y="1290918"/>
            <a:ext cx="8229600" cy="5292444"/>
          </a:xfrm>
        </p:spPr>
        <p:txBody>
          <a:bodyPr>
            <a:normAutofit/>
          </a:bodyPr>
          <a:lstStyle/>
          <a:p>
            <a:r>
              <a:rPr lang="en-US" sz="2000" dirty="0">
                <a:ea typeface="Sans Serif Collection" panose="020B0502040504020204" pitchFamily="34" charset="0"/>
                <a:cs typeface="Sans Serif Collection" panose="020B0502040504020204" pitchFamily="34" charset="0"/>
              </a:rPr>
              <a:t>Voluntary</a:t>
            </a:r>
          </a:p>
          <a:p>
            <a:r>
              <a:rPr lang="en-US" sz="2000" dirty="0">
                <a:ea typeface="Sans Serif Collection" panose="020B0502040504020204" pitchFamily="34" charset="0"/>
                <a:cs typeface="Sans Serif Collection" panose="020B0502040504020204" pitchFamily="34" charset="0"/>
              </a:rPr>
              <a:t>Thorough - 18 pages of information</a:t>
            </a:r>
          </a:p>
          <a:p>
            <a:r>
              <a:rPr lang="en-US" sz="2000" dirty="0">
                <a:ea typeface="Sans Serif Collection" panose="020B0502040504020204" pitchFamily="34" charset="0"/>
                <a:cs typeface="Sans Serif Collection" panose="020B0502040504020204" pitchFamily="34" charset="0"/>
              </a:rPr>
              <a:t>For fans of checklists</a:t>
            </a:r>
          </a:p>
          <a:p>
            <a:r>
              <a:rPr lang="en-US" sz="2000" dirty="0">
                <a:ea typeface="Sans Serif Collection" panose="020B0502040504020204" pitchFamily="34" charset="0"/>
                <a:cs typeface="Sans Serif Collection" panose="020B0502040504020204" pitchFamily="34" charset="0"/>
              </a:rPr>
              <a:t>See what you’re missing or haven’t thought about</a:t>
            </a:r>
          </a:p>
          <a:p>
            <a:r>
              <a:rPr lang="en-US" sz="2000" dirty="0">
                <a:ea typeface="Sans Serif Collection" panose="020B0502040504020204" pitchFamily="34" charset="0"/>
                <a:cs typeface="Sans Serif Collection" panose="020B0502040504020204" pitchFamily="34" charset="0"/>
              </a:rPr>
              <a:t>Areas covered include:</a:t>
            </a:r>
          </a:p>
          <a:p>
            <a:pPr lvl="1"/>
            <a:r>
              <a:rPr lang="en-US" sz="1600" dirty="0">
                <a:ea typeface="Sans Serif Collection" panose="020B0502040504020204" pitchFamily="34" charset="0"/>
                <a:cs typeface="Sans Serif Collection" panose="020B0502040504020204" pitchFamily="34" charset="0"/>
              </a:rPr>
              <a:t>Procurement</a:t>
            </a:r>
          </a:p>
          <a:p>
            <a:pPr lvl="1"/>
            <a:r>
              <a:rPr lang="en-US" sz="1600" dirty="0">
                <a:ea typeface="Sans Serif Collection" panose="020B0502040504020204" pitchFamily="34" charset="0"/>
                <a:cs typeface="Sans Serif Collection" panose="020B0502040504020204" pitchFamily="34" charset="0"/>
              </a:rPr>
              <a:t>Travel</a:t>
            </a:r>
          </a:p>
          <a:p>
            <a:pPr lvl="1"/>
            <a:r>
              <a:rPr lang="en-US" sz="1600" dirty="0">
                <a:ea typeface="Sans Serif Collection" panose="020B0502040504020204" pitchFamily="34" charset="0"/>
                <a:cs typeface="Sans Serif Collection" panose="020B0502040504020204" pitchFamily="34" charset="0"/>
              </a:rPr>
              <a:t>Payroll</a:t>
            </a:r>
          </a:p>
          <a:p>
            <a:pPr lvl="1"/>
            <a:r>
              <a:rPr lang="en-US" sz="1600" dirty="0">
                <a:ea typeface="Sans Serif Collection" panose="020B0502040504020204" pitchFamily="34" charset="0"/>
                <a:cs typeface="Sans Serif Collection" panose="020B0502040504020204" pitchFamily="34" charset="0"/>
              </a:rPr>
              <a:t>Leave</a:t>
            </a:r>
          </a:p>
          <a:p>
            <a:pPr lvl="1"/>
            <a:r>
              <a:rPr lang="en-US" sz="1600" dirty="0">
                <a:ea typeface="Sans Serif Collection" panose="020B0502040504020204" pitchFamily="34" charset="0"/>
                <a:cs typeface="Sans Serif Collection" panose="020B0502040504020204" pitchFamily="34" charset="0"/>
              </a:rPr>
              <a:t>Reconciliations</a:t>
            </a:r>
          </a:p>
          <a:p>
            <a:pPr lvl="1"/>
            <a:r>
              <a:rPr lang="en-US" sz="1600" dirty="0">
                <a:ea typeface="Sans Serif Collection" panose="020B0502040504020204" pitchFamily="34" charset="0"/>
                <a:cs typeface="Sans Serif Collection" panose="020B0502040504020204" pitchFamily="34" charset="0"/>
              </a:rPr>
              <a:t>Revenues / Cash Handling</a:t>
            </a:r>
          </a:p>
          <a:p>
            <a:pPr lvl="1"/>
            <a:r>
              <a:rPr lang="en-US" sz="1600" dirty="0">
                <a:ea typeface="Sans Serif Collection" panose="020B0502040504020204" pitchFamily="34" charset="0"/>
                <a:cs typeface="Sans Serif Collection" panose="020B0502040504020204" pitchFamily="34" charset="0"/>
              </a:rPr>
              <a:t>Facilities Management</a:t>
            </a:r>
          </a:p>
          <a:p>
            <a:pPr lvl="1"/>
            <a:r>
              <a:rPr lang="en-US" sz="1600" dirty="0">
                <a:ea typeface="Sans Serif Collection" panose="020B0502040504020204" pitchFamily="34" charset="0"/>
                <a:cs typeface="Sans Serif Collection" panose="020B0502040504020204" pitchFamily="34" charset="0"/>
              </a:rPr>
              <a:t>Equipment / Inventory</a:t>
            </a:r>
          </a:p>
          <a:p>
            <a:pPr lvl="1"/>
            <a:r>
              <a:rPr lang="en-US" sz="1600" dirty="0">
                <a:ea typeface="Sans Serif Collection" panose="020B0502040504020204" pitchFamily="34" charset="0"/>
                <a:cs typeface="Sans Serif Collection" panose="020B0502040504020204" pitchFamily="34" charset="0"/>
              </a:rPr>
              <a:t>Fleet Management</a:t>
            </a:r>
          </a:p>
          <a:p>
            <a:pPr lvl="1"/>
            <a:r>
              <a:rPr lang="en-US" sz="1600" dirty="0">
                <a:ea typeface="Sans Serif Collection" panose="020B0502040504020204" pitchFamily="34" charset="0"/>
                <a:cs typeface="Sans Serif Collection" panose="020B0502040504020204" pitchFamily="34" charset="0"/>
              </a:rPr>
              <a:t>Sponsored Research</a:t>
            </a:r>
          </a:p>
          <a:p>
            <a:pPr lvl="1"/>
            <a:r>
              <a:rPr lang="en-US" sz="1600" dirty="0">
                <a:ea typeface="Sans Serif Collection" panose="020B0502040504020204" pitchFamily="34" charset="0"/>
                <a:cs typeface="Sans Serif Collection" panose="020B0502040504020204" pitchFamily="34" charset="0"/>
              </a:rPr>
              <a:t>And more</a:t>
            </a:r>
          </a:p>
        </p:txBody>
      </p:sp>
      <p:sp>
        <p:nvSpPr>
          <p:cNvPr id="5" name="Slide Number Placeholder 4">
            <a:extLst>
              <a:ext uri="{FF2B5EF4-FFF2-40B4-BE49-F238E27FC236}">
                <a16:creationId xmlns:a16="http://schemas.microsoft.com/office/drawing/2014/main" id="{F6DE1CF0-CA2F-FF76-4C00-F4DB9178D28E}"/>
              </a:ext>
            </a:extLst>
          </p:cNvPr>
          <p:cNvSpPr>
            <a:spLocks noGrp="1"/>
          </p:cNvSpPr>
          <p:nvPr>
            <p:ph type="sldNum" sz="quarter" idx="12"/>
          </p:nvPr>
        </p:nvSpPr>
        <p:spPr/>
        <p:txBody>
          <a:bodyPr/>
          <a:lstStyle/>
          <a:p>
            <a:fld id="{C1FF6DA9-008F-8B48-92A6-B652298478BF}" type="slidenum">
              <a:rPr lang="en-US" smtClean="0"/>
              <a:t>5</a:t>
            </a:fld>
            <a:endParaRPr lang="en-US"/>
          </a:p>
        </p:txBody>
      </p:sp>
      <p:sp>
        <p:nvSpPr>
          <p:cNvPr id="4" name="Rectangle 3">
            <a:extLst>
              <a:ext uri="{FF2B5EF4-FFF2-40B4-BE49-F238E27FC236}">
                <a16:creationId xmlns:a16="http://schemas.microsoft.com/office/drawing/2014/main" id="{149E07DA-1A04-1641-B3FB-FED0ADEC0A0A}"/>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40013503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General Administration</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sz="2000" b="1" dirty="0">
                <a:solidFill>
                  <a:srgbClr val="373737"/>
                </a:solidFill>
              </a:rPr>
              <a:t>What we look at: </a:t>
            </a:r>
            <a:r>
              <a:rPr sz="2000" dirty="0">
                <a:solidFill>
                  <a:srgbClr val="373737"/>
                </a:solidFill>
              </a:rPr>
              <a:t>Desk manuals, EthicsPoint poster</a:t>
            </a:r>
          </a:p>
          <a:p>
            <a:pPr>
              <a:buFont typeface="Wingdings" panose="05000000000000000000" pitchFamily="2" charset="2"/>
              <a:buChar char="q"/>
            </a:pPr>
            <a:r>
              <a:rPr sz="2000" b="1" dirty="0">
                <a:solidFill>
                  <a:srgbClr val="373737"/>
                </a:solidFill>
              </a:rPr>
              <a:t>What we look for:</a:t>
            </a:r>
            <a:r>
              <a:rPr sz="2000" dirty="0">
                <a:solidFill>
                  <a:srgbClr val="373737"/>
                </a:solidFill>
              </a:rPr>
              <a:t> Up-to-date manuals and visible posters</a:t>
            </a:r>
            <a:endParaRPr lang="en-US" sz="2000" dirty="0">
              <a:solidFill>
                <a:srgbClr val="373737"/>
              </a:solidFill>
            </a:endParaRPr>
          </a:p>
          <a:p>
            <a:pPr>
              <a:buFont typeface="Wingdings" panose="05000000000000000000" pitchFamily="2" charset="2"/>
              <a:buChar char="Ø"/>
            </a:pPr>
            <a:r>
              <a:rPr lang="en-US" sz="2000" b="1" dirty="0">
                <a:solidFill>
                  <a:srgbClr val="373737"/>
                </a:solidFill>
              </a:rPr>
              <a:t>Best Practice</a:t>
            </a:r>
          </a:p>
          <a:p>
            <a:pPr marL="400050" lvl="1" indent="0">
              <a:buNone/>
            </a:pPr>
            <a:r>
              <a:rPr lang="en-US" sz="1800" b="1" u="sng" dirty="0"/>
              <a:t>Controls and Good Practices</a:t>
            </a:r>
          </a:p>
          <a:p>
            <a:pPr lvl="1"/>
            <a:r>
              <a:rPr lang="en-US" sz="1800" dirty="0">
                <a:solidFill>
                  <a:srgbClr val="373737"/>
                </a:solidFill>
              </a:rPr>
              <a:t>Desk manual details critical procedures in the event of hiring a new employee or temporary worker substituting for an absent employee </a:t>
            </a:r>
          </a:p>
          <a:p>
            <a:pPr lvl="2"/>
            <a:r>
              <a:rPr lang="en-US" sz="1800" dirty="0">
                <a:solidFill>
                  <a:srgbClr val="373737"/>
                </a:solidFill>
              </a:rPr>
              <a:t>Review and update periodically</a:t>
            </a:r>
          </a:p>
          <a:p>
            <a:pPr lvl="1"/>
            <a:r>
              <a:rPr lang="en-US" sz="1800" dirty="0">
                <a:solidFill>
                  <a:srgbClr val="373737"/>
                </a:solidFill>
              </a:rPr>
              <a:t>Display the Whistleblower Poster prominently in a public area with EthicsPoint reporting information so it’s visible to everyone in the building</a:t>
            </a:r>
          </a:p>
          <a:p>
            <a:pPr lvl="1"/>
            <a:endParaRPr lang="en-US" sz="1800" dirty="0">
              <a:solidFill>
                <a:srgbClr val="373737"/>
              </a:solidFill>
            </a:endParaRPr>
          </a:p>
        </p:txBody>
      </p:sp>
      <p:sp>
        <p:nvSpPr>
          <p:cNvPr id="5" name="Slide Number Placeholder 4">
            <a:extLst>
              <a:ext uri="{FF2B5EF4-FFF2-40B4-BE49-F238E27FC236}">
                <a16:creationId xmlns:a16="http://schemas.microsoft.com/office/drawing/2014/main" id="{5E4FBDD7-C1D0-5F80-4E86-E506B44815C3}"/>
              </a:ext>
            </a:extLst>
          </p:cNvPr>
          <p:cNvSpPr>
            <a:spLocks noGrp="1"/>
          </p:cNvSpPr>
          <p:nvPr>
            <p:ph type="sldNum" sz="quarter" idx="12"/>
          </p:nvPr>
        </p:nvSpPr>
        <p:spPr/>
        <p:txBody>
          <a:bodyPr/>
          <a:lstStyle/>
          <a:p>
            <a:fld id="{C1FF6DA9-008F-8B48-92A6-B652298478BF}" type="slidenum">
              <a:rPr lang="en-US" smtClean="0"/>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z="3600" b="1" dirty="0">
                <a:solidFill>
                  <a:srgbClr val="660000"/>
                </a:solidFill>
              </a:rPr>
              <a:t>Questions &amp; Contact</a:t>
            </a:r>
          </a:p>
        </p:txBody>
      </p:sp>
      <p:sp>
        <p:nvSpPr>
          <p:cNvPr id="4" name="Rectangle 3">
            <a:extLs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Content Placeholder 2"/>
          <p:cNvSpPr>
            <a:spLocks noGrp="1"/>
          </p:cNvSpPr>
          <p:nvPr>
            <p:ph idx="1"/>
          </p:nvPr>
        </p:nvSpPr>
        <p:spPr/>
        <p:txBody>
          <a:bodyPr/>
          <a:lstStyle/>
          <a:p>
            <a:r>
              <a:rPr lang="en-US" sz="2000" dirty="0">
                <a:solidFill>
                  <a:srgbClr val="373737"/>
                </a:solidFill>
              </a:rPr>
              <a:t>Lesia Ervin, Director, Office of Internal Audit</a:t>
            </a:r>
          </a:p>
          <a:p>
            <a:r>
              <a:rPr lang="en-US" sz="2000" dirty="0">
                <a:solidFill>
                  <a:srgbClr val="373737"/>
                </a:solidFill>
              </a:rPr>
              <a:t>Contact info is on our website: </a:t>
            </a:r>
            <a:r>
              <a:rPr lang="en-US" sz="2000" dirty="0">
                <a:solidFill>
                  <a:srgbClr val="373737"/>
                </a:solidFill>
                <a:hlinkClick r:id="rId3"/>
              </a:rPr>
              <a:t>www.audit.msstate.edu</a:t>
            </a:r>
            <a:r>
              <a:rPr lang="en-US" sz="2000" dirty="0">
                <a:solidFill>
                  <a:srgbClr val="373737"/>
                </a:solidFill>
              </a:rPr>
              <a:t> </a:t>
            </a:r>
          </a:p>
          <a:p>
            <a:pPr marL="0" indent="0">
              <a:buNone/>
            </a:pPr>
            <a:endParaRPr sz="2000" dirty="0">
              <a:solidFill>
                <a:srgbClr val="373737"/>
              </a:solidFill>
            </a:endParaRPr>
          </a:p>
        </p:txBody>
      </p:sp>
      <p:sp>
        <p:nvSpPr>
          <p:cNvPr id="5" name="Slide Number Placeholder 4">
            <a:extLst>
              <a:ext uri="{FF2B5EF4-FFF2-40B4-BE49-F238E27FC236}">
                <a16:creationId xmlns:a16="http://schemas.microsoft.com/office/drawing/2014/main" id="{872F2182-6E71-C573-CD32-3B0E66162796}"/>
              </a:ext>
            </a:extLst>
          </p:cNvPr>
          <p:cNvSpPr>
            <a:spLocks noGrp="1"/>
          </p:cNvSpPr>
          <p:nvPr>
            <p:ph type="sldNum" sz="quarter" idx="12"/>
          </p:nvPr>
        </p:nvSpPr>
        <p:spPr/>
        <p:txBody>
          <a:bodyPr/>
          <a:lstStyle/>
          <a:p>
            <a:fld id="{C1FF6DA9-008F-8B48-92A6-B652298478BF}" type="slidenum">
              <a:rPr lang="en-US" smtClean="0"/>
              <a:t>51</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3398E-33AC-7879-D07B-4DB4C21B1652}"/>
            </a:ext>
          </a:extLst>
        </p:cNvPr>
        <p:cNvGrpSpPr/>
        <p:nvPr/>
      </p:nvGrpSpPr>
      <p:grpSpPr>
        <a:xfrm>
          <a:off x="0" y="0"/>
          <a:ext cx="0" cy="0"/>
          <a:chOff x="0" y="0"/>
          <a:chExt cx="0" cy="0"/>
        </a:xfrm>
      </p:grpSpPr>
      <p:sp>
        <p:nvSpPr>
          <p:cNvPr id="11" name="Title 1">
            <a:extLst>
              <a:ext uri="{FF2B5EF4-FFF2-40B4-BE49-F238E27FC236}">
                <a16:creationId xmlns:a16="http://schemas.microsoft.com/office/drawing/2014/main" id="{79839B6A-0877-AE14-5114-B44432DB1C61}"/>
              </a:ext>
            </a:extLst>
          </p:cNvPr>
          <p:cNvSpPr>
            <a:spLocks noGrp="1"/>
          </p:cNvSpPr>
          <p:nvPr>
            <p:ph type="title"/>
          </p:nvPr>
        </p:nvSpPr>
        <p:spPr>
          <a:xfrm>
            <a:off x="457200" y="274638"/>
            <a:ext cx="8229600" cy="1143000"/>
          </a:xfrm>
        </p:spPr>
        <p:txBody>
          <a:bodyPr>
            <a:normAutofit/>
          </a:bodyPr>
          <a:lstStyle/>
          <a:p>
            <a:r>
              <a:rPr lang="en-US" sz="3600" b="1" dirty="0">
                <a:solidFill>
                  <a:srgbClr val="660000"/>
                </a:solidFill>
              </a:rPr>
              <a:t>MSU Ethics Line – What It’s For</a:t>
            </a:r>
            <a:endParaRPr sz="2400" b="1" i="1" dirty="0">
              <a:solidFill>
                <a:srgbClr val="5E091A"/>
              </a:solidFill>
            </a:endParaRPr>
          </a:p>
        </p:txBody>
      </p:sp>
      <p:sp>
        <p:nvSpPr>
          <p:cNvPr id="3" name="Content Placeholder 2">
            <a:extLst>
              <a:ext uri="{FF2B5EF4-FFF2-40B4-BE49-F238E27FC236}">
                <a16:creationId xmlns:a16="http://schemas.microsoft.com/office/drawing/2014/main" id="{26997441-C8FA-0D24-F265-BC4BB8C2B9BA}"/>
              </a:ext>
            </a:extLst>
          </p:cNvPr>
          <p:cNvSpPr>
            <a:spLocks noGrp="1"/>
          </p:cNvSpPr>
          <p:nvPr>
            <p:ph idx="1"/>
          </p:nvPr>
        </p:nvSpPr>
        <p:spPr>
          <a:xfrm>
            <a:off x="457200" y="1290918"/>
            <a:ext cx="4555864" cy="5292444"/>
          </a:xfrm>
        </p:spPr>
        <p:txBody>
          <a:bodyPr>
            <a:normAutofit/>
          </a:bodyPr>
          <a:lstStyle/>
          <a:p>
            <a:r>
              <a:rPr lang="en-US" sz="2000" b="1" dirty="0">
                <a:ea typeface="Sans Serif Collection" panose="020B0502040504020204" pitchFamily="34" charset="0"/>
                <a:cs typeface="Sans Serif Collection" panose="020B0502040504020204" pitchFamily="34" charset="0"/>
              </a:rPr>
              <a:t>Must be posted in a visible, accessible location</a:t>
            </a:r>
          </a:p>
          <a:p>
            <a:r>
              <a:rPr lang="en-US" sz="2000" dirty="0">
                <a:ea typeface="Sans Serif Collection" panose="020B0502040504020204" pitchFamily="34" charset="0"/>
                <a:cs typeface="Sans Serif Collection" panose="020B0502040504020204" pitchFamily="34" charset="0"/>
              </a:rPr>
              <a:t>Provides reporting guidance for:</a:t>
            </a:r>
          </a:p>
          <a:p>
            <a:pPr lvl="1"/>
            <a:r>
              <a:rPr lang="en-US" sz="1800" dirty="0">
                <a:ea typeface="Sans Serif Collection" panose="020B0502040504020204" pitchFamily="34" charset="0"/>
                <a:cs typeface="Sans Serif Collection" panose="020B0502040504020204" pitchFamily="34" charset="0"/>
              </a:rPr>
              <a:t>Law or policy violations</a:t>
            </a:r>
          </a:p>
          <a:p>
            <a:pPr lvl="1"/>
            <a:r>
              <a:rPr lang="en-US" sz="1800" dirty="0">
                <a:ea typeface="Sans Serif Collection" panose="020B0502040504020204" pitchFamily="34" charset="0"/>
                <a:cs typeface="Sans Serif Collection" panose="020B0502040504020204" pitchFamily="34" charset="0"/>
              </a:rPr>
              <a:t>Misuse of MSU resources or authority for personal gain</a:t>
            </a:r>
          </a:p>
          <a:p>
            <a:r>
              <a:rPr lang="en-US" sz="2000" dirty="0">
                <a:ea typeface="Sans Serif Collection" panose="020B0502040504020204" pitchFamily="34" charset="0"/>
                <a:cs typeface="Sans Serif Collection" panose="020B0502040504020204" pitchFamily="34" charset="0"/>
              </a:rPr>
              <a:t>Offers confidential/anonymous reporting</a:t>
            </a:r>
          </a:p>
          <a:p>
            <a:r>
              <a:rPr lang="en-US" sz="2000" dirty="0">
                <a:ea typeface="Sans Serif Collection" panose="020B0502040504020204" pitchFamily="34" charset="0"/>
                <a:cs typeface="Sans Serif Collection" panose="020B0502040504020204" pitchFamily="34" charset="0"/>
              </a:rPr>
              <a:t>Independently operated; Internal Audit follows up on all reports</a:t>
            </a:r>
          </a:p>
          <a:p>
            <a:pPr marL="0" indent="0">
              <a:buNone/>
            </a:pPr>
            <a:endParaRPr lang="en-US" sz="2000" dirty="0">
              <a:ea typeface="Sans Serif Collection" panose="020B0502040504020204" pitchFamily="34" charset="0"/>
              <a:cs typeface="Sans Serif Collection" panose="020B0502040504020204" pitchFamily="34" charset="0"/>
            </a:endParaRPr>
          </a:p>
          <a:p>
            <a:pPr marL="0" indent="0">
              <a:buNone/>
            </a:pPr>
            <a:r>
              <a:rPr lang="en-US" sz="2000" b="1" dirty="0">
                <a:ea typeface="Sans Serif Collection" panose="020B0502040504020204" pitchFamily="34" charset="0"/>
                <a:cs typeface="Sans Serif Collection" panose="020B0502040504020204" pitchFamily="34" charset="0"/>
              </a:rPr>
              <a:t>Report via</a:t>
            </a:r>
            <a:r>
              <a:rPr lang="en-US" sz="2000" dirty="0">
                <a:ea typeface="Sans Serif Collection" panose="020B0502040504020204" pitchFamily="34" charset="0"/>
                <a:cs typeface="Sans Serif Collection" panose="020B0502040504020204" pitchFamily="34" charset="0"/>
              </a:rPr>
              <a:t>: </a:t>
            </a:r>
            <a:r>
              <a:rPr lang="en-US" sz="2000" dirty="0">
                <a:ea typeface="Sans Serif Collection" panose="020B0502040504020204" pitchFamily="34" charset="0"/>
                <a:cs typeface="Sans Serif Collection" panose="020B0502040504020204" pitchFamily="34" charset="0"/>
                <a:hlinkClick r:id="rId3"/>
              </a:rPr>
              <a:t>www.msstate.edu/ethics-line/</a:t>
            </a:r>
            <a:r>
              <a:rPr lang="en-US" sz="2000" dirty="0">
                <a:ea typeface="Sans Serif Collection" panose="020B0502040504020204" pitchFamily="34" charset="0"/>
                <a:cs typeface="Sans Serif Collection" panose="020B0502040504020204" pitchFamily="34" charset="0"/>
              </a:rPr>
              <a:t>   		     877-310-0424 </a:t>
            </a:r>
          </a:p>
          <a:p>
            <a:pPr marL="0" indent="0">
              <a:buNone/>
            </a:pPr>
            <a:endParaRPr lang="en-US" sz="2000" dirty="0">
              <a:ea typeface="Sans Serif Collection" panose="020B0502040504020204" pitchFamily="34" charset="0"/>
              <a:cs typeface="Sans Serif Collection" panose="020B0502040504020204" pitchFamily="34" charset="0"/>
            </a:endParaRPr>
          </a:p>
          <a:p>
            <a:endParaRPr lang="en-US" sz="1600" dirty="0">
              <a:ea typeface="Sans Serif Collection" panose="020B0502040504020204" pitchFamily="34" charset="0"/>
              <a:cs typeface="Sans Serif Collection" panose="020B0502040504020204" pitchFamily="34" charset="0"/>
            </a:endParaRPr>
          </a:p>
        </p:txBody>
      </p:sp>
      <p:pic>
        <p:nvPicPr>
          <p:cNvPr id="6" name="Picture 5" descr="An image of the Whistle Blower Poster.">
            <a:extLst>
              <a:ext uri="{FF2B5EF4-FFF2-40B4-BE49-F238E27FC236}">
                <a16:creationId xmlns:a16="http://schemas.microsoft.com/office/drawing/2014/main" id="{068BE3BD-996E-B19E-B8E2-CBEFF6FA0A4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93810" y="1333950"/>
            <a:ext cx="4007158" cy="4727672"/>
          </a:xfrm>
          <a:prstGeom prst="rect">
            <a:avLst/>
          </a:prstGeom>
          <a:ln>
            <a:solidFill>
              <a:schemeClr val="tx1"/>
            </a:solidFill>
          </a:ln>
        </p:spPr>
      </p:pic>
      <p:sp>
        <p:nvSpPr>
          <p:cNvPr id="5" name="Slide Number Placeholder 4">
            <a:extLst>
              <a:ext uri="{FF2B5EF4-FFF2-40B4-BE49-F238E27FC236}">
                <a16:creationId xmlns:a16="http://schemas.microsoft.com/office/drawing/2014/main" id="{A6F7BB41-BD8C-A406-AC19-3BE66E446366}"/>
              </a:ext>
            </a:extLst>
          </p:cNvPr>
          <p:cNvSpPr>
            <a:spLocks noGrp="1"/>
          </p:cNvSpPr>
          <p:nvPr>
            <p:ph type="sldNum" sz="quarter" idx="12"/>
          </p:nvPr>
        </p:nvSpPr>
        <p:spPr/>
        <p:txBody>
          <a:bodyPr/>
          <a:lstStyle/>
          <a:p>
            <a:fld id="{C1FF6DA9-008F-8B48-92A6-B652298478BF}" type="slidenum">
              <a:rPr lang="en-US" smtClean="0"/>
              <a:t>6</a:t>
            </a:fld>
            <a:endParaRPr lang="en-US" dirty="0"/>
          </a:p>
        </p:txBody>
      </p:sp>
      <p:sp>
        <p:nvSpPr>
          <p:cNvPr id="4" name="Rectangle 3">
            <a:extLst>
              <a:ext uri="{FF2B5EF4-FFF2-40B4-BE49-F238E27FC236}">
                <a16:creationId xmlns:a16="http://schemas.microsoft.com/office/drawing/2014/main" id="{54E288DB-8D5D-B243-7362-C239BA6CF144}"/>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469934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782D8-B9EA-910B-EE81-518ECABF1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FDCAFC-78EF-77F8-1575-8294B50A1F93}"/>
              </a:ext>
            </a:extLst>
          </p:cNvPr>
          <p:cNvSpPr>
            <a:spLocks noGrp="1"/>
          </p:cNvSpPr>
          <p:nvPr>
            <p:ph type="title"/>
          </p:nvPr>
        </p:nvSpPr>
        <p:spPr/>
        <p:txBody>
          <a:bodyPr/>
          <a:lstStyle/>
          <a:p>
            <a:r>
              <a:rPr lang="en-US" sz="3600" b="1" dirty="0">
                <a:solidFill>
                  <a:srgbClr val="660000"/>
                </a:solidFill>
              </a:rPr>
              <a:t>Why Do We Audit?</a:t>
            </a:r>
            <a:endParaRPr sz="3600" b="1" dirty="0">
              <a:solidFill>
                <a:srgbClr val="660000"/>
              </a:solidFill>
            </a:endParaRPr>
          </a:p>
        </p:txBody>
      </p:sp>
      <p:sp>
        <p:nvSpPr>
          <p:cNvPr id="3" name="Content Placeholder 2">
            <a:extLst>
              <a:ext uri="{FF2B5EF4-FFF2-40B4-BE49-F238E27FC236}">
                <a16:creationId xmlns:a16="http://schemas.microsoft.com/office/drawing/2014/main" id="{1B324D6B-2FE8-C31B-8EBA-28B1FD32A93E}"/>
              </a:ext>
            </a:extLst>
          </p:cNvPr>
          <p:cNvSpPr>
            <a:spLocks noGrp="1"/>
          </p:cNvSpPr>
          <p:nvPr>
            <p:ph idx="1"/>
          </p:nvPr>
        </p:nvSpPr>
        <p:spPr/>
        <p:txBody>
          <a:bodyPr>
            <a:normAutofit/>
          </a:bodyPr>
          <a:lstStyle/>
          <a:p>
            <a:r>
              <a:rPr lang="en-US" sz="2400" dirty="0">
                <a:solidFill>
                  <a:srgbClr val="373737"/>
                </a:solidFill>
              </a:rPr>
              <a:t>We identify and evaluate risks</a:t>
            </a:r>
          </a:p>
          <a:p>
            <a:r>
              <a:rPr lang="en-US" sz="2400" dirty="0">
                <a:solidFill>
                  <a:srgbClr val="373737"/>
                </a:solidFill>
              </a:rPr>
              <a:t>Types of </a:t>
            </a:r>
            <a:r>
              <a:rPr lang="en-US" sz="2400" b="1" dirty="0">
                <a:solidFill>
                  <a:srgbClr val="373737"/>
                </a:solidFill>
              </a:rPr>
              <a:t>Risks</a:t>
            </a:r>
            <a:r>
              <a:rPr lang="en-US" sz="2400" dirty="0">
                <a:solidFill>
                  <a:srgbClr val="373737"/>
                </a:solidFill>
              </a:rPr>
              <a:t> (FROCS)</a:t>
            </a:r>
          </a:p>
          <a:p>
            <a:pPr lvl="1"/>
            <a:r>
              <a:rPr lang="en-US" sz="2400" dirty="0">
                <a:solidFill>
                  <a:srgbClr val="373737"/>
                </a:solidFill>
              </a:rPr>
              <a:t>Financial</a:t>
            </a:r>
          </a:p>
          <a:p>
            <a:pPr lvl="1"/>
            <a:r>
              <a:rPr lang="en-US" sz="2400" dirty="0">
                <a:solidFill>
                  <a:srgbClr val="373737"/>
                </a:solidFill>
              </a:rPr>
              <a:t>Reputational</a:t>
            </a:r>
          </a:p>
          <a:p>
            <a:pPr lvl="1"/>
            <a:r>
              <a:rPr lang="en-US" sz="2400" dirty="0">
                <a:solidFill>
                  <a:srgbClr val="373737"/>
                </a:solidFill>
              </a:rPr>
              <a:t>Operational</a:t>
            </a:r>
          </a:p>
          <a:p>
            <a:pPr lvl="1"/>
            <a:r>
              <a:rPr lang="en-US" sz="2400" dirty="0">
                <a:solidFill>
                  <a:srgbClr val="373737"/>
                </a:solidFill>
              </a:rPr>
              <a:t>Compliance</a:t>
            </a:r>
          </a:p>
          <a:p>
            <a:pPr lvl="1"/>
            <a:r>
              <a:rPr lang="en-US" sz="2400" dirty="0">
                <a:solidFill>
                  <a:srgbClr val="373737"/>
                </a:solidFill>
              </a:rPr>
              <a:t>Strategic</a:t>
            </a:r>
          </a:p>
          <a:p>
            <a:endParaRPr lang="en-US" sz="2400" dirty="0">
              <a:solidFill>
                <a:srgbClr val="373737"/>
              </a:solidFill>
            </a:endParaRPr>
          </a:p>
          <a:p>
            <a:pPr marL="0" indent="0">
              <a:buNone/>
            </a:pPr>
            <a:r>
              <a:rPr lang="en-US" sz="2400" b="1" dirty="0">
                <a:solidFill>
                  <a:srgbClr val="373737"/>
                </a:solidFill>
              </a:rPr>
              <a:t>Internal controls </a:t>
            </a:r>
            <a:r>
              <a:rPr lang="en-US" sz="2400" dirty="0">
                <a:solidFill>
                  <a:srgbClr val="373737"/>
                </a:solidFill>
              </a:rPr>
              <a:t>– are they sufficient to manage risks?</a:t>
            </a:r>
          </a:p>
          <a:p>
            <a:endParaRPr lang="en-US" sz="2400" dirty="0">
              <a:solidFill>
                <a:srgbClr val="373737"/>
              </a:solidFill>
            </a:endParaRPr>
          </a:p>
        </p:txBody>
      </p:sp>
      <p:sp>
        <p:nvSpPr>
          <p:cNvPr id="5" name="Slide Number Placeholder 4">
            <a:extLst>
              <a:ext uri="{FF2B5EF4-FFF2-40B4-BE49-F238E27FC236}">
                <a16:creationId xmlns:a16="http://schemas.microsoft.com/office/drawing/2014/main" id="{7F536B86-B902-5746-1391-27851FD0E10B}"/>
              </a:ext>
            </a:extLst>
          </p:cNvPr>
          <p:cNvSpPr>
            <a:spLocks noGrp="1"/>
          </p:cNvSpPr>
          <p:nvPr>
            <p:ph type="sldNum" sz="quarter" idx="12"/>
          </p:nvPr>
        </p:nvSpPr>
        <p:spPr/>
        <p:txBody>
          <a:bodyPr/>
          <a:lstStyle/>
          <a:p>
            <a:fld id="{C1FF6DA9-008F-8B48-92A6-B652298478BF}" type="slidenum">
              <a:rPr lang="en-US" smtClean="0"/>
              <a:t>7</a:t>
            </a:fld>
            <a:endParaRPr lang="en-US"/>
          </a:p>
        </p:txBody>
      </p:sp>
      <p:sp>
        <p:nvSpPr>
          <p:cNvPr id="4" name="Rectangle 3">
            <a:extLst>
              <a:ext uri="{FF2B5EF4-FFF2-40B4-BE49-F238E27FC236}">
                <a16:creationId xmlns:a16="http://schemas.microsoft.com/office/drawing/2014/main" id="{F08DCDAF-E809-0BF7-AB8E-20B5079175B2}"/>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3569107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370384-C10D-4190-21D8-3989D96160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3978AF-5DBA-F845-5B19-FC270ABECEDC}"/>
              </a:ext>
            </a:extLst>
          </p:cNvPr>
          <p:cNvSpPr>
            <a:spLocks noGrp="1"/>
          </p:cNvSpPr>
          <p:nvPr>
            <p:ph type="title"/>
          </p:nvPr>
        </p:nvSpPr>
        <p:spPr/>
        <p:txBody>
          <a:bodyPr>
            <a:normAutofit/>
          </a:bodyPr>
          <a:lstStyle/>
          <a:p>
            <a:r>
              <a:rPr lang="en-US" sz="3600" b="1" dirty="0">
                <a:solidFill>
                  <a:srgbClr val="660000"/>
                </a:solidFill>
              </a:rPr>
              <a:t>Internal Controls and Why They Matter?</a:t>
            </a:r>
            <a:endParaRPr sz="3600" b="1" dirty="0">
              <a:solidFill>
                <a:srgbClr val="660000"/>
              </a:solidFill>
            </a:endParaRPr>
          </a:p>
        </p:txBody>
      </p:sp>
      <p:sp>
        <p:nvSpPr>
          <p:cNvPr id="3" name="Content Placeholder 2">
            <a:extLst>
              <a:ext uri="{FF2B5EF4-FFF2-40B4-BE49-F238E27FC236}">
                <a16:creationId xmlns:a16="http://schemas.microsoft.com/office/drawing/2014/main" id="{0F5B5E31-D725-8BDF-7A8B-2FEB889956E4}"/>
              </a:ext>
            </a:extLst>
          </p:cNvPr>
          <p:cNvSpPr>
            <a:spLocks noGrp="1"/>
          </p:cNvSpPr>
          <p:nvPr>
            <p:ph idx="1"/>
          </p:nvPr>
        </p:nvSpPr>
        <p:spPr/>
        <p:txBody>
          <a:bodyPr/>
          <a:lstStyle/>
          <a:p>
            <a:pPr marL="0" indent="0">
              <a:buNone/>
            </a:pPr>
            <a:r>
              <a:rPr lang="en-US" sz="2000" b="1" u="sng" dirty="0">
                <a:ea typeface="Sans Serif Collection" panose="020B0502040504020204" pitchFamily="34" charset="0"/>
                <a:cs typeface="Sans Serif Collection" panose="020B0502040504020204" pitchFamily="34" charset="0"/>
              </a:rPr>
              <a:t>Internal controls</a:t>
            </a:r>
            <a:r>
              <a:rPr lang="en-US" sz="2000" b="1" dirty="0">
                <a:ea typeface="Sans Serif Collection" panose="020B0502040504020204" pitchFamily="34" charset="0"/>
                <a:cs typeface="Sans Serif Collection" panose="020B0502040504020204" pitchFamily="34" charset="0"/>
              </a:rPr>
              <a:t> </a:t>
            </a:r>
            <a:r>
              <a:rPr lang="en-US" sz="2000" dirty="0">
                <a:ea typeface="Sans Serif Collection" panose="020B0502040504020204" pitchFamily="34" charset="0"/>
                <a:cs typeface="Sans Serif Collection" panose="020B0502040504020204" pitchFamily="34" charset="0"/>
              </a:rPr>
              <a:t>- Processes that provide reasonable (not absolute) assurance that objectives are achieved. </a:t>
            </a:r>
          </a:p>
          <a:p>
            <a:endParaRPr lang="en-US" sz="2000" dirty="0">
              <a:solidFill>
                <a:srgbClr val="373737"/>
              </a:solidFill>
            </a:endParaRPr>
          </a:p>
          <a:p>
            <a:r>
              <a:rPr sz="2000" dirty="0">
                <a:solidFill>
                  <a:srgbClr val="373737"/>
                </a:solidFill>
              </a:rPr>
              <a:t>Controls protect MSU’s people, property, and reputation</a:t>
            </a:r>
          </a:p>
          <a:p>
            <a:r>
              <a:rPr sz="2000" dirty="0">
                <a:solidFill>
                  <a:srgbClr val="373737"/>
                </a:solidFill>
              </a:rPr>
              <a:t>Ensure accuracy and compliance</a:t>
            </a:r>
          </a:p>
          <a:p>
            <a:r>
              <a:rPr sz="2000" dirty="0">
                <a:solidFill>
                  <a:srgbClr val="373737"/>
                </a:solidFill>
              </a:rPr>
              <a:t>Weak controls increase risk</a:t>
            </a:r>
          </a:p>
        </p:txBody>
      </p:sp>
      <p:sp>
        <p:nvSpPr>
          <p:cNvPr id="5" name="Slide Number Placeholder 4">
            <a:extLst>
              <a:ext uri="{FF2B5EF4-FFF2-40B4-BE49-F238E27FC236}">
                <a16:creationId xmlns:a16="http://schemas.microsoft.com/office/drawing/2014/main" id="{492E0FE9-71B0-0522-B918-44AA6956D50C}"/>
              </a:ext>
            </a:extLst>
          </p:cNvPr>
          <p:cNvSpPr>
            <a:spLocks noGrp="1"/>
          </p:cNvSpPr>
          <p:nvPr>
            <p:ph type="sldNum" sz="quarter" idx="12"/>
          </p:nvPr>
        </p:nvSpPr>
        <p:spPr/>
        <p:txBody>
          <a:bodyPr/>
          <a:lstStyle/>
          <a:p>
            <a:fld id="{C1FF6DA9-008F-8B48-92A6-B652298478BF}" type="slidenum">
              <a:rPr lang="en-US" smtClean="0"/>
              <a:t>8</a:t>
            </a:fld>
            <a:endParaRPr lang="en-US"/>
          </a:p>
        </p:txBody>
      </p:sp>
      <p:sp>
        <p:nvSpPr>
          <p:cNvPr id="4" name="Rectangle 3">
            <a:extLst>
              <a:ext uri="{FF2B5EF4-FFF2-40B4-BE49-F238E27FC236}">
                <a16:creationId xmlns:a16="http://schemas.microsoft.com/office/drawing/2014/main" id="{F791D78A-2B7A-35CB-AC60-68FCC284BB33}"/>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50740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59A83-99B6-FFBE-09F3-032EEC4D18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01DC09-A5D8-A36F-1703-8D713A93CCF5}"/>
              </a:ext>
            </a:extLst>
          </p:cNvPr>
          <p:cNvSpPr>
            <a:spLocks noGrp="1"/>
          </p:cNvSpPr>
          <p:nvPr>
            <p:ph type="title"/>
          </p:nvPr>
        </p:nvSpPr>
        <p:spPr/>
        <p:txBody>
          <a:bodyPr/>
          <a:lstStyle/>
          <a:p>
            <a:r>
              <a:rPr sz="3600" b="1" dirty="0">
                <a:solidFill>
                  <a:srgbClr val="660000"/>
                </a:solidFill>
              </a:rPr>
              <a:t>Why Controls Matter</a:t>
            </a:r>
          </a:p>
        </p:txBody>
      </p:sp>
      <p:sp>
        <p:nvSpPr>
          <p:cNvPr id="3" name="Content Placeholder 2">
            <a:extLst>
              <a:ext uri="{FF2B5EF4-FFF2-40B4-BE49-F238E27FC236}">
                <a16:creationId xmlns:a16="http://schemas.microsoft.com/office/drawing/2014/main" id="{3465CC23-7134-F5FD-8C31-052FCEABAD9B}"/>
              </a:ext>
            </a:extLst>
          </p:cNvPr>
          <p:cNvSpPr>
            <a:spLocks noGrp="1"/>
          </p:cNvSpPr>
          <p:nvPr>
            <p:ph idx="1"/>
          </p:nvPr>
        </p:nvSpPr>
        <p:spPr>
          <a:xfrm>
            <a:off x="294291" y="1447802"/>
            <a:ext cx="8692054" cy="4525963"/>
          </a:xfrm>
        </p:spPr>
        <p:txBody>
          <a:bodyPr/>
          <a:lstStyle/>
          <a:p>
            <a:pPr marL="0" indent="0">
              <a:buNone/>
            </a:pPr>
            <a:r>
              <a:rPr lang="en-US" sz="2000" dirty="0">
                <a:solidFill>
                  <a:srgbClr val="373737"/>
                </a:solidFill>
              </a:rPr>
              <a:t>Control activities are actions supported by policies and procedures to manage risk</a:t>
            </a:r>
            <a:endParaRPr sz="2000" dirty="0">
              <a:solidFill>
                <a:srgbClr val="373737"/>
              </a:solidFill>
            </a:endParaRPr>
          </a:p>
        </p:txBody>
      </p:sp>
      <p:sp>
        <p:nvSpPr>
          <p:cNvPr id="5" name="Slide Number Placeholder 4">
            <a:extLst>
              <a:ext uri="{FF2B5EF4-FFF2-40B4-BE49-F238E27FC236}">
                <a16:creationId xmlns:a16="http://schemas.microsoft.com/office/drawing/2014/main" id="{9D42F56E-84DF-7270-351D-4CE1EE2DF945}"/>
              </a:ext>
            </a:extLst>
          </p:cNvPr>
          <p:cNvSpPr>
            <a:spLocks noGrp="1"/>
          </p:cNvSpPr>
          <p:nvPr>
            <p:ph type="sldNum" sz="quarter" idx="12"/>
          </p:nvPr>
        </p:nvSpPr>
        <p:spPr/>
        <p:txBody>
          <a:bodyPr/>
          <a:lstStyle/>
          <a:p>
            <a:fld id="{C1FF6DA9-008F-8B48-92A6-B652298478BF}" type="slidenum">
              <a:rPr lang="en-US" smtClean="0"/>
              <a:t>9</a:t>
            </a:fld>
            <a:endParaRPr lang="en-US"/>
          </a:p>
        </p:txBody>
      </p:sp>
      <p:sp>
        <p:nvSpPr>
          <p:cNvPr id="4" name="Rectangle 3">
            <a:extLst>
              <a:ext uri="{FF2B5EF4-FFF2-40B4-BE49-F238E27FC236}">
                <a16:creationId xmlns:a16="http://schemas.microsoft.com/office/drawing/2014/main" id="{AA3A1136-5057-4B7A-76FE-8DA30380623D}"/>
              </a:ext>
              <a:ext uri="{C183D7F6-B498-43B3-948B-1728B52AA6E4}">
                <adec:decorative xmlns:adec="http://schemas.microsoft.com/office/drawing/2017/decorative" val="1"/>
              </a:ext>
            </a:extLst>
          </p:cNvPr>
          <p:cNvSpPr/>
          <p:nvPr/>
        </p:nvSpPr>
        <p:spPr>
          <a:xfrm>
            <a:off x="0" y="0"/>
            <a:ext cx="9144000" cy="182880"/>
          </a:xfrm>
          <a:prstGeom prst="rect">
            <a:avLst/>
          </a:prstGeom>
          <a:solidFill>
            <a:srgbClr val="66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grpSp>
        <p:nvGrpSpPr>
          <p:cNvPr id="15" name="Group 14">
            <a:extLst>
              <a:ext uri="{FF2B5EF4-FFF2-40B4-BE49-F238E27FC236}">
                <a16:creationId xmlns:a16="http://schemas.microsoft.com/office/drawing/2014/main" id="{BD94733F-545B-5FC6-7557-12F63EED9F1E}"/>
              </a:ext>
              <a:ext uri="{C183D7F6-B498-43B3-948B-1728B52AA6E4}">
                <adec:decorative xmlns:adec="http://schemas.microsoft.com/office/drawing/2017/decorative" val="1"/>
              </a:ext>
            </a:extLst>
          </p:cNvPr>
          <p:cNvGrpSpPr/>
          <p:nvPr/>
        </p:nvGrpSpPr>
        <p:grpSpPr>
          <a:xfrm>
            <a:off x="556951" y="2459731"/>
            <a:ext cx="3853124" cy="3435787"/>
            <a:chOff x="556951" y="2088714"/>
            <a:chExt cx="3853124" cy="3435787"/>
          </a:xfrm>
        </p:grpSpPr>
        <p:grpSp>
          <p:nvGrpSpPr>
            <p:cNvPr id="16" name="Group 15">
              <a:extLst>
                <a:ext uri="{FF2B5EF4-FFF2-40B4-BE49-F238E27FC236}">
                  <a16:creationId xmlns:a16="http://schemas.microsoft.com/office/drawing/2014/main" id="{C2337CD6-3CE3-AFDF-C4D3-9EE65FE24129}"/>
                </a:ext>
              </a:extLst>
            </p:cNvPr>
            <p:cNvGrpSpPr/>
            <p:nvPr/>
          </p:nvGrpSpPr>
          <p:grpSpPr>
            <a:xfrm>
              <a:off x="556951" y="2088714"/>
              <a:ext cx="3757874" cy="3435787"/>
              <a:chOff x="556951" y="2088714"/>
              <a:chExt cx="3757874" cy="3435787"/>
            </a:xfrm>
          </p:grpSpPr>
          <p:sp>
            <p:nvSpPr>
              <p:cNvPr id="18" name="Rectangle 17">
                <a:extLst>
                  <a:ext uri="{FF2B5EF4-FFF2-40B4-BE49-F238E27FC236}">
                    <a16:creationId xmlns:a16="http://schemas.microsoft.com/office/drawing/2014/main" id="{2190E2AE-7266-3B5A-C45E-5EE510B2CE28}"/>
                  </a:ext>
                </a:extLst>
              </p:cNvPr>
              <p:cNvSpPr/>
              <p:nvPr/>
            </p:nvSpPr>
            <p:spPr>
              <a:xfrm>
                <a:off x="556952" y="2088714"/>
                <a:ext cx="3757873" cy="1679942"/>
              </a:xfrm>
              <a:prstGeom prst="rect">
                <a:avLst/>
              </a:prstGeom>
              <a:solidFill>
                <a:srgbClr val="5E091A">
                  <a:alpha val="2196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grpSp>
            <p:nvGrpSpPr>
              <p:cNvPr id="19" name="Group 18">
                <a:extLst>
                  <a:ext uri="{FF2B5EF4-FFF2-40B4-BE49-F238E27FC236}">
                    <a16:creationId xmlns:a16="http://schemas.microsoft.com/office/drawing/2014/main" id="{D14B9071-92ED-542A-42DB-42FFF80C1E06}"/>
                  </a:ext>
                </a:extLst>
              </p:cNvPr>
              <p:cNvGrpSpPr/>
              <p:nvPr/>
            </p:nvGrpSpPr>
            <p:grpSpPr>
              <a:xfrm>
                <a:off x="556951" y="3774937"/>
                <a:ext cx="3757873" cy="1749564"/>
                <a:chOff x="556951" y="3774937"/>
                <a:chExt cx="3757873" cy="1749564"/>
              </a:xfrm>
            </p:grpSpPr>
            <p:sp>
              <p:nvSpPr>
                <p:cNvPr id="20" name="Rectangle 19">
                  <a:extLst>
                    <a:ext uri="{FF2B5EF4-FFF2-40B4-BE49-F238E27FC236}">
                      <a16:creationId xmlns:a16="http://schemas.microsoft.com/office/drawing/2014/main" id="{49C89A36-9A32-DBB6-5DA8-EAA277F76F54}"/>
                    </a:ext>
                  </a:extLst>
                </p:cNvPr>
                <p:cNvSpPr/>
                <p:nvPr/>
              </p:nvSpPr>
              <p:spPr>
                <a:xfrm>
                  <a:off x="556951" y="3774937"/>
                  <a:ext cx="3757873" cy="1749564"/>
                </a:xfrm>
                <a:prstGeom prst="rect">
                  <a:avLst/>
                </a:prstGeom>
                <a:solidFill>
                  <a:schemeClr val="tx2">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1" name="Rectangle 20">
                  <a:extLst>
                    <a:ext uri="{FF2B5EF4-FFF2-40B4-BE49-F238E27FC236}">
                      <a16:creationId xmlns:a16="http://schemas.microsoft.com/office/drawing/2014/main" id="{757AC269-4743-7BE8-AB71-61338C0E6680}"/>
                    </a:ext>
                  </a:extLst>
                </p:cNvPr>
                <p:cNvSpPr/>
                <p:nvPr/>
              </p:nvSpPr>
              <p:spPr>
                <a:xfrm>
                  <a:off x="685800" y="3913435"/>
                  <a:ext cx="3629024" cy="1554272"/>
                </a:xfrm>
                <a:prstGeom prst="rect">
                  <a:avLst/>
                </a:prstGeom>
              </p:spPr>
              <p:txBody>
                <a:bodyPr wrap="square">
                  <a:spAutoFit/>
                </a:bodyPr>
                <a:lstStyle/>
                <a:p>
                  <a:r>
                    <a:rPr lang="en-US" sz="1900" dirty="0">
                      <a:latin typeface="+mj-lt"/>
                    </a:rPr>
                    <a:t>Examples:</a:t>
                  </a:r>
                </a:p>
                <a:p>
                  <a:pPr marL="342900" indent="-342900">
                    <a:buFont typeface="Arial" panose="020B0604020202020204" pitchFamily="34" charset="0"/>
                    <a:buChar char="•"/>
                  </a:pPr>
                  <a:r>
                    <a:rPr lang="en-US" sz="1900" dirty="0">
                      <a:latin typeface="+mj-lt"/>
                    </a:rPr>
                    <a:t>Segregation of Duties</a:t>
                  </a:r>
                </a:p>
                <a:p>
                  <a:pPr marL="342900" indent="-342900">
                    <a:buFont typeface="Arial" panose="020B0604020202020204" pitchFamily="34" charset="0"/>
                    <a:buChar char="•"/>
                  </a:pPr>
                  <a:r>
                    <a:rPr lang="en-US" sz="1900" dirty="0">
                      <a:latin typeface="+mj-lt"/>
                    </a:rPr>
                    <a:t>Transaction Approvals</a:t>
                  </a:r>
                </a:p>
                <a:p>
                  <a:pPr marL="342900" indent="-342900">
                    <a:buFont typeface="Arial" panose="020B0604020202020204" pitchFamily="34" charset="0"/>
                    <a:buChar char="•"/>
                  </a:pPr>
                  <a:r>
                    <a:rPr lang="en-US" sz="1900" dirty="0">
                      <a:latin typeface="+mj-lt"/>
                    </a:rPr>
                    <a:t>Adequate Documentation</a:t>
                  </a:r>
                </a:p>
                <a:p>
                  <a:pPr marL="342900" indent="-342900">
                    <a:buFont typeface="Arial" panose="020B0604020202020204" pitchFamily="34" charset="0"/>
                    <a:buChar char="•"/>
                  </a:pPr>
                  <a:r>
                    <a:rPr lang="en-US" sz="1900" dirty="0">
                      <a:latin typeface="+mj-lt"/>
                    </a:rPr>
                    <a:t>Physical Control over Assets</a:t>
                  </a:r>
                </a:p>
              </p:txBody>
            </p:sp>
          </p:grpSp>
        </p:grpSp>
        <p:sp>
          <p:nvSpPr>
            <p:cNvPr id="17" name="Rectangle 16">
              <a:extLst>
                <a:ext uri="{FF2B5EF4-FFF2-40B4-BE49-F238E27FC236}">
                  <a16:creationId xmlns:a16="http://schemas.microsoft.com/office/drawing/2014/main" id="{44CEDF2B-541D-2936-32A4-2207F5941163}"/>
                </a:ext>
              </a:extLst>
            </p:cNvPr>
            <p:cNvSpPr/>
            <p:nvPr/>
          </p:nvSpPr>
          <p:spPr>
            <a:xfrm>
              <a:off x="556952" y="2088714"/>
              <a:ext cx="3853123" cy="1569660"/>
            </a:xfrm>
            <a:prstGeom prst="rect">
              <a:avLst/>
            </a:prstGeom>
          </p:spPr>
          <p:txBody>
            <a:bodyPr wrap="square">
              <a:spAutoFit/>
            </a:bodyPr>
            <a:lstStyle/>
            <a:p>
              <a:pPr algn="ctr"/>
              <a:r>
                <a:rPr lang="en-US" sz="1900" b="1" dirty="0">
                  <a:latin typeface="+mj-lt"/>
                </a:rPr>
                <a:t>PREVENTIVE</a:t>
              </a:r>
            </a:p>
            <a:p>
              <a:endParaRPr lang="en-US" sz="1000" dirty="0">
                <a:latin typeface="+mj-lt"/>
              </a:endParaRPr>
            </a:p>
            <a:p>
              <a:r>
                <a:rPr lang="en-US" sz="1900" dirty="0">
                  <a:latin typeface="+mj-lt"/>
                </a:rPr>
                <a:t>Proactive controls to prevent loss</a:t>
              </a:r>
            </a:p>
            <a:p>
              <a:endParaRPr lang="en-US" sz="1000" dirty="0">
                <a:latin typeface="+mj-lt"/>
              </a:endParaRPr>
            </a:p>
            <a:p>
              <a:r>
                <a:rPr lang="en-US" sz="1900" dirty="0">
                  <a:latin typeface="+mj-lt"/>
                </a:rPr>
                <a:t>Designed to discourage errors or prevent irregularities from occurring</a:t>
              </a:r>
            </a:p>
          </p:txBody>
        </p:sp>
      </p:grpSp>
      <p:grpSp>
        <p:nvGrpSpPr>
          <p:cNvPr id="22" name="Group 21">
            <a:extLst>
              <a:ext uri="{FF2B5EF4-FFF2-40B4-BE49-F238E27FC236}">
                <a16:creationId xmlns:a16="http://schemas.microsoft.com/office/drawing/2014/main" id="{A962B503-23FE-8BAA-74A6-29B3DD95481A}"/>
              </a:ext>
              <a:ext uri="{C183D7F6-B498-43B3-948B-1728B52AA6E4}">
                <adec:decorative xmlns:adec="http://schemas.microsoft.com/office/drawing/2017/decorative" val="1"/>
              </a:ext>
            </a:extLst>
          </p:cNvPr>
          <p:cNvGrpSpPr/>
          <p:nvPr/>
        </p:nvGrpSpPr>
        <p:grpSpPr>
          <a:xfrm>
            <a:off x="4909879" y="2459728"/>
            <a:ext cx="3824547" cy="3435788"/>
            <a:chOff x="4909877" y="2088713"/>
            <a:chExt cx="3824547" cy="3435788"/>
          </a:xfrm>
        </p:grpSpPr>
        <p:grpSp>
          <p:nvGrpSpPr>
            <p:cNvPr id="23" name="Group 22">
              <a:extLst>
                <a:ext uri="{FF2B5EF4-FFF2-40B4-BE49-F238E27FC236}">
                  <a16:creationId xmlns:a16="http://schemas.microsoft.com/office/drawing/2014/main" id="{D119A2CF-4E96-F338-55AC-5DBDD356064C}"/>
                </a:ext>
              </a:extLst>
            </p:cNvPr>
            <p:cNvGrpSpPr/>
            <p:nvPr/>
          </p:nvGrpSpPr>
          <p:grpSpPr>
            <a:xfrm>
              <a:off x="4909877" y="2088713"/>
              <a:ext cx="3824547" cy="3435788"/>
              <a:chOff x="4909877" y="2088713"/>
              <a:chExt cx="3824547" cy="3435788"/>
            </a:xfrm>
          </p:grpSpPr>
          <p:sp>
            <p:nvSpPr>
              <p:cNvPr id="25" name="Rectangle 24">
                <a:extLst>
                  <a:ext uri="{FF2B5EF4-FFF2-40B4-BE49-F238E27FC236}">
                    <a16:creationId xmlns:a16="http://schemas.microsoft.com/office/drawing/2014/main" id="{DE85BD46-4D4F-FDDA-3446-8D58CD83BA3A}"/>
                  </a:ext>
                </a:extLst>
              </p:cNvPr>
              <p:cNvSpPr/>
              <p:nvPr/>
            </p:nvSpPr>
            <p:spPr>
              <a:xfrm>
                <a:off x="4909877" y="2088713"/>
                <a:ext cx="3757873" cy="1679943"/>
              </a:xfrm>
              <a:prstGeom prst="rect">
                <a:avLst/>
              </a:prstGeom>
              <a:solidFill>
                <a:schemeClr val="tx2">
                  <a:alpha val="22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grpSp>
            <p:nvGrpSpPr>
              <p:cNvPr id="26" name="Group 25">
                <a:extLst>
                  <a:ext uri="{FF2B5EF4-FFF2-40B4-BE49-F238E27FC236}">
                    <a16:creationId xmlns:a16="http://schemas.microsoft.com/office/drawing/2014/main" id="{1BBA488B-4378-83A6-655F-5FF41A6360D4}"/>
                  </a:ext>
                </a:extLst>
              </p:cNvPr>
              <p:cNvGrpSpPr/>
              <p:nvPr/>
            </p:nvGrpSpPr>
            <p:grpSpPr>
              <a:xfrm>
                <a:off x="4914639" y="3774936"/>
                <a:ext cx="3819785" cy="1749565"/>
                <a:chOff x="4914639" y="3774936"/>
                <a:chExt cx="3819785" cy="1749565"/>
              </a:xfrm>
            </p:grpSpPr>
            <p:sp>
              <p:nvSpPr>
                <p:cNvPr id="27" name="Rectangle 26">
                  <a:extLst>
                    <a:ext uri="{FF2B5EF4-FFF2-40B4-BE49-F238E27FC236}">
                      <a16:creationId xmlns:a16="http://schemas.microsoft.com/office/drawing/2014/main" id="{6B075658-5AC0-2662-629B-3166ED2D4FD8}"/>
                    </a:ext>
                  </a:extLst>
                </p:cNvPr>
                <p:cNvSpPr/>
                <p:nvPr/>
              </p:nvSpPr>
              <p:spPr>
                <a:xfrm>
                  <a:off x="4914639" y="3774936"/>
                  <a:ext cx="3757873" cy="1749565"/>
                </a:xfrm>
                <a:prstGeom prst="rect">
                  <a:avLst/>
                </a:prstGeom>
                <a:solidFill>
                  <a:schemeClr val="tx2">
                    <a:alpha val="1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j-lt"/>
                  </a:endParaRPr>
                </a:p>
              </p:txBody>
            </p:sp>
            <p:sp>
              <p:nvSpPr>
                <p:cNvPr id="28" name="Rectangle 27">
                  <a:extLst>
                    <a:ext uri="{FF2B5EF4-FFF2-40B4-BE49-F238E27FC236}">
                      <a16:creationId xmlns:a16="http://schemas.microsoft.com/office/drawing/2014/main" id="{A9F7BCD3-1CAE-ECDF-CAA7-DA1D7C5DD988}"/>
                    </a:ext>
                  </a:extLst>
                </p:cNvPr>
                <p:cNvSpPr/>
                <p:nvPr/>
              </p:nvSpPr>
              <p:spPr>
                <a:xfrm>
                  <a:off x="5105400" y="3913435"/>
                  <a:ext cx="3629024" cy="1554272"/>
                </a:xfrm>
                <a:prstGeom prst="rect">
                  <a:avLst/>
                </a:prstGeom>
              </p:spPr>
              <p:txBody>
                <a:bodyPr wrap="square">
                  <a:spAutoFit/>
                </a:bodyPr>
                <a:lstStyle/>
                <a:p>
                  <a:r>
                    <a:rPr lang="en-US" sz="1900" dirty="0">
                      <a:latin typeface="+mj-lt"/>
                    </a:rPr>
                    <a:t>Examples:</a:t>
                  </a:r>
                </a:p>
                <a:p>
                  <a:pPr marL="342900" indent="-342900">
                    <a:buFont typeface="Arial" panose="020B0604020202020204" pitchFamily="34" charset="0"/>
                    <a:buChar char="•"/>
                  </a:pPr>
                  <a:r>
                    <a:rPr lang="en-US" sz="1900" dirty="0">
                      <a:latin typeface="+mj-lt"/>
                    </a:rPr>
                    <a:t>Reviews</a:t>
                  </a:r>
                </a:p>
                <a:p>
                  <a:pPr marL="342900" indent="-342900">
                    <a:buFont typeface="Arial" panose="020B0604020202020204" pitchFamily="34" charset="0"/>
                    <a:buChar char="•"/>
                  </a:pPr>
                  <a:r>
                    <a:rPr lang="en-US" sz="1900" dirty="0">
                      <a:latin typeface="+mj-lt"/>
                    </a:rPr>
                    <a:t>Reconciliations</a:t>
                  </a:r>
                </a:p>
                <a:p>
                  <a:pPr marL="342900" indent="-342900">
                    <a:buFont typeface="Arial" panose="020B0604020202020204" pitchFamily="34" charset="0"/>
                    <a:buChar char="•"/>
                  </a:pPr>
                  <a:r>
                    <a:rPr lang="en-US" sz="1900" dirty="0">
                      <a:latin typeface="+mj-lt"/>
                    </a:rPr>
                    <a:t>Physical Inventories</a:t>
                  </a:r>
                </a:p>
                <a:p>
                  <a:pPr marL="342900" indent="-342900">
                    <a:buFont typeface="Arial" panose="020B0604020202020204" pitchFamily="34" charset="0"/>
                    <a:buChar char="•"/>
                  </a:pPr>
                  <a:r>
                    <a:rPr lang="en-US" sz="1900" dirty="0">
                      <a:latin typeface="+mj-lt"/>
                    </a:rPr>
                    <a:t>Analyses or Variance Analyses</a:t>
                  </a:r>
                </a:p>
              </p:txBody>
            </p:sp>
          </p:grpSp>
        </p:grpSp>
        <p:sp>
          <p:nvSpPr>
            <p:cNvPr id="24" name="Rectangle 23">
              <a:extLst>
                <a:ext uri="{FF2B5EF4-FFF2-40B4-BE49-F238E27FC236}">
                  <a16:creationId xmlns:a16="http://schemas.microsoft.com/office/drawing/2014/main" id="{B7CBF94F-9D2E-D18B-01A8-C96F44DB1E76}"/>
                </a:ext>
              </a:extLst>
            </p:cNvPr>
            <p:cNvSpPr/>
            <p:nvPr/>
          </p:nvSpPr>
          <p:spPr>
            <a:xfrm>
              <a:off x="4909877" y="2098239"/>
              <a:ext cx="3786448" cy="1569660"/>
            </a:xfrm>
            <a:prstGeom prst="rect">
              <a:avLst/>
            </a:prstGeom>
          </p:spPr>
          <p:txBody>
            <a:bodyPr wrap="square">
              <a:spAutoFit/>
            </a:bodyPr>
            <a:lstStyle/>
            <a:p>
              <a:pPr algn="ctr"/>
              <a:r>
                <a:rPr lang="en-US" sz="1900" b="1" dirty="0">
                  <a:latin typeface="+mj-lt"/>
                </a:rPr>
                <a:t>DETECTIVE</a:t>
              </a:r>
            </a:p>
            <a:p>
              <a:endParaRPr lang="en-US" sz="1000" dirty="0">
                <a:latin typeface="+mj-lt"/>
              </a:endParaRPr>
            </a:p>
            <a:p>
              <a:r>
                <a:rPr lang="en-US" sz="1900" dirty="0">
                  <a:latin typeface="+mj-lt"/>
                </a:rPr>
                <a:t>Provide evidence a loss has occurred</a:t>
              </a:r>
            </a:p>
            <a:p>
              <a:endParaRPr lang="en-US" sz="1000" dirty="0">
                <a:latin typeface="+mj-lt"/>
              </a:endParaRPr>
            </a:p>
            <a:p>
              <a:r>
                <a:rPr lang="en-US" sz="1900" dirty="0">
                  <a:latin typeface="+mj-lt"/>
                </a:rPr>
                <a:t>Designed to find errors/irregularities after they have occurred</a:t>
              </a:r>
            </a:p>
          </p:txBody>
        </p:sp>
      </p:grpSp>
    </p:spTree>
    <p:extLst>
      <p:ext uri="{BB962C8B-B14F-4D97-AF65-F5344CB8AC3E}">
        <p14:creationId xmlns:p14="http://schemas.microsoft.com/office/powerpoint/2010/main" val="17069855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664</TotalTime>
  <Words>4625</Words>
  <Application>Microsoft Office PowerPoint</Application>
  <PresentationFormat>On-screen Show (4:3)</PresentationFormat>
  <Paragraphs>539</Paragraphs>
  <Slides>51</Slides>
  <Notes>46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51</vt:i4>
      </vt:variant>
    </vt:vector>
  </HeadingPairs>
  <TitlesOfParts>
    <vt:vector size="58" baseType="lpstr">
      <vt:lpstr>Aptos</vt:lpstr>
      <vt:lpstr>Arial</vt:lpstr>
      <vt:lpstr>Calibri</vt:lpstr>
      <vt:lpstr>Sans Serif Collection</vt:lpstr>
      <vt:lpstr>Tw Cen MT</vt:lpstr>
      <vt:lpstr>Wingdings</vt:lpstr>
      <vt:lpstr>Office Theme</vt:lpstr>
      <vt:lpstr>Basic Control Assessments and Continuous Monitoring Audits</vt:lpstr>
      <vt:lpstr>About </vt:lpstr>
      <vt:lpstr>Training Objectives</vt:lpstr>
      <vt:lpstr>Resources at Internal Audit’s Website www.audit.msstate.edu </vt:lpstr>
      <vt:lpstr>Internal Control Self-Assessment Questionnaire</vt:lpstr>
      <vt:lpstr>MSU Ethics Line – What It’s For</vt:lpstr>
      <vt:lpstr>Why Do We Audit?</vt:lpstr>
      <vt:lpstr>Internal Controls and Why They Matter?</vt:lpstr>
      <vt:lpstr>Why Controls Matter</vt:lpstr>
      <vt:lpstr>Common Weaknesses</vt:lpstr>
      <vt:lpstr>Most Common Reason Fraud Occurs  Meet Sally</vt:lpstr>
      <vt:lpstr>The Risk Landscape: Fraud, Waste, &amp; Abuse</vt:lpstr>
      <vt:lpstr>The Risk Landscape: Fraud, Waste, Abuse, &amp; Fraud</vt:lpstr>
      <vt:lpstr>Responsibility (Fraud, Waste, &amp; Abuse)</vt:lpstr>
      <vt:lpstr>The Fraud Triangle</vt:lpstr>
      <vt:lpstr>Documentation Red Flags Warning signs that may signal fraud risk is higher;  they are NOT evidence that fraud is actually occurring</vt:lpstr>
      <vt:lpstr>Documentation Red Flags Warning signs that may signal fraud risk is higher;  they are NOT evidence that fraud is actually occurring 2</vt:lpstr>
      <vt:lpstr>Fraud &amp; Ethics Events in Higher Education</vt:lpstr>
      <vt:lpstr>Types of Internal Audits at MSU</vt:lpstr>
      <vt:lpstr>Continuous Monitoring Audits - Overview</vt:lpstr>
      <vt:lpstr>Basic Control Assessment (BCA) Overview</vt:lpstr>
      <vt:lpstr>Account Reconciliations</vt:lpstr>
      <vt:lpstr>How do I know what needs to be reconciled?</vt:lpstr>
      <vt:lpstr>Account Reconciliations – Monthly Activity Report</vt:lpstr>
      <vt:lpstr>Account Reconciliations – Monthly Activity Report with Activity</vt:lpstr>
      <vt:lpstr>FWREXEG: Monthly Ledger Report</vt:lpstr>
      <vt:lpstr>Separating Checklists</vt:lpstr>
      <vt:lpstr>Separating Checklists Form</vt:lpstr>
      <vt:lpstr>Separating Checklists Website</vt:lpstr>
      <vt:lpstr>Leave Reporting</vt:lpstr>
      <vt:lpstr>PWRLVEF: Banner/eForm Leave Reconciliation</vt:lpstr>
      <vt:lpstr>PWRLVNF: Leave eForms Not Finalized</vt:lpstr>
      <vt:lpstr>PWRLVNF: Finalized Leave eForms Not in Banner</vt:lpstr>
      <vt:lpstr>Payroll/Hours Worked</vt:lpstr>
      <vt:lpstr>PWRVOCC: Payroll Voucher</vt:lpstr>
      <vt:lpstr>Compensatory Time</vt:lpstr>
      <vt:lpstr>Cash Handling</vt:lpstr>
      <vt:lpstr>Procurement Card (ProCard)</vt:lpstr>
      <vt:lpstr>Property Management</vt:lpstr>
      <vt:lpstr>Fleet Management</vt:lpstr>
      <vt:lpstr>Vehicle Cost &amp; MPG Analysis Report</vt:lpstr>
      <vt:lpstr>Vehicle Cost &amp; MPG Analysis Problem Report </vt:lpstr>
      <vt:lpstr>Facilities Management -Keys</vt:lpstr>
      <vt:lpstr>Facilities Management – Electronic Access</vt:lpstr>
      <vt:lpstr>Sponsored Research</vt:lpstr>
      <vt:lpstr>Research – Time and Effort Reports</vt:lpstr>
      <vt:lpstr>Research – Time and Effort Reports  Signature Page</vt:lpstr>
      <vt:lpstr>Research – Time and Effort Reports Instructions</vt:lpstr>
      <vt:lpstr>Information Security</vt:lpstr>
      <vt:lpstr>General Administration</vt:lpstr>
      <vt:lpstr>Questions &amp; 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Ervin, Lesia</dc:creator>
  <cp:keywords/>
  <dc:description>generated using python-pptx</dc:description>
  <cp:lastModifiedBy>Ervin, Lesia</cp:lastModifiedBy>
  <cp:revision>29</cp:revision>
  <cp:lastPrinted>2025-10-30T16:10:52Z</cp:lastPrinted>
  <dcterms:created xsi:type="dcterms:W3CDTF">2013-01-27T09:14:16Z</dcterms:created>
  <dcterms:modified xsi:type="dcterms:W3CDTF">2026-04-14T17:48:46Z</dcterms:modified>
  <cp:category/>
</cp:coreProperties>
</file>